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72" r:id="rId4"/>
    <p:sldId id="269" r:id="rId5"/>
    <p:sldId id="270" r:id="rId6"/>
    <p:sldId id="273" r:id="rId7"/>
    <p:sldId id="266" r:id="rId8"/>
    <p:sldId id="267" r:id="rId9"/>
    <p:sldId id="275" r:id="rId10"/>
    <p:sldId id="276" r:id="rId11"/>
    <p:sldId id="277" r:id="rId12"/>
    <p:sldId id="274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7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8484E0"/>
    <a:srgbClr val="D676E6"/>
    <a:srgbClr val="335B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2A262-8250-44FD-9A0F-2B5B35D55D02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3F15-7158-4354-B044-8C15D722223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EE52E-1852-454C-8654-4BB77A64E6EF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0CF7-FB9A-4F05-8BCB-24415A013BA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793D-948E-4225-8DB3-F85AD05D6CDD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8080-6B61-4A80-93EA-9B3B37AB7E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0D93-9182-40FB-A14B-2E55BD367189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91298-DB99-44D8-B8CD-DF1EB38BC3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0B13-7405-4327-A8FE-9CAD978BBA86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F3DD-9254-4421-AE56-A2076CA1500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9F41A-C6EE-46DC-BE16-DDBDC89FA192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094E-A768-46A0-BAC5-6362C61DF64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4EB60-890E-4496-B551-CBD4ACE05EB1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B7B99-C368-4EB8-94DE-FCE933CEBBF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EEB0-76C7-418F-AB11-0D3992D3B572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715F-A564-463F-AAA5-13C2C8E1591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2A0E-1924-407D-9579-A63CF5760300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F9F46-037F-422A-804E-CB376107E9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E3321-EDF6-46ED-B215-4AD09A76938A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0C40-2DEC-47B4-ABB0-3C27A923FBA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32666-FCEE-4D6B-A662-0481476E4517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CE14E-0EBB-4D7B-B690-E4B38F0379F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121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C54809-16AE-48A1-85C2-DD063D1B926F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D331EC-CCB4-4C89-9975-DC552F1E9B9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asileus@ugent.be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8064896" cy="2376264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Deadline:</a:t>
            </a:r>
            <a:b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February 2013</a:t>
            </a:r>
            <a:endParaRPr lang="en-US" sz="4800" dirty="0">
              <a:ln w="11430"/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314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287338" y="5013325"/>
            <a:ext cx="85693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www.basileus.ugent.be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ctrTitle"/>
          </p:nvPr>
        </p:nvSpPr>
        <p:spPr>
          <a:xfrm>
            <a:off x="223838" y="1484313"/>
            <a:ext cx="5140325" cy="792162"/>
          </a:xfrm>
        </p:spPr>
        <p:txBody>
          <a:bodyPr/>
          <a:lstStyle/>
          <a:p>
            <a:pPr algn="l"/>
            <a:r>
              <a:rPr lang="nl-NL" smtClean="0"/>
              <a:t>Selection</a:t>
            </a:r>
            <a:endParaRPr lang="en-US" smtClean="0"/>
          </a:p>
        </p:txBody>
      </p:sp>
      <p:pic>
        <p:nvPicPr>
          <p:cNvPr id="22530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28625" y="2492375"/>
            <a:ext cx="8229600" cy="360521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fontAlgn="auto">
              <a:spcAft>
                <a:spcPts val="0"/>
              </a:spcAft>
              <a:buFontTx/>
              <a:buAutoNum type="arabicPeriod"/>
              <a:defRPr/>
            </a:pPr>
            <a:r>
              <a:rPr lang="en-GB" sz="2800" smtClean="0">
                <a:solidFill>
                  <a:srgbClr val="000000"/>
                </a:solidFill>
              </a:rPr>
              <a:t>Academic merit (40 points)</a:t>
            </a:r>
            <a:endParaRPr lang="en-GB" sz="2400" smtClean="0">
              <a:solidFill>
                <a:srgbClr val="000000"/>
              </a:solidFill>
            </a:endParaRPr>
          </a:p>
          <a:p>
            <a:pPr marL="514350" indent="-514350" algn="l" fontAlgn="auto">
              <a:spcAft>
                <a:spcPts val="0"/>
              </a:spcAft>
              <a:buFontTx/>
              <a:buAutoNum type="arabicPeriod"/>
              <a:defRPr/>
            </a:pPr>
            <a:r>
              <a:rPr lang="en-GB" sz="2800" smtClean="0">
                <a:solidFill>
                  <a:srgbClr val="000000"/>
                </a:solidFill>
              </a:rPr>
              <a:t>Language capacity (30 points)</a:t>
            </a:r>
          </a:p>
          <a:p>
            <a:pPr marL="514350" indent="-514350" algn="l" fontAlgn="auto">
              <a:spcAft>
                <a:spcPts val="0"/>
              </a:spcAft>
              <a:buFontTx/>
              <a:buAutoNum type="arabicPeriod"/>
              <a:defRPr/>
            </a:pPr>
            <a:r>
              <a:rPr lang="en-GB" sz="2800" smtClean="0">
                <a:solidFill>
                  <a:srgbClr val="000000"/>
                </a:solidFill>
              </a:rPr>
              <a:t>Motivation (30 points)</a:t>
            </a:r>
          </a:p>
          <a:p>
            <a:pPr marL="514350" indent="-514350" algn="l" fontAlgn="auto">
              <a:spcAft>
                <a:spcPts val="0"/>
              </a:spcAft>
              <a:buFontTx/>
              <a:buAutoNum type="arabicPeriod"/>
              <a:defRPr/>
            </a:pPr>
            <a:endParaRPr lang="en-GB" sz="2800" smtClean="0">
              <a:solidFill>
                <a:srgbClr val="000000"/>
              </a:solidFill>
            </a:endParaRPr>
          </a:p>
          <a:p>
            <a:pPr marL="514350" indent="-514350" algn="l" fontAlgn="auto">
              <a:spcAft>
                <a:spcPts val="0"/>
              </a:spcAft>
              <a:buFontTx/>
              <a:buNone/>
              <a:defRPr/>
            </a:pPr>
            <a:r>
              <a:rPr lang="en-GB" sz="2800" smtClean="0">
                <a:solidFill>
                  <a:srgbClr val="000000"/>
                </a:solidFill>
              </a:rPr>
              <a:t>TG 1 = first validated by home university</a:t>
            </a:r>
          </a:p>
          <a:p>
            <a:pPr marL="514350" indent="-514350" algn="l" fontAlgn="auto">
              <a:spcAft>
                <a:spcPts val="0"/>
              </a:spcAft>
              <a:buFontTx/>
              <a:buNone/>
              <a:defRPr/>
            </a:pPr>
            <a:r>
              <a:rPr lang="en-GB" sz="2800" smtClean="0">
                <a:solidFill>
                  <a:srgbClr val="000000"/>
                </a:solidFill>
              </a:rPr>
              <a:t>All TG’s = ranking by host university and final selection by project selection committee</a:t>
            </a:r>
          </a:p>
          <a:p>
            <a:pPr marL="514350" indent="-514350" algn="l" fontAlgn="auto">
              <a:spcAft>
                <a:spcPts val="0"/>
              </a:spcAft>
              <a:buFontTx/>
              <a:buNone/>
              <a:defRPr/>
            </a:pPr>
            <a:endParaRPr lang="en-GB" sz="2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ctrTitle"/>
          </p:nvPr>
        </p:nvSpPr>
        <p:spPr>
          <a:xfrm>
            <a:off x="223838" y="1484313"/>
            <a:ext cx="5140325" cy="792162"/>
          </a:xfrm>
        </p:spPr>
        <p:txBody>
          <a:bodyPr/>
          <a:lstStyle/>
          <a:p>
            <a:pPr algn="l"/>
            <a:r>
              <a:rPr lang="nl-NL" smtClean="0"/>
              <a:t>Tips</a:t>
            </a:r>
            <a:endParaRPr lang="en-US" smtClean="0"/>
          </a:p>
        </p:txBody>
      </p:sp>
      <p:pic>
        <p:nvPicPr>
          <p:cNvPr id="23554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28625" y="2276475"/>
            <a:ext cx="7743825" cy="382111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Carefully read the project website and the </a:t>
            </a:r>
            <a:r>
              <a:rPr lang="en-GB" sz="2800" dirty="0" smtClean="0">
                <a:solidFill>
                  <a:srgbClr val="FF0000"/>
                </a:solidFill>
              </a:rPr>
              <a:t>guidelines for applicants </a:t>
            </a:r>
            <a:r>
              <a:rPr lang="en-GB" sz="2800" b="1" dirty="0" smtClean="0">
                <a:solidFill>
                  <a:schemeClr val="tx1"/>
                </a:solidFill>
              </a:rPr>
              <a:t>before</a:t>
            </a:r>
            <a:r>
              <a:rPr lang="en-GB" sz="2800" dirty="0" smtClean="0">
                <a:solidFill>
                  <a:schemeClr val="tx1"/>
                </a:solidFill>
              </a:rPr>
              <a:t> contacting the project contact persons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Contact your home IRO or </a:t>
            </a:r>
            <a:r>
              <a:rPr lang="en-GB" sz="2800" dirty="0" smtClean="0">
                <a:solidFill>
                  <a:schemeClr val="tx1"/>
                </a:solidFill>
                <a:hlinkClick r:id="rId5"/>
              </a:rPr>
              <a:t>basileus@ugent.be</a:t>
            </a:r>
            <a:r>
              <a:rPr lang="en-GB" sz="2800" dirty="0" smtClean="0">
                <a:solidFill>
                  <a:schemeClr val="tx1"/>
                </a:solidFill>
              </a:rPr>
              <a:t> if you have further questions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Write a good and original motivation letter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Make sure you have all supporting documents</a:t>
            </a:r>
          </a:p>
          <a:p>
            <a:pPr algn="l" fontAlgn="auto">
              <a:spcAft>
                <a:spcPts val="0"/>
              </a:spcAft>
              <a:buFont typeface="Arial" charset="0"/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39552" y="1772816"/>
            <a:ext cx="8064896" cy="2376264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 mobilities should start before 31 December 2013</a:t>
            </a:r>
            <a:endParaRPr lang="en-US" dirty="0">
              <a:ln w="11430"/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76225" y="3770313"/>
            <a:ext cx="85693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(except for staff)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ctrTitle"/>
          </p:nvPr>
        </p:nvSpPr>
        <p:spPr>
          <a:xfrm>
            <a:off x="0" y="1484313"/>
            <a:ext cx="3186113" cy="649287"/>
          </a:xfrm>
        </p:spPr>
        <p:txBody>
          <a:bodyPr/>
          <a:lstStyle/>
          <a:p>
            <a:r>
              <a:rPr lang="nl-NL" sz="3200" smtClean="0"/>
              <a:t>Ghent, Belgium </a:t>
            </a:r>
            <a:endParaRPr lang="en-US" sz="3200" smtClean="0"/>
          </a:p>
        </p:txBody>
      </p:sp>
      <p:pic>
        <p:nvPicPr>
          <p:cNvPr id="25603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pic>
        <p:nvPicPr>
          <p:cNvPr id="25607" name="Picture 2" descr="http://diplomatie.belgium.be/nl/binaries/Graslei%20(Stad%20Gent-Niels%20Donckers)%20_tcm314-1233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6113" y="1333500"/>
            <a:ext cx="59436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4" descr="http://www.world-guides.com/images/belgium/belgium_country_ma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46463"/>
            <a:ext cx="3186113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al 5"/>
          <p:cNvSpPr/>
          <p:nvPr/>
        </p:nvSpPr>
        <p:spPr>
          <a:xfrm>
            <a:off x="971550" y="3916363"/>
            <a:ext cx="36036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1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ctrTitle"/>
          </p:nvPr>
        </p:nvSpPr>
        <p:spPr>
          <a:xfrm>
            <a:off x="0" y="1484313"/>
            <a:ext cx="3048000" cy="649287"/>
          </a:xfrm>
        </p:spPr>
        <p:txBody>
          <a:bodyPr/>
          <a:lstStyle/>
          <a:p>
            <a:r>
              <a:rPr lang="nl-NL" sz="3200" smtClean="0"/>
              <a:t>Sofia, Bulgaria</a:t>
            </a:r>
            <a:endParaRPr lang="en-US" sz="3200" smtClean="0"/>
          </a:p>
        </p:txBody>
      </p:sp>
      <p:pic>
        <p:nvPicPr>
          <p:cNvPr id="26627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pic>
        <p:nvPicPr>
          <p:cNvPr id="26631" name="Picture 2" descr="https://www.vliegfabriek.nl/media/images/city/Vliegtickets_Sofia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34143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4" descr="Kaart van Bulgarije (Europa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5263"/>
            <a:ext cx="30321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1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ctrTitle"/>
          </p:nvPr>
        </p:nvSpPr>
        <p:spPr>
          <a:xfrm>
            <a:off x="0" y="1484313"/>
            <a:ext cx="2998788" cy="649287"/>
          </a:xfrm>
        </p:spPr>
        <p:txBody>
          <a:bodyPr/>
          <a:lstStyle/>
          <a:p>
            <a:r>
              <a:rPr lang="nl-NL" sz="3200" smtClean="0"/>
              <a:t>Nice, France</a:t>
            </a:r>
            <a:endParaRPr lang="en-US" sz="3200" smtClean="0"/>
          </a:p>
        </p:txBody>
      </p:sp>
      <p:pic>
        <p:nvPicPr>
          <p:cNvPr id="27651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pic>
        <p:nvPicPr>
          <p:cNvPr id="27655" name="Picture 2" descr="http://1.bp.blogspot.com/_Aq3LvnMjksE/TTYwM6NU4kI/AAAAAAAAD2Y/1_Os1YHDVuw/s640/Nice+Fran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8788" y="1341438"/>
            <a:ext cx="61452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4" descr="http://2.bp.blogspot.com/-IAcVPDxjuis/UEMQ9IbL--I/AAAAAAAAKas/h4CTqVodS3o/s1600/Nice+Map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114675"/>
            <a:ext cx="29987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1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84313"/>
            <a:ext cx="3214688" cy="6492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3200" dirty="0" smtClean="0"/>
              <a:t>Heidelberg, Germany</a:t>
            </a:r>
            <a:endParaRPr lang="en-US" sz="3200" dirty="0"/>
          </a:p>
        </p:txBody>
      </p:sp>
      <p:pic>
        <p:nvPicPr>
          <p:cNvPr id="28675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pic>
        <p:nvPicPr>
          <p:cNvPr id="28679" name="Picture 4" descr="http://www.heidelberg.edu/sites/default/files/eric.miller/images/DSC_04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1341438"/>
            <a:ext cx="59404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Afbeelding 10"/>
          <p:cNvPicPr>
            <a:picLocks noChangeAspect="1" noChangeArrowheads="1"/>
          </p:cNvPicPr>
          <p:nvPr/>
        </p:nvPicPr>
        <p:blipFill>
          <a:blip r:embed="rId6"/>
          <a:srcRect l="39076" t="24100" r="19936" b="7002"/>
          <a:stretch>
            <a:fillRect/>
          </a:stretch>
        </p:blipFill>
        <p:spPr bwMode="auto">
          <a:xfrm>
            <a:off x="0" y="2838450"/>
            <a:ext cx="3214688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1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84313"/>
            <a:ext cx="3130550" cy="6492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3200" dirty="0" smtClean="0"/>
              <a:t>Thessaloniki, Greece</a:t>
            </a:r>
            <a:endParaRPr lang="en-US" sz="3200" dirty="0"/>
          </a:p>
        </p:txBody>
      </p:sp>
      <p:pic>
        <p:nvPicPr>
          <p:cNvPr id="29699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pic>
        <p:nvPicPr>
          <p:cNvPr id="29703" name="Picture 2" descr="http://world.buscainmobiliarias.com/gr/mapas/thessaloni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500"/>
            <a:ext cx="313055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" descr="http://www.essential-greece.be/assets/online/sfeerbeelden/thessalonik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0550" y="1341438"/>
            <a:ext cx="601345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1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ctrTitle"/>
          </p:nvPr>
        </p:nvSpPr>
        <p:spPr>
          <a:xfrm>
            <a:off x="0" y="1484313"/>
            <a:ext cx="3095625" cy="649287"/>
          </a:xfrm>
        </p:spPr>
        <p:txBody>
          <a:bodyPr/>
          <a:lstStyle/>
          <a:p>
            <a:r>
              <a:rPr lang="nl-NL" sz="3200" smtClean="0"/>
              <a:t>Rome, Italy</a:t>
            </a:r>
            <a:endParaRPr lang="en-US" sz="3200" smtClean="0"/>
          </a:p>
        </p:txBody>
      </p:sp>
      <p:pic>
        <p:nvPicPr>
          <p:cNvPr id="30723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pic>
        <p:nvPicPr>
          <p:cNvPr id="30727" name="Picture 4" descr="http://www.venere.com/blog/images/rome-trevi-founta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5625" y="1341438"/>
            <a:ext cx="60483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6" descr="http://www.mccsis.org/isrtam/imgs/rome_ma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52700"/>
            <a:ext cx="30956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1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84313"/>
            <a:ext cx="2924175" cy="6492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3200" dirty="0" smtClean="0"/>
              <a:t>Ljubljana, Slovenia</a:t>
            </a:r>
            <a:endParaRPr lang="en-US" sz="3200" dirty="0"/>
          </a:p>
        </p:txBody>
      </p:sp>
      <p:pic>
        <p:nvPicPr>
          <p:cNvPr id="31747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pic>
        <p:nvPicPr>
          <p:cNvPr id="31751" name="Picture 2" descr="http://cache.virtualtourist.com/15/5020775-Triple_bridge_Ljubljana.jpg"/>
          <p:cNvPicPr>
            <a:picLocks noChangeAspect="1" noChangeArrowheads="1"/>
          </p:cNvPicPr>
          <p:nvPr/>
        </p:nvPicPr>
        <p:blipFill>
          <a:blip r:embed="rId5"/>
          <a:srcRect l="15160"/>
          <a:stretch>
            <a:fillRect/>
          </a:stretch>
        </p:blipFill>
        <p:spPr bwMode="auto">
          <a:xfrm>
            <a:off x="2924175" y="1341438"/>
            <a:ext cx="62198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4" descr="http://www.easyvoyage.co.uk/images/cartes/en_GB/SLOVENI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81313"/>
            <a:ext cx="29241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223838" y="1484313"/>
            <a:ext cx="4246562" cy="792162"/>
          </a:xfrm>
        </p:spPr>
        <p:txBody>
          <a:bodyPr/>
          <a:lstStyle/>
          <a:p>
            <a:r>
              <a:rPr lang="en-US" smtClean="0"/>
              <a:t>Our</a:t>
            </a:r>
            <a:r>
              <a:rPr lang="nl-NL" smtClean="0"/>
              <a:t> EU-partners:</a:t>
            </a:r>
            <a:endParaRPr lang="en-US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349500"/>
            <a:ext cx="6400800" cy="3667125"/>
          </a:xfrm>
        </p:spPr>
        <p:txBody>
          <a:bodyPr rtlCol="0">
            <a:normAutofit fontScale="92500" lnSpcReduction="10000"/>
          </a:bodyPr>
          <a:lstStyle/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Ghent University, Belgium (coordinator)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Sofia University St. </a:t>
            </a:r>
            <a:r>
              <a:rPr lang="en-US" sz="2400" dirty="0" err="1" smtClean="0">
                <a:solidFill>
                  <a:schemeClr val="tx1"/>
                </a:solidFill>
              </a:rPr>
              <a:t>Kliment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Ohridski</a:t>
            </a:r>
            <a:r>
              <a:rPr lang="en-US" sz="2400" dirty="0" smtClean="0">
                <a:solidFill>
                  <a:schemeClr val="tx1"/>
                </a:solidFill>
              </a:rPr>
              <a:t>, Bulgaria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University of Nice Sophia </a:t>
            </a:r>
            <a:r>
              <a:rPr lang="en-US" sz="2400" dirty="0" err="1" smtClean="0">
                <a:solidFill>
                  <a:schemeClr val="tx1"/>
                </a:solidFill>
              </a:rPr>
              <a:t>Antipolis</a:t>
            </a:r>
            <a:r>
              <a:rPr lang="en-US" sz="2400" dirty="0" smtClean="0">
                <a:solidFill>
                  <a:schemeClr val="tx1"/>
                </a:solidFill>
              </a:rPr>
              <a:t>, France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University of Heidelberg, Germany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Alexander Technological Educational Institution of Thessaloniki, Greece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University of Rome La </a:t>
            </a:r>
            <a:r>
              <a:rPr lang="nl-NL" sz="2400" dirty="0" err="1" smtClean="0">
                <a:solidFill>
                  <a:schemeClr val="tx1"/>
                </a:solidFill>
              </a:rPr>
              <a:t>Sapienza</a:t>
            </a:r>
            <a:r>
              <a:rPr lang="nl-NL" sz="2400" dirty="0" smtClean="0">
                <a:solidFill>
                  <a:schemeClr val="tx1"/>
                </a:solidFill>
              </a:rPr>
              <a:t>, Italy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University of Ljubljana, Slovenia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University of </a:t>
            </a:r>
            <a:r>
              <a:rPr lang="nl-NL" sz="2400" dirty="0" err="1" smtClean="0">
                <a:solidFill>
                  <a:schemeClr val="tx1"/>
                </a:solidFill>
              </a:rPr>
              <a:t>Deusto</a:t>
            </a:r>
            <a:r>
              <a:rPr lang="nl-NL" sz="2400" dirty="0" smtClean="0">
                <a:solidFill>
                  <a:schemeClr val="tx1"/>
                </a:solidFill>
              </a:rPr>
              <a:t>, Spain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Lund University, Sweden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339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1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ctrTitle"/>
          </p:nvPr>
        </p:nvSpPr>
        <p:spPr>
          <a:xfrm>
            <a:off x="15875" y="1484313"/>
            <a:ext cx="2684463" cy="649287"/>
          </a:xfrm>
        </p:spPr>
        <p:txBody>
          <a:bodyPr/>
          <a:lstStyle/>
          <a:p>
            <a:r>
              <a:rPr lang="nl-NL" sz="3200" smtClean="0"/>
              <a:t>Deusto, Spain</a:t>
            </a:r>
            <a:endParaRPr lang="en-US" sz="3200" smtClean="0"/>
          </a:p>
        </p:txBody>
      </p:sp>
      <p:pic>
        <p:nvPicPr>
          <p:cNvPr id="32771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pic>
        <p:nvPicPr>
          <p:cNvPr id="32775" name="Picture 2" descr="http://farm1.static.flickr.com/192/528388185_e12bb4dfa6.jpg"/>
          <p:cNvPicPr>
            <a:picLocks noChangeAspect="1" noChangeArrowheads="1"/>
          </p:cNvPicPr>
          <p:nvPr/>
        </p:nvPicPr>
        <p:blipFill>
          <a:blip r:embed="rId5"/>
          <a:srcRect l="5231" b="6456"/>
          <a:stretch>
            <a:fillRect/>
          </a:stretch>
        </p:blipFill>
        <p:spPr bwMode="auto">
          <a:xfrm>
            <a:off x="2700338" y="1341438"/>
            <a:ext cx="64436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4" descr="http://newsimg.bbc.co.uk/media/images/42534000/gif/_42534679_spain_bilbao_map20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75" y="3789363"/>
            <a:ext cx="2684463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1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ctrTitle"/>
          </p:nvPr>
        </p:nvSpPr>
        <p:spPr>
          <a:xfrm>
            <a:off x="0" y="1484313"/>
            <a:ext cx="2809875" cy="649287"/>
          </a:xfrm>
        </p:spPr>
        <p:txBody>
          <a:bodyPr/>
          <a:lstStyle/>
          <a:p>
            <a:r>
              <a:rPr lang="nl-NL" sz="3200" smtClean="0"/>
              <a:t>Lund, Sweden</a:t>
            </a:r>
            <a:endParaRPr lang="en-US" sz="3200" smtClean="0"/>
          </a:p>
        </p:txBody>
      </p:sp>
      <p:pic>
        <p:nvPicPr>
          <p:cNvPr id="33795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pic>
        <p:nvPicPr>
          <p:cNvPr id="33799" name="Picture 2" descr="http://archive.healtheconomics.org/congress/2007/pre-conference/mapscandinavi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95688"/>
            <a:ext cx="278765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4" descr="http://www.bouguerra.org/wp-content/uploads/2012/05/Lund-University-Library-a1889788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9875" y="1341438"/>
            <a:ext cx="63341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8064896" cy="2376264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Deadline:</a:t>
            </a:r>
            <a:b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February 2013</a:t>
            </a:r>
            <a:endParaRPr lang="en-US" sz="4800" dirty="0">
              <a:ln w="11430"/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4818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287338" y="5013325"/>
            <a:ext cx="85693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www.basileus.ugent.be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3838" y="1484313"/>
            <a:ext cx="6580187" cy="79216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Our</a:t>
            </a:r>
            <a:r>
              <a:rPr lang="nl-NL" dirty="0" smtClean="0"/>
              <a:t> Western Balkan partners: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349500"/>
            <a:ext cx="7448550" cy="3816350"/>
          </a:xfrm>
        </p:spPr>
        <p:txBody>
          <a:bodyPr rtlCol="0">
            <a:normAutofit fontScale="92500" lnSpcReduction="10000"/>
          </a:bodyPr>
          <a:lstStyle/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University of Novi Sad, Serbia (joint coordinator)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University of Tirana, Albania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University of Sarajevo, Bosnia &amp; Herzegovina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South East European University Tetovo, Macedonia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Ss. Cyril </a:t>
            </a:r>
            <a:r>
              <a:rPr lang="nl-NL" sz="2400" dirty="0" err="1" smtClean="0">
                <a:solidFill>
                  <a:schemeClr val="tx1"/>
                </a:solidFill>
              </a:rPr>
              <a:t>and</a:t>
            </a:r>
            <a:r>
              <a:rPr lang="nl-NL" sz="2400" dirty="0" smtClean="0">
                <a:solidFill>
                  <a:schemeClr val="tx1"/>
                </a:solidFill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</a:rPr>
              <a:t>Methodius</a:t>
            </a:r>
            <a:r>
              <a:rPr lang="nl-NL" sz="2400" dirty="0" smtClean="0">
                <a:solidFill>
                  <a:schemeClr val="tx1"/>
                </a:solidFill>
              </a:rPr>
              <a:t> University Skopje, Macedonia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University St. </a:t>
            </a:r>
            <a:r>
              <a:rPr lang="nl-NL" sz="2400" dirty="0" err="1" smtClean="0">
                <a:solidFill>
                  <a:schemeClr val="tx1"/>
                </a:solidFill>
              </a:rPr>
              <a:t>Kliment</a:t>
            </a:r>
            <a:r>
              <a:rPr lang="nl-NL" sz="2400" dirty="0" smtClean="0">
                <a:solidFill>
                  <a:schemeClr val="tx1"/>
                </a:solidFill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</a:rPr>
              <a:t>Ohridski</a:t>
            </a:r>
            <a:r>
              <a:rPr lang="nl-NL" sz="2400" dirty="0" smtClean="0">
                <a:solidFill>
                  <a:schemeClr val="tx1"/>
                </a:solidFill>
              </a:rPr>
              <a:t> Bitola, Macedonia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University of Montenegro, Montenegro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University of Prishtina, Kosovo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University of Belgrade, Serbia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University of Kragujevac, Serbia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5363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ctrTitle"/>
          </p:nvPr>
        </p:nvSpPr>
        <p:spPr>
          <a:xfrm>
            <a:off x="223838" y="1484313"/>
            <a:ext cx="2692400" cy="2089150"/>
          </a:xfrm>
        </p:spPr>
        <p:txBody>
          <a:bodyPr/>
          <a:lstStyle/>
          <a:p>
            <a:r>
              <a:rPr lang="en-US" smtClean="0"/>
              <a:t>Available grants</a:t>
            </a:r>
          </a:p>
        </p:txBody>
      </p:sp>
      <p:pic>
        <p:nvPicPr>
          <p:cNvPr id="16386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2843213" y="1484313"/>
          <a:ext cx="6164262" cy="3879850"/>
        </p:xfrm>
        <a:graphic>
          <a:graphicData uri="http://schemas.openxmlformats.org/drawingml/2006/table">
            <a:tbl>
              <a:tblPr/>
              <a:tblGrid>
                <a:gridCol w="770384"/>
                <a:gridCol w="770384"/>
                <a:gridCol w="770384"/>
                <a:gridCol w="769046"/>
                <a:gridCol w="771722"/>
                <a:gridCol w="769046"/>
                <a:gridCol w="771722"/>
                <a:gridCol w="770384"/>
              </a:tblGrid>
              <a:tr h="640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84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84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84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PhD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84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Postdoc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84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Staff</a:t>
                      </a:r>
                      <a:endParaRPr kumimoji="0" lang="nl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84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84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nl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84E0"/>
                    </a:solidFill>
                  </a:tcPr>
                </a:tc>
              </a:tr>
              <a:tr h="371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nl-B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</a:tr>
              <a:tr h="371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nl-B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</a:tr>
              <a:tr h="371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MK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kumimoji="0" lang="nl-B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</a:tr>
              <a:tr h="371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Kos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nl-B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</a:tr>
              <a:tr h="371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nl-B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</a:tr>
              <a:tr h="371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RS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kumimoji="0" lang="nl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</a:tr>
              <a:tr h="371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kumimoji="0" lang="nl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</a:tr>
              <a:tr h="640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(30%)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(35%)</a:t>
                      </a:r>
                      <a:endParaRPr kumimoji="0" lang="nl-B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(15%)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(5%)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(15%)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ctrTitle"/>
          </p:nvPr>
        </p:nvSpPr>
        <p:spPr>
          <a:xfrm>
            <a:off x="223838" y="1484313"/>
            <a:ext cx="2692400" cy="2089150"/>
          </a:xfrm>
        </p:spPr>
        <p:txBody>
          <a:bodyPr/>
          <a:lstStyle/>
          <a:p>
            <a:r>
              <a:rPr lang="en-US" smtClean="0"/>
              <a:t>Available grants</a:t>
            </a:r>
          </a:p>
        </p:txBody>
      </p:sp>
      <p:pic>
        <p:nvPicPr>
          <p:cNvPr id="17410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3059113" y="1484313"/>
          <a:ext cx="5921375" cy="4392612"/>
        </p:xfrm>
        <a:graphic>
          <a:graphicData uri="http://schemas.openxmlformats.org/drawingml/2006/table">
            <a:tbl>
              <a:tblPr/>
              <a:tblGrid>
                <a:gridCol w="1288609"/>
                <a:gridCol w="694005"/>
                <a:gridCol w="694005"/>
                <a:gridCol w="706656"/>
                <a:gridCol w="845819"/>
                <a:gridCol w="845819"/>
                <a:gridCol w="845819"/>
              </a:tblGrid>
              <a:tr h="3868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84E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Albania</a:t>
                      </a:r>
                      <a:endParaRPr kumimoji="0" lang="nl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84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Kosovo</a:t>
                      </a:r>
                      <a:endParaRPr kumimoji="0" lang="nl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84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33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TG1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TG2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TG3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TG1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TG2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TG3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</a:tr>
              <a:tr h="333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 6m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</a:tr>
              <a:tr h="333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 10m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</a:tr>
              <a:tr h="333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 6m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</a:tr>
              <a:tr h="333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 10m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</a:tr>
              <a:tr h="333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 22m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</a:tr>
              <a:tr h="333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PhD 6m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</a:tr>
              <a:tr h="333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PhD 10m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</a:tr>
              <a:tr h="333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PhD 36m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</a:tr>
              <a:tr h="333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PD 6m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</a:tr>
              <a:tr h="333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PD 10m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3"/>
                    </a:solidFill>
                  </a:tcPr>
                </a:tc>
              </a:tr>
              <a:tr h="333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Staff 1m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84313"/>
            <a:ext cx="2651125" cy="17287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Online application</a:t>
            </a:r>
            <a:endParaRPr lang="en-US" dirty="0"/>
          </a:p>
        </p:txBody>
      </p:sp>
      <p:pic>
        <p:nvPicPr>
          <p:cNvPr id="18434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5"/>
          <a:srcRect l="19588" t="6511" r="21095" b="3789"/>
          <a:stretch>
            <a:fillRect/>
          </a:stretch>
        </p:blipFill>
        <p:spPr bwMode="auto">
          <a:xfrm>
            <a:off x="2651125" y="1341438"/>
            <a:ext cx="6492875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0" y="3883025"/>
            <a:ext cx="2651125" cy="17272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Application forms</a:t>
            </a:r>
            <a:endParaRPr lang="en-US" sz="4000" dirty="0"/>
          </a:p>
        </p:txBody>
      </p:sp>
      <p:cxnSp>
        <p:nvCxnSpPr>
          <p:cNvPr id="9" name="Gekromde verbindingslijn 8"/>
          <p:cNvCxnSpPr/>
          <p:nvPr/>
        </p:nvCxnSpPr>
        <p:spPr>
          <a:xfrm>
            <a:off x="1691680" y="5301208"/>
            <a:ext cx="2736304" cy="309380"/>
          </a:xfrm>
          <a:prstGeom prst="curvedConnector3">
            <a:avLst>
              <a:gd name="adj1" fmla="val 26528"/>
            </a:avLst>
          </a:prstGeom>
          <a:ln w="76200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Gekromde verbindingslijn 12"/>
          <p:cNvCxnSpPr/>
          <p:nvPr/>
        </p:nvCxnSpPr>
        <p:spPr>
          <a:xfrm>
            <a:off x="1619672" y="5301208"/>
            <a:ext cx="2736304" cy="576064"/>
          </a:xfrm>
          <a:prstGeom prst="curvedConnector3">
            <a:avLst>
              <a:gd name="adj1" fmla="val 16980"/>
            </a:avLst>
          </a:prstGeom>
          <a:ln w="76200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Gekromde verbindingslijn 17"/>
          <p:cNvCxnSpPr/>
          <p:nvPr/>
        </p:nvCxnSpPr>
        <p:spPr>
          <a:xfrm>
            <a:off x="1325606" y="2946293"/>
            <a:ext cx="1662218" cy="732709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ctrTitle"/>
          </p:nvPr>
        </p:nvSpPr>
        <p:spPr>
          <a:xfrm>
            <a:off x="223838" y="1484313"/>
            <a:ext cx="5140325" cy="792162"/>
          </a:xfrm>
        </p:spPr>
        <p:txBody>
          <a:bodyPr/>
          <a:lstStyle/>
          <a:p>
            <a:r>
              <a:rPr lang="nl-NL" smtClean="0"/>
              <a:t>Online application</a:t>
            </a:r>
            <a:endParaRPr lang="en-US" smtClean="0"/>
          </a:p>
        </p:txBody>
      </p:sp>
      <p:pic>
        <p:nvPicPr>
          <p:cNvPr id="19458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5"/>
          <a:srcRect l="12448" t="15765" r="12099" b="16121"/>
          <a:stretch>
            <a:fillRect/>
          </a:stretch>
        </p:blipFill>
        <p:spPr bwMode="auto">
          <a:xfrm>
            <a:off x="11113" y="1335088"/>
            <a:ext cx="9145587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ctrTitle"/>
          </p:nvPr>
        </p:nvSpPr>
        <p:spPr>
          <a:xfrm>
            <a:off x="223838" y="1484313"/>
            <a:ext cx="5140325" cy="792162"/>
          </a:xfrm>
        </p:spPr>
        <p:txBody>
          <a:bodyPr/>
          <a:lstStyle/>
          <a:p>
            <a:r>
              <a:rPr lang="nl-NL" smtClean="0"/>
              <a:t>Online application</a:t>
            </a:r>
            <a:endParaRPr lang="en-US" smtClean="0"/>
          </a:p>
        </p:txBody>
      </p:sp>
      <p:pic>
        <p:nvPicPr>
          <p:cNvPr id="20482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5"/>
          <a:srcRect l="12457" t="15160" r="11990" b="17273"/>
          <a:stretch>
            <a:fillRect/>
          </a:stretch>
        </p:blipFill>
        <p:spPr bwMode="auto">
          <a:xfrm>
            <a:off x="0" y="1322388"/>
            <a:ext cx="914400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ctrTitle"/>
          </p:nvPr>
        </p:nvSpPr>
        <p:spPr>
          <a:xfrm>
            <a:off x="223838" y="1484313"/>
            <a:ext cx="5140325" cy="792162"/>
          </a:xfrm>
        </p:spPr>
        <p:txBody>
          <a:bodyPr/>
          <a:lstStyle/>
          <a:p>
            <a:pPr algn="l"/>
            <a:r>
              <a:rPr lang="nl-NL" smtClean="0"/>
              <a:t>Study/research plan</a:t>
            </a:r>
            <a:endParaRPr lang="en-US" smtClean="0"/>
          </a:p>
        </p:txBody>
      </p:sp>
      <p:pic>
        <p:nvPicPr>
          <p:cNvPr id="21506" name="Picture 2" descr="S:\dib\EMECW\BASILEUS\PR\Basileus 4\Nieuwe layout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S:\dib\EMECW\BASILEUS\PR\Basileus 4\Nieuwe layout\logo Erasmus Mu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2347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16625"/>
            <a:ext cx="11874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Basileus Promotion Campaign                       www.basileus.ugent.be</a:t>
            </a:r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28625" y="2420938"/>
            <a:ext cx="8229600" cy="36766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buFontTx/>
              <a:buChar char="-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 Template on the project website</a:t>
            </a:r>
          </a:p>
          <a:p>
            <a:pPr algn="l" fontAlgn="auto">
              <a:spcAft>
                <a:spcPts val="0"/>
              </a:spcAft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Tx/>
              <a:buChar char="-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 A </a:t>
            </a:r>
            <a:r>
              <a:rPr lang="en-GB" sz="2800" u="sng" dirty="0" smtClean="0">
                <a:solidFill>
                  <a:schemeClr val="tx1"/>
                </a:solidFill>
              </a:rPr>
              <a:t>plan</a:t>
            </a:r>
            <a:r>
              <a:rPr lang="en-GB" sz="2800" dirty="0" smtClean="0">
                <a:solidFill>
                  <a:schemeClr val="tx1"/>
                </a:solidFill>
              </a:rPr>
              <a:t> with a list of courses (research) you would like to take abroad. This is </a:t>
            </a:r>
            <a:r>
              <a:rPr lang="en-GB" sz="2800" u="sng" dirty="0" smtClean="0">
                <a:solidFill>
                  <a:schemeClr val="tx1"/>
                </a:solidFill>
              </a:rPr>
              <a:t>not final </a:t>
            </a:r>
            <a:r>
              <a:rPr lang="en-GB" sz="2800" dirty="0" smtClean="0">
                <a:solidFill>
                  <a:schemeClr val="tx1"/>
                </a:solidFill>
              </a:rPr>
              <a:t>yet =&gt; after selection a learning agreement is signed. </a:t>
            </a:r>
          </a:p>
          <a:p>
            <a:pPr algn="l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Info? Course catalogues online</a:t>
            </a:r>
          </a:p>
          <a:p>
            <a:pPr algn="l" fontAlgn="auto">
              <a:spcAft>
                <a:spcPts val="0"/>
              </a:spcAft>
              <a:buFontTx/>
              <a:buChar char="-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Tx/>
              <a:buChar char="-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No signature from the host at application phase</a:t>
            </a:r>
            <a:r>
              <a:rPr lang="en-GB" sz="2800" dirty="0" smtClean="0">
                <a:solidFill>
                  <a:schemeClr val="tx1"/>
                </a:solidFill>
              </a:rPr>
              <a:t>, only from the applicant and the home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Bildschirmpräsentation (4:3)</PresentationFormat>
  <Paragraphs>205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Entwurfsvorlage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Calibri</vt:lpstr>
      <vt:lpstr>Arial</vt:lpstr>
      <vt:lpstr>Kantoorthema</vt:lpstr>
      <vt:lpstr>Folie 1</vt:lpstr>
      <vt:lpstr>Our EU-partners:</vt:lpstr>
      <vt:lpstr>Our Western Balkan partners:</vt:lpstr>
      <vt:lpstr>Available grants</vt:lpstr>
      <vt:lpstr>Available grants</vt:lpstr>
      <vt:lpstr>Online application</vt:lpstr>
      <vt:lpstr>Online application</vt:lpstr>
      <vt:lpstr>Online application</vt:lpstr>
      <vt:lpstr>Study/research plan</vt:lpstr>
      <vt:lpstr>Selection</vt:lpstr>
      <vt:lpstr>Tips</vt:lpstr>
      <vt:lpstr>Folie 12</vt:lpstr>
      <vt:lpstr>Ghent, Belgium </vt:lpstr>
      <vt:lpstr>Sofia, Bulgaria</vt:lpstr>
      <vt:lpstr>Nice, France</vt:lpstr>
      <vt:lpstr>Heidelberg, Germany</vt:lpstr>
      <vt:lpstr>Thessaloniki, Greece</vt:lpstr>
      <vt:lpstr>Rome, Italy</vt:lpstr>
      <vt:lpstr>Ljubljana, Slovenia</vt:lpstr>
      <vt:lpstr>Deusto, Spain</vt:lpstr>
      <vt:lpstr>Lund, Sweden</vt:lpstr>
      <vt:lpstr>Folie 22</vt:lpstr>
    </vt:vector>
  </TitlesOfParts>
  <Company>UGent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Rumes</dc:creator>
  <cp:lastModifiedBy>lorencic</cp:lastModifiedBy>
  <cp:revision>33</cp:revision>
  <dcterms:created xsi:type="dcterms:W3CDTF">2012-11-26T13:23:49Z</dcterms:created>
  <dcterms:modified xsi:type="dcterms:W3CDTF">2013-01-15T12:58:18Z</dcterms:modified>
</cp:coreProperties>
</file>