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3" r:id="rId9"/>
    <p:sldId id="272" r:id="rId10"/>
    <p:sldId id="274" r:id="rId11"/>
  </p:sldIdLst>
  <p:sldSz cx="9144000" cy="6858000" type="screen4x3"/>
  <p:notesSz cx="6811963" cy="9942513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rebuchet MS" pitchFamily="108" charset="0"/>
        <a:ea typeface="ＭＳ Ｐゴシック" pitchFamily="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C41C"/>
    <a:srgbClr val="8CC63F"/>
    <a:srgbClr val="0D24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66829" autoAdjust="0"/>
  </p:normalViewPr>
  <p:slideViewPr>
    <p:cSldViewPr>
      <p:cViewPr varScale="1">
        <p:scale>
          <a:sx n="115" d="100"/>
          <a:sy n="115" d="100"/>
        </p:scale>
        <p:origin x="-20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0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D9D1B-F9E2-409F-B711-F504F769BA3A}" type="datetimeFigureOut">
              <a:rPr lang="en-GB" smtClean="0"/>
              <a:t>23/05/2011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B34CD-93CE-42E8-9E41-27FD706C2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29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4"/>
            <a:ext cx="499544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0750C37-FAC8-40BA-B666-05D51E21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65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810ADCC2-126E-439E-B497-819D7B8CA56B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1" y="4722813"/>
            <a:ext cx="499586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9A9F0BC5-EE73-473E-8F7E-0A7548661EB4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10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1B79F3CF-30EA-41E0-8495-708814D1805B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BE" sz="1400" smtClean="0"/>
              <a:t>Our mission statement is quite self-explanatory and I guess you’re all aware of what EUREKA’s main mission is.</a:t>
            </a:r>
            <a:endParaRPr lang="en-GB" sz="14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FB63553E-725B-42C5-91B7-60D68035C8C5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3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BE" sz="1400" smtClean="0"/>
              <a:t>Our mission statement is quite self-explanatory and I guess you’re all aware of what EUREKA’s main mission is.</a:t>
            </a:r>
            <a:endParaRPr lang="en-GB" sz="14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FE728A8F-F75E-479B-804E-C7214ABB4B01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BE" sz="1400" smtClean="0"/>
              <a:t>Our mission statement is quite self-explanatory and I guess you’re all aware of what EUREKA’s main mission is.</a:t>
            </a:r>
            <a:endParaRPr lang="en-GB" sz="14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C65D35D3-9C6F-40B2-A86A-BE290C781F54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5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BE" sz="1400" smtClean="0"/>
              <a:t>Our mission statement is quite self-explanatory and I guess you’re all aware of what EUREKA’s main mission is.</a:t>
            </a:r>
            <a:endParaRPr lang="en-GB" sz="14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863BB3EB-D4D8-4FD2-A490-D21257113B24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BE" sz="1400" smtClean="0"/>
              <a:t>Our mission statement is quite self-explanatory and I guess you’re all aware of what EUREKA’s main mission is.</a:t>
            </a:r>
            <a:endParaRPr lang="en-GB" sz="14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C0264C8E-C4F8-485B-8C6A-B991C9A3EB75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7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9" y="4722814"/>
            <a:ext cx="5449887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defTabSz="957263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defTabSz="95726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52346B90-5359-4C7C-8395-060E003CB3CF}" type="slidenum">
              <a:rPr lang="en-US" smtClean="0">
                <a:solidFill>
                  <a:schemeClr val="tx1"/>
                </a:solidFill>
                <a:latin typeface="Arial" charset="0"/>
              </a:rPr>
              <a:pPr/>
              <a:t>8</a:t>
            </a:fld>
            <a:endParaRPr 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73637" cy="372903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18061" indent="-276177" eaLnBrk="0" hangingPunct="0"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04710" indent="-220942" eaLnBrk="0" hangingPunct="0"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546593" indent="-220942" eaLnBrk="0" hangingPunct="0"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1988477" indent="-220942" eaLnBrk="0" hangingPunct="0"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430361" indent="-220942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872245" indent="-220942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314129" indent="-220942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756012" indent="-220942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fld id="{089FF3A1-6147-43E3-A270-6D797436269A}" type="slidenum">
              <a:rPr lang="en-US" sz="1200">
                <a:solidFill>
                  <a:schemeClr val="tx1"/>
                </a:solidFill>
                <a:latin typeface="Arial" charset="0"/>
              </a:rPr>
              <a:pPr/>
              <a:t>9</a:t>
            </a:fld>
            <a:endParaRPr 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8875" cy="3727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56" y="4722191"/>
            <a:ext cx="4996252" cy="4473900"/>
          </a:xfrm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9"/>
          <p:cNvSpPr>
            <a:spLocks noChangeArrowheads="1"/>
          </p:cNvSpPr>
          <p:nvPr userDrawn="1"/>
        </p:nvSpPr>
        <p:spPr bwMode="auto">
          <a:xfrm>
            <a:off x="103188" y="103188"/>
            <a:ext cx="8937625" cy="6659562"/>
          </a:xfrm>
          <a:prstGeom prst="rect">
            <a:avLst/>
          </a:prstGeom>
          <a:solidFill>
            <a:srgbClr val="7FC41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GB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Text Box 40"/>
          <p:cNvSpPr txBox="1">
            <a:spLocks noChangeArrowheads="1"/>
          </p:cNvSpPr>
          <p:nvPr userDrawn="1"/>
        </p:nvSpPr>
        <p:spPr bwMode="auto">
          <a:xfrm>
            <a:off x="457200" y="60960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BE" sz="1400" b="1">
                <a:solidFill>
                  <a:schemeClr val="tx1"/>
                </a:solidFill>
              </a:rPr>
              <a:t>Doing business through technology</a:t>
            </a:r>
            <a:endParaRPr lang="en-GB" sz="1400" b="1">
              <a:solidFill>
                <a:schemeClr val="tx1"/>
              </a:solidFill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 userDrawn="1"/>
        </p:nvSpPr>
        <p:spPr bwMode="auto">
          <a:xfrm>
            <a:off x="5715000" y="598805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BE" sz="1400">
                <a:solidFill>
                  <a:schemeClr val="tx1"/>
                </a:solidFill>
              </a:rPr>
              <a:t>www.eurekanetwork.org</a:t>
            </a:r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7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513" y="5784850"/>
            <a:ext cx="6937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5"/>
          <p:cNvSpPr txBox="1">
            <a:spLocks noChangeArrowheads="1"/>
          </p:cNvSpPr>
          <p:nvPr userDrawn="1"/>
        </p:nvSpPr>
        <p:spPr bwMode="auto">
          <a:xfrm>
            <a:off x="304800" y="19812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/>
              <a:t>EUREKA</a:t>
            </a:r>
          </a:p>
        </p:txBody>
      </p:sp>
      <p:sp>
        <p:nvSpPr>
          <p:cNvPr id="3115" name="Rectangle 43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1992313"/>
            <a:ext cx="5791200" cy="1055687"/>
          </a:xfrm>
        </p:spPr>
        <p:txBody>
          <a:bodyPr lIns="91440" anchor="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55925" y="3124200"/>
            <a:ext cx="5807075" cy="17526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8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171700" cy="396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62700" cy="396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692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924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8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20" y="1142984"/>
            <a:ext cx="8619059" cy="4857784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71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6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51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236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236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12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25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517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5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28600" y="228600"/>
            <a:ext cx="8702675" cy="838200"/>
          </a:xfrm>
          <a:prstGeom prst="rect">
            <a:avLst/>
          </a:prstGeom>
          <a:solidFill>
            <a:srgbClr val="7FC41C"/>
          </a:solidFill>
          <a:ln w="9525">
            <a:noFill/>
            <a:miter lim="800000"/>
            <a:headEnd/>
            <a:tailEnd/>
          </a:ln>
        </p:spPr>
        <p:txBody>
          <a:bodyPr lIns="274320" anchor="ctr"/>
          <a:lstStyle/>
          <a:p>
            <a:pPr eaLnBrk="1" hangingPunct="1">
              <a:spcBef>
                <a:spcPct val="0"/>
              </a:spcBef>
              <a:defRPr/>
            </a:pPr>
            <a:endParaRPr lang="en-GB" sz="3500"/>
          </a:p>
        </p:txBody>
      </p:sp>
      <p:sp>
        <p:nvSpPr>
          <p:cNvPr id="205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3" name="Picture 18" descr="EUREKA_full_fadedExclamation_s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6062663"/>
            <a:ext cx="5302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6248400" y="6196013"/>
            <a:ext cx="2057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fr-BE" sz="1000">
                <a:solidFill>
                  <a:schemeClr val="tx1"/>
                </a:solidFill>
              </a:rPr>
              <a:t>www.eurekanetwork.org</a:t>
            </a:r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8001000" y="46355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>
                <a:solidFill>
                  <a:schemeClr val="tx2"/>
                </a:solidFill>
              </a:rPr>
              <a:t>&gt; </a:t>
            </a:r>
            <a:fld id="{370DFF30-3CEA-429F-AB28-8F7DDDC7F1A4}" type="slidenum">
              <a:rPr lang="en-US" sz="2000">
                <a:solidFill>
                  <a:schemeClr val="tx2"/>
                </a:solidFill>
              </a:rPr>
              <a:pPr algn="r">
                <a:defRPr/>
              </a:pPr>
              <a:t>‹#›</a:t>
            </a:fld>
            <a:endParaRPr lang="en-US" sz="20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5" r:id="rId3"/>
    <p:sldLayoutId id="2147483722" r:id="rId4"/>
    <p:sldLayoutId id="2147483723" r:id="rId5"/>
    <p:sldLayoutId id="2147483724" r:id="rId6"/>
    <p:sldLayoutId id="2147483727" r:id="rId7"/>
    <p:sldLayoutId id="2147483728" r:id="rId8"/>
    <p:sldLayoutId id="2147483729" r:id="rId9"/>
    <p:sldLayoutId id="2147483730" r:id="rId10"/>
    <p:sldLayoutId id="2147483732" r:id="rId11"/>
    <p:sldLayoutId id="214748373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Trebuchet MS" pitchFamily="108" charset="0"/>
          <a:ea typeface="ＭＳ Ｐゴシック" pitchFamily="10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ekanetwork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urostars-eureka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7FC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76375" y="1628775"/>
            <a:ext cx="7199313" cy="1152525"/>
          </a:xfrm>
        </p:spPr>
        <p:txBody>
          <a:bodyPr/>
          <a:lstStyle/>
          <a:p>
            <a:pPr algn="ctr" eaLnBrk="1" hangingPunct="1"/>
            <a:r>
              <a:rPr lang="en-GB" sz="3000" smtClean="0"/>
              <a:t>Meeting of the Steering Platform on R&amp;D for Western Balkan Countries</a:t>
            </a:r>
            <a:endParaRPr lang="en-GB" sz="3000" smtClean="0">
              <a:solidFill>
                <a:schemeClr val="accent2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87450" y="4797425"/>
            <a:ext cx="74168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algn="ctr"/>
            <a:endParaRPr lang="cs-CZ" sz="1400"/>
          </a:p>
          <a:p>
            <a:pPr algn="ctr" eaLnBrk="1" hangingPunct="1">
              <a:spcBef>
                <a:spcPct val="20000"/>
              </a:spcBef>
            </a:pPr>
            <a:r>
              <a:rPr lang="en-GB" sz="1400"/>
              <a:t>Ohrid,</a:t>
            </a:r>
            <a:r>
              <a:rPr lang="cs-CZ" sz="1400"/>
              <a:t> </a:t>
            </a:r>
            <a:r>
              <a:rPr lang="en-GB" sz="1400"/>
              <a:t>26 May 2011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411413" y="3357563"/>
            <a:ext cx="4681537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sz="2400" b="1">
                <a:latin typeface="Arial" charset="0"/>
              </a:rPr>
              <a:t>	   </a:t>
            </a:r>
            <a:r>
              <a:rPr lang="en-GB" sz="2400" b="1">
                <a:latin typeface="Arial" charset="0"/>
              </a:rPr>
              <a:t>  </a:t>
            </a:r>
            <a:r>
              <a:rPr lang="en-GB" sz="2400"/>
              <a:t>Svatopluk Halada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GB" sz="900" i="1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GB" sz="900" i="1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sz="2000" b="1"/>
              <a:t>	</a:t>
            </a:r>
            <a:r>
              <a:rPr lang="cs-CZ" sz="2000"/>
              <a:t>      </a:t>
            </a:r>
            <a:r>
              <a:rPr lang="en-GB" sz="2000"/>
              <a:t>EUREKA Secretariat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GB" sz="2000" b="1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fr-FR" sz="2400" i="1">
              <a:solidFill>
                <a:schemeClr val="accent2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5676900"/>
            <a:ext cx="8509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ILLU_WHITEFLA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38" y="1844675"/>
            <a:ext cx="441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8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58175" cy="719138"/>
          </a:xfrm>
        </p:spPr>
        <p:txBody>
          <a:bodyPr/>
          <a:lstStyle/>
          <a:p>
            <a:pPr eaLnBrk="1" hangingPunct="1"/>
            <a:r>
              <a:rPr lang="en-US" sz="2800" smtClean="0"/>
              <a:t>Thank you for your listening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476375" y="1989138"/>
            <a:ext cx="6191250" cy="39608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BE" sz="800" smtClean="0"/>
              <a:t>	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3200" smtClean="0"/>
              <a:t>Svatopluk Halada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600" smtClean="0"/>
              <a:t>EUREKA Secretariat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600" smtClean="0"/>
              <a:t>	rue Neerveld 107, B-1200 Brussels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smtClean="0"/>
              <a:t>svatopluk.halada@eurekanetwork.org</a:t>
            </a:r>
            <a:endParaRPr lang="en-GB" sz="1800" smtClean="0">
              <a:latin typeface="Futura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000" smtClean="0">
              <a:solidFill>
                <a:srgbClr val="013B8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000" smtClean="0">
              <a:solidFill>
                <a:srgbClr val="013B8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solidFill>
                  <a:srgbClr val="013B81"/>
                </a:solidFill>
                <a:hlinkClick r:id="rId3"/>
              </a:rPr>
              <a:t>www.eurekanetwork.org</a:t>
            </a:r>
            <a:endParaRPr lang="en-GB" sz="2800" smtClean="0">
              <a:solidFill>
                <a:srgbClr val="013B8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solidFill>
                  <a:srgbClr val="013B81"/>
                </a:solidFill>
                <a:hlinkClick r:id="rId4"/>
              </a:rPr>
              <a:t>www.eurostars-eureka.eu</a:t>
            </a:r>
            <a:endParaRPr lang="en-GB" sz="2800" smtClean="0">
              <a:solidFill>
                <a:srgbClr val="013B8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b="1" smtClean="0">
              <a:solidFill>
                <a:srgbClr val="013B8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smtClean="0">
              <a:latin typeface="Futura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500" smtClean="0">
              <a:latin typeface="Futura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BE" sz="500" smtClean="0">
                <a:latin typeface="Futura" charset="0"/>
              </a:rPr>
              <a:t>	</a:t>
            </a:r>
            <a:endParaRPr lang="en-US" sz="500" smtClean="0">
              <a:latin typeface="Futu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792163"/>
          </a:xfrm>
        </p:spPr>
        <p:txBody>
          <a:bodyPr/>
          <a:lstStyle/>
          <a:p>
            <a:pPr eaLnBrk="1" hangingPunct="1"/>
            <a:r>
              <a:rPr lang="fr-BE" sz="2400" b="1" smtClean="0"/>
              <a:t>EUREKA in </a:t>
            </a:r>
            <a:r>
              <a:rPr lang="cs-CZ" sz="2400" b="1" smtClean="0"/>
              <a:t>WBCs:	</a:t>
            </a:r>
            <a:r>
              <a:rPr lang="en-GB" sz="2400" smtClean="0"/>
              <a:t>Activities 11/2010-05/2011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08962" cy="4679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 smtClean="0">
                <a:ea typeface="+mn-ea"/>
              </a:rPr>
              <a:t>Events, meetings, training activities, etc.</a:t>
            </a:r>
          </a:p>
          <a:p>
            <a:pPr marL="0" indent="0">
              <a:buFontTx/>
              <a:buNone/>
              <a:defRPr/>
            </a:pPr>
            <a:endParaRPr lang="en-GB" sz="1200" dirty="0" smtClean="0">
              <a:latin typeface="+mj-lt"/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en-GB" sz="2200" b="1" dirty="0" smtClean="0">
                <a:ea typeface="+mn-ea"/>
              </a:rPr>
              <a:t>Albania, Tirana, 14-15 December 2010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2000" dirty="0" smtClean="0">
                <a:ea typeface="+mn-ea"/>
              </a:rPr>
              <a:t>Meeting with R&amp;D Policy making representatives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Ministry of Education and Science  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Academy of Sciences</a:t>
            </a:r>
          </a:p>
          <a:p>
            <a:pPr marL="400050" lvl="1" indent="0" eaLnBrk="1" hangingPunct="1">
              <a:buFontTx/>
              <a:buNone/>
              <a:defRPr/>
            </a:pPr>
            <a:r>
              <a:rPr lang="en-GB" sz="800" dirty="0" smtClean="0">
                <a:ea typeface="+mn-ea"/>
              </a:rPr>
              <a:t> 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2000" dirty="0" smtClean="0">
                <a:ea typeface="+mn-ea"/>
              </a:rPr>
              <a:t>Meeting with representatives of business sphere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Chamber of Commerce  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Confindustria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endParaRPr lang="en-GB" sz="800" dirty="0" smtClean="0">
              <a:ea typeface="+mn-ea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2000" dirty="0" smtClean="0">
                <a:ea typeface="+mn-ea"/>
              </a:rPr>
              <a:t>Meeting between the EUREKA Secretariat and the Agency of Research, Technology and Innovation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EUREKA Information Day</a:t>
            </a:r>
          </a:p>
          <a:p>
            <a:pPr marL="1276350" lvl="2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Training session for R&amp;D project managers  </a:t>
            </a:r>
          </a:p>
        </p:txBody>
      </p:sp>
    </p:spTree>
    <p:extLst>
      <p:ext uri="{BB962C8B-B14F-4D97-AF65-F5344CB8AC3E}">
        <p14:creationId xmlns:p14="http://schemas.microsoft.com/office/powerpoint/2010/main" val="209566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792163"/>
          </a:xfrm>
        </p:spPr>
        <p:txBody>
          <a:bodyPr/>
          <a:lstStyle/>
          <a:p>
            <a:pPr eaLnBrk="1" hangingPunct="1"/>
            <a:r>
              <a:rPr lang="fr-BE" sz="2400" b="1" smtClean="0"/>
              <a:t>EUREKA in </a:t>
            </a:r>
            <a:r>
              <a:rPr lang="cs-CZ" sz="2400" b="1" smtClean="0"/>
              <a:t>WBCs:	</a:t>
            </a:r>
            <a:r>
              <a:rPr lang="en-GB" sz="2400" smtClean="0"/>
              <a:t>Activities 11/2010-05/2011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08962" cy="4679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>
                <a:ea typeface="+mn-ea"/>
              </a:rPr>
              <a:t>Events, meetings, training activities, etc</a:t>
            </a:r>
            <a:r>
              <a:rPr lang="en-GB" sz="2400" dirty="0" smtClean="0">
                <a:ea typeface="+mn-ea"/>
              </a:rPr>
              <a:t>.</a:t>
            </a:r>
            <a:endParaRPr lang="cs-CZ" sz="2400" dirty="0" smtClean="0">
              <a:ea typeface="+mn-ea"/>
            </a:endParaRPr>
          </a:p>
          <a:p>
            <a:pPr marL="0" indent="0">
              <a:buFontTx/>
              <a:buNone/>
              <a:defRPr/>
            </a:pPr>
            <a:endParaRPr lang="en-US" sz="1200" dirty="0">
              <a:ea typeface="+mn-ea"/>
            </a:endParaRPr>
          </a:p>
          <a:p>
            <a:pPr marL="476250" lvl="1" indent="-476250">
              <a:buBlip>
                <a:blip r:embed="rId3"/>
              </a:buBlip>
              <a:defRPr/>
            </a:pPr>
            <a:r>
              <a:rPr lang="en-US" sz="2200" b="1" dirty="0" smtClean="0">
                <a:ea typeface="+mn-ea"/>
              </a:rPr>
              <a:t>Bosnia </a:t>
            </a:r>
            <a:r>
              <a:rPr lang="en-US" sz="2200" b="1" dirty="0">
                <a:ea typeface="+mn-ea"/>
              </a:rPr>
              <a:t>and </a:t>
            </a:r>
            <a:r>
              <a:rPr lang="en-US" sz="2200" dirty="0" smtClean="0"/>
              <a:t>Herzegovina, </a:t>
            </a:r>
            <a:r>
              <a:rPr lang="en-US" dirty="0" smtClean="0"/>
              <a:t>Sarajevo</a:t>
            </a:r>
            <a:r>
              <a:rPr lang="en-US" dirty="0"/>
              <a:t>, 1 February </a:t>
            </a:r>
            <a:r>
              <a:rPr lang="cs-CZ" dirty="0" smtClean="0"/>
              <a:t>2011</a:t>
            </a:r>
            <a:endParaRPr lang="cs-CZ" sz="2200" b="1" dirty="0" smtClean="0">
              <a:ea typeface="+mn-ea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US" sz="2000" dirty="0" smtClean="0">
                <a:ea typeface="+mn-ea"/>
              </a:rPr>
              <a:t>EUREKA Information </a:t>
            </a:r>
            <a:r>
              <a:rPr lang="en-US" sz="2000" dirty="0" smtClean="0">
                <a:ea typeface="+mn-ea"/>
              </a:rPr>
              <a:t>Day</a:t>
            </a:r>
          </a:p>
          <a:p>
            <a:pPr marL="400050" lvl="1" indent="0" eaLnBrk="1" hangingPunct="1">
              <a:buNone/>
              <a:defRPr/>
            </a:pPr>
            <a:r>
              <a:rPr lang="en-GB" dirty="0" smtClean="0"/>
              <a:t>	/</a:t>
            </a:r>
            <a:r>
              <a:rPr lang="en-GB" dirty="0" smtClean="0"/>
              <a:t>ESE, SI HLR, Umbrella </a:t>
            </a:r>
            <a:r>
              <a:rPr lang="en-GB" dirty="0" smtClean="0"/>
              <a:t>EUREKABuild/</a:t>
            </a:r>
            <a:endParaRPr lang="cs-CZ" sz="2000" dirty="0" smtClean="0">
              <a:ea typeface="+mn-ea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endParaRPr lang="cs-CZ" sz="22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cs-CZ" sz="2200" b="1" dirty="0" smtClean="0">
                <a:latin typeface="+mj-lt"/>
                <a:ea typeface="+mn-ea"/>
              </a:rPr>
              <a:t>Kosovo </a:t>
            </a:r>
            <a:r>
              <a:rPr lang="cs-CZ" sz="2200" dirty="0" smtClean="0">
                <a:latin typeface="+mj-lt"/>
                <a:ea typeface="+mn-ea"/>
              </a:rPr>
              <a:t>(</a:t>
            </a:r>
            <a:r>
              <a:rPr lang="cs-CZ" sz="2200" dirty="0" smtClean="0">
                <a:latin typeface="+mj-lt"/>
                <a:ea typeface="MS PGothic" pitchFamily="34" charset="-128"/>
                <a:cs typeface="Times New Roman" pitchFamily="18" charset="0"/>
              </a:rPr>
              <a:t>under UNSCR 1244)</a:t>
            </a:r>
            <a:endParaRPr lang="nl-NL" sz="2200" dirty="0" smtClean="0"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US" sz="2000" dirty="0" smtClean="0">
                <a:ea typeface="+mn-ea"/>
              </a:rPr>
              <a:t>EUREKA co-operation </a:t>
            </a:r>
            <a:r>
              <a:rPr lang="en-US" sz="2000" dirty="0">
                <a:ea typeface="+mn-ea"/>
              </a:rPr>
              <a:t>and its support for European </a:t>
            </a:r>
            <a:r>
              <a:rPr lang="en-US" sz="2000" dirty="0" smtClean="0">
                <a:ea typeface="+mn-ea"/>
              </a:rPr>
              <a:t>innovation</a:t>
            </a:r>
            <a:r>
              <a:rPr lang="cs-CZ" sz="2000" dirty="0" smtClean="0">
                <a:ea typeface="+mn-ea"/>
              </a:rPr>
              <a:t> </a:t>
            </a:r>
          </a:p>
          <a:p>
            <a:pPr marL="400050" lvl="1" indent="0" eaLnBrk="1" hangingPunct="1">
              <a:buFontTx/>
              <a:buNone/>
              <a:defRPr/>
            </a:pPr>
            <a:r>
              <a:rPr lang="cs-CZ" sz="1800" dirty="0" smtClean="0">
                <a:ea typeface="+mn-ea"/>
              </a:rPr>
              <a:t>	/</a:t>
            </a:r>
            <a:r>
              <a:rPr lang="en-GB" sz="1800" dirty="0" smtClean="0">
                <a:ea typeface="+mn-ea"/>
              </a:rPr>
              <a:t>w</a:t>
            </a:r>
            <a:r>
              <a:rPr lang="cs-CZ" sz="1800" dirty="0" smtClean="0">
                <a:ea typeface="+mn-ea"/>
              </a:rPr>
              <a:t>ritten</a:t>
            </a:r>
            <a:r>
              <a:rPr lang="en-US" sz="1800" dirty="0" smtClean="0">
                <a:ea typeface="+mn-ea"/>
              </a:rPr>
              <a:t> </a:t>
            </a:r>
            <a:r>
              <a:rPr lang="en-US" sz="1800" dirty="0">
                <a:ea typeface="+mn-ea"/>
              </a:rPr>
              <a:t>overview prepared </a:t>
            </a:r>
            <a:r>
              <a:rPr lang="cs-CZ" sz="1800" dirty="0" smtClean="0">
                <a:ea typeface="+mn-ea"/>
              </a:rPr>
              <a:t>by the ESE </a:t>
            </a:r>
            <a:r>
              <a:rPr lang="en-US" sz="1800" dirty="0" smtClean="0">
                <a:ea typeface="+mn-ea"/>
              </a:rPr>
              <a:t>on </a:t>
            </a:r>
            <a:r>
              <a:rPr lang="en-US" sz="1800" dirty="0">
                <a:ea typeface="+mn-ea"/>
              </a:rPr>
              <a:t>request of the </a:t>
            </a:r>
            <a:r>
              <a:rPr lang="cs-CZ" sz="1800" dirty="0" smtClean="0">
                <a:ea typeface="+mn-ea"/>
              </a:rPr>
              <a:t>	Department </a:t>
            </a:r>
            <a:r>
              <a:rPr lang="cs-CZ" sz="1800" dirty="0">
                <a:ea typeface="+mn-ea"/>
              </a:rPr>
              <a:t>for Science and Technology – </a:t>
            </a:r>
            <a:r>
              <a:rPr lang="cs-CZ" sz="1800" dirty="0" smtClean="0">
                <a:ea typeface="+mn-ea"/>
              </a:rPr>
              <a:t>MEST/</a:t>
            </a:r>
          </a:p>
        </p:txBody>
      </p:sp>
    </p:spTree>
    <p:extLst>
      <p:ext uri="{BB962C8B-B14F-4D97-AF65-F5344CB8AC3E}">
        <p14:creationId xmlns:p14="http://schemas.microsoft.com/office/powerpoint/2010/main" val="363707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792163"/>
          </a:xfrm>
        </p:spPr>
        <p:txBody>
          <a:bodyPr/>
          <a:lstStyle/>
          <a:p>
            <a:pPr eaLnBrk="1" hangingPunct="1"/>
            <a:r>
              <a:rPr lang="fr-BE" sz="2400" b="1" smtClean="0"/>
              <a:t>EUREKA in </a:t>
            </a:r>
            <a:r>
              <a:rPr lang="cs-CZ" sz="2400" b="1" smtClean="0"/>
              <a:t>WBCs:	</a:t>
            </a:r>
            <a:r>
              <a:rPr lang="en-GB" sz="2400" smtClean="0"/>
              <a:t>Planned activities 07/2011-12/2011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08962" cy="4679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>
                <a:ea typeface="+mn-ea"/>
              </a:rPr>
              <a:t>Events, meetings, training activities, etc</a:t>
            </a:r>
            <a:r>
              <a:rPr lang="en-GB" sz="2400" dirty="0" smtClean="0">
                <a:ea typeface="+mn-ea"/>
              </a:rPr>
              <a:t>.</a:t>
            </a:r>
            <a:endParaRPr lang="cs-CZ" sz="2400" dirty="0" smtClean="0">
              <a:ea typeface="+mn-ea"/>
            </a:endParaRPr>
          </a:p>
          <a:p>
            <a:pPr marL="0" indent="0">
              <a:buFontTx/>
              <a:buNone/>
              <a:defRPr/>
            </a:pPr>
            <a:endParaRPr lang="en-US" sz="1200" dirty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cs-CZ" sz="2200" b="1" dirty="0" smtClean="0">
                <a:ea typeface="+mn-ea"/>
              </a:rPr>
              <a:t>Montenegro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US" sz="2000" dirty="0" smtClean="0">
                <a:ea typeface="+mn-ea"/>
              </a:rPr>
              <a:t>EUREKA Information Day</a:t>
            </a:r>
            <a:endParaRPr lang="cs-CZ" sz="2000" dirty="0" smtClean="0">
              <a:ea typeface="+mn-ea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endParaRPr lang="cs-CZ" sz="22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cs-CZ" sz="2200" b="1" dirty="0" smtClean="0">
                <a:latin typeface="+mj-lt"/>
                <a:ea typeface="+mn-ea"/>
              </a:rPr>
              <a:t>Serbia</a:t>
            </a:r>
            <a:endParaRPr lang="nl-NL" sz="2200" b="1" dirty="0" smtClean="0"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cs-CZ" sz="2000" dirty="0" smtClean="0">
                <a:ea typeface="+mn-ea"/>
              </a:rPr>
              <a:t>Eurostars Programme (pos</a:t>
            </a:r>
            <a:r>
              <a:rPr lang="en-GB" sz="2000" dirty="0" smtClean="0">
                <a:ea typeface="+mn-ea"/>
              </a:rPr>
              <a:t>s</a:t>
            </a:r>
            <a:r>
              <a:rPr lang="cs-CZ" sz="2000" dirty="0" smtClean="0">
                <a:ea typeface="+mn-ea"/>
              </a:rPr>
              <a:t>ibilities for Serbian R&amp;D performing SMEs)</a:t>
            </a:r>
            <a:endParaRPr lang="cs-CZ" sz="18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9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792163"/>
          </a:xfrm>
        </p:spPr>
        <p:txBody>
          <a:bodyPr/>
          <a:lstStyle/>
          <a:p>
            <a:pPr eaLnBrk="1" hangingPunct="1"/>
            <a:r>
              <a:rPr lang="fr-BE" sz="2400" b="1" smtClean="0"/>
              <a:t>EUREKA in </a:t>
            </a:r>
            <a:r>
              <a:rPr lang="cs-CZ" sz="2400" b="1" smtClean="0"/>
              <a:t>WBCs:	</a:t>
            </a:r>
            <a:r>
              <a:rPr lang="cs-CZ" sz="2400" smtClean="0"/>
              <a:t>Incoming EUREKA Hungarian Chair</a:t>
            </a:r>
            <a:endParaRPr lang="en-GB" sz="2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08962" cy="4679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dirty="0" smtClean="0">
                <a:ea typeface="+mn-ea"/>
              </a:rPr>
              <a:t>Programme priorities</a:t>
            </a:r>
          </a:p>
          <a:p>
            <a:pPr marL="0" indent="0">
              <a:buFontTx/>
              <a:buNone/>
              <a:defRPr/>
            </a:pPr>
            <a:endParaRPr lang="en-GB" sz="8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en-GB" sz="2400" dirty="0" smtClean="0">
                <a:ea typeface="+mn-ea"/>
              </a:rPr>
              <a:t>EUREKA in the ERA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Positioning EUREKA as a key player in the European R&amp;D and innovation policy.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Fostering European SME support through EUREKA (strengthening and improving the Eurostars Programme).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Co-operation with other European R&amp;D platforms, programmes and organizations, in particular with the European Institute of Innovation and Technology (EIT) based in Budapest.</a:t>
            </a:r>
          </a:p>
          <a:p>
            <a:pPr marL="0" indent="0">
              <a:buFontTx/>
              <a:buNone/>
              <a:defRPr/>
            </a:pPr>
            <a:endParaRPr lang="en-GB" sz="12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en-GB" sz="2400" dirty="0" smtClean="0">
                <a:ea typeface="+mn-ea"/>
              </a:rPr>
              <a:t>Supporting follow-on activities of EUREKA projects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Financing innovation: continuing the work started under the IL Chairmanship.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Improving additional financial instruments and services.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endParaRPr lang="en-US" sz="2400" dirty="0" smtClean="0">
              <a:ea typeface="+mn-ea"/>
            </a:endParaRPr>
          </a:p>
          <a:p>
            <a:pPr marL="400050" lvl="1" indent="0" eaLnBrk="1" hangingPunct="1">
              <a:buFontTx/>
              <a:buNone/>
              <a:defRPr/>
            </a:pPr>
            <a:endParaRPr lang="cs-CZ" sz="22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91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792163"/>
          </a:xfrm>
        </p:spPr>
        <p:txBody>
          <a:bodyPr/>
          <a:lstStyle/>
          <a:p>
            <a:pPr eaLnBrk="1" hangingPunct="1"/>
            <a:r>
              <a:rPr lang="fr-BE" sz="2400" b="1" smtClean="0"/>
              <a:t>EUREKA in </a:t>
            </a:r>
            <a:r>
              <a:rPr lang="cs-CZ" sz="2400" b="1" smtClean="0"/>
              <a:t>WBCs:	</a:t>
            </a:r>
            <a:r>
              <a:rPr lang="cs-CZ" sz="2400" smtClean="0"/>
              <a:t>Incoming EUREKA Hungarian Chair</a:t>
            </a:r>
            <a:endParaRPr lang="en-GB" sz="2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08962" cy="4679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dirty="0" smtClean="0">
                <a:ea typeface="+mn-ea"/>
              </a:rPr>
              <a:t>Programme priorities</a:t>
            </a:r>
          </a:p>
          <a:p>
            <a:pPr marL="0" indent="0">
              <a:buFontTx/>
              <a:buNone/>
              <a:defRPr/>
            </a:pPr>
            <a:endParaRPr lang="en-GB" sz="8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en-GB" sz="2400" dirty="0" smtClean="0">
                <a:ea typeface="+mn-ea"/>
              </a:rPr>
              <a:t>Promoting bottom-up R&amp;D co-operation projects: focus on project generation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Increasing co-operation with the ETPs, build on the added value of cross-disciplinary approach.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Choice of focus areas by addressing the Grand Challenges: agro-food, manufacturing, biotech.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endParaRPr lang="en-GB" sz="1200" dirty="0" smtClean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  <a:ea typeface="+mn-ea"/>
              </a:rPr>
              <a:t>Promoting regional dimension of EUREKA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Enhancing cross-border co-operation with the aim to generate industry-driven R&amp;D and innovation projects.</a:t>
            </a:r>
          </a:p>
          <a:p>
            <a:pPr marL="876300" lvl="1" indent="-476250" eaLnBrk="1" hangingPunct="1">
              <a:buFontTx/>
              <a:buBlip>
                <a:blip r:embed="rId3"/>
              </a:buBlip>
              <a:defRPr/>
            </a:pPr>
            <a:r>
              <a:rPr lang="en-GB" sz="1800" dirty="0" smtClean="0">
                <a:ea typeface="+mn-ea"/>
              </a:rPr>
              <a:t>Promoting synergies and coherence with strategies and funds at regional levels</a:t>
            </a:r>
            <a:r>
              <a:rPr lang="en-GB" sz="2400" dirty="0" smtClean="0">
                <a:ea typeface="+mn-ea"/>
              </a:rPr>
              <a:t>.</a:t>
            </a: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endParaRPr lang="en-US" sz="2400" dirty="0">
              <a:ea typeface="+mn-ea"/>
            </a:endParaRPr>
          </a:p>
          <a:p>
            <a:pPr marL="476250" indent="-476250" eaLnBrk="1" hangingPunct="1">
              <a:buFontTx/>
              <a:buBlip>
                <a:blip r:embed="rId3"/>
              </a:buBlip>
              <a:defRPr/>
            </a:pPr>
            <a:endParaRPr lang="en-US" sz="2400" dirty="0" smtClean="0">
              <a:ea typeface="+mn-ea"/>
            </a:endParaRPr>
          </a:p>
          <a:p>
            <a:pPr marL="400050" lvl="1" indent="0" eaLnBrk="1" hangingPunct="1">
              <a:buFontTx/>
              <a:buNone/>
              <a:defRPr/>
            </a:pPr>
            <a:endParaRPr lang="cs-CZ" sz="22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57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smtClean="0"/>
              <a:t>EUREKA website</a:t>
            </a:r>
            <a:br>
              <a:rPr lang="en-GB" sz="3000" smtClean="0"/>
            </a:br>
            <a:r>
              <a:rPr lang="en-GB" sz="3000" smtClean="0"/>
              <a:t>www.eurekanetwork.org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7272337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9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04788"/>
            <a:ext cx="7543800" cy="838200"/>
          </a:xfrm>
        </p:spPr>
        <p:txBody>
          <a:bodyPr/>
          <a:lstStyle/>
          <a:p>
            <a:r>
              <a:rPr lang="en-GB" sz="2600" smtClean="0"/>
              <a:t>Information website </a:t>
            </a:r>
            <a:r>
              <a:rPr lang="en-GB" sz="2400" smtClean="0"/>
              <a:t>&gt; www.eurostars-eureka.eu</a:t>
            </a:r>
            <a:endParaRPr lang="en-US" sz="2600" smtClean="0"/>
          </a:p>
        </p:txBody>
      </p:sp>
      <p:pic>
        <p:nvPicPr>
          <p:cNvPr id="782341" name="Picture 5"/>
          <p:cNvPicPr>
            <a:picLocks noChangeAspect="1" noChangeArrowheads="1"/>
          </p:cNvPicPr>
          <p:nvPr/>
        </p:nvPicPr>
        <p:blipFill>
          <a:blip r:embed="rId3"/>
          <a:srcRect t="2496" r="12032" b="10797"/>
          <a:stretch>
            <a:fillRect/>
          </a:stretch>
        </p:blipFill>
        <p:spPr bwMode="auto">
          <a:xfrm>
            <a:off x="1068388" y="1157288"/>
            <a:ext cx="6994525" cy="493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13A8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988118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Eurostars Programme: </a:t>
            </a:r>
            <a:br>
              <a:rPr lang="en-GB" sz="3200" dirty="0" smtClean="0"/>
            </a:br>
            <a:r>
              <a:rPr lang="en-GB" sz="2400" dirty="0" smtClean="0"/>
              <a:t>Application, Eligibility and Funding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258888"/>
            <a:ext cx="8637587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13A8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4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8CC63F"/>
      </a:accent2>
      <a:accent3>
        <a:srgbClr val="FFFFFF"/>
      </a:accent3>
      <a:accent4>
        <a:srgbClr val="000000"/>
      </a:accent4>
      <a:accent5>
        <a:srgbClr val="DAEDEF"/>
      </a:accent5>
      <a:accent6>
        <a:srgbClr val="7EB338"/>
      </a:accent6>
      <a:hlink>
        <a:srgbClr val="009999"/>
      </a:hlink>
      <a:folHlink>
        <a:srgbClr val="B6EC00"/>
      </a:folHlink>
    </a:clrScheme>
    <a:fontScheme name="Blank Presentation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108" charset="0"/>
            <a:ea typeface="ＭＳ Ｐゴシック" pitchFamily="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108" charset="0"/>
            <a:ea typeface="ＭＳ Ｐゴシック" pitchFamily="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427</Words>
  <Application>Microsoft Office PowerPoint</Application>
  <PresentationFormat>On-screen Show (4:3)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Meeting of the Steering Platform on R&amp;D for Western Balkan Countries</vt:lpstr>
      <vt:lpstr>EUREKA in WBCs: Activities 11/2010-05/2011</vt:lpstr>
      <vt:lpstr>EUREKA in WBCs: Activities 11/2010-05/2011</vt:lpstr>
      <vt:lpstr>EUREKA in WBCs: Planned activities 07/2011-12/2011</vt:lpstr>
      <vt:lpstr>EUREKA in WBCs: Incoming EUREKA Hungarian Chair</vt:lpstr>
      <vt:lpstr>EUREKA in WBCs: Incoming EUREKA Hungarian Chair</vt:lpstr>
      <vt:lpstr>EUREKA website www.eurekanetwork.org</vt:lpstr>
      <vt:lpstr>Information website &gt; www.eurostars-eureka.eu</vt:lpstr>
      <vt:lpstr>Eurostars Programme:  Application, Eligibility and Funding</vt:lpstr>
      <vt:lpstr>Thank you for your listening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mz</dc:creator>
  <cp:lastModifiedBy>Halada Svatopluk</cp:lastModifiedBy>
  <cp:revision>11</cp:revision>
  <cp:lastPrinted>2011-05-23T15:35:59Z</cp:lastPrinted>
  <dcterms:created xsi:type="dcterms:W3CDTF">2011-05-23T13:36:46Z</dcterms:created>
  <dcterms:modified xsi:type="dcterms:W3CDTF">2011-05-23T15:37:42Z</dcterms:modified>
</cp:coreProperties>
</file>