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2" r:id="rId2"/>
    <p:sldId id="323" r:id="rId3"/>
    <p:sldId id="327" r:id="rId4"/>
    <p:sldId id="324" r:id="rId5"/>
    <p:sldId id="301" r:id="rId6"/>
    <p:sldId id="325" r:id="rId7"/>
    <p:sldId id="326" r:id="rId8"/>
    <p:sldId id="306" r:id="rId9"/>
    <p:sldId id="310" r:id="rId10"/>
    <p:sldId id="311" r:id="rId11"/>
    <p:sldId id="315" r:id="rId12"/>
    <p:sldId id="320" r:id="rId13"/>
    <p:sldId id="318" r:id="rId14"/>
    <p:sldId id="321" r:id="rId15"/>
    <p:sldId id="322" r:id="rId16"/>
    <p:sldId id="319" r:id="rId17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33CC33"/>
    <a:srgbClr val="FF6600"/>
    <a:srgbClr val="F50F82"/>
    <a:srgbClr val="00CCFF"/>
    <a:srgbClr val="99CCFF"/>
    <a:srgbClr val="0066FF"/>
    <a:srgbClr val="034E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24" autoAdjust="0"/>
  </p:normalViewPr>
  <p:slideViewPr>
    <p:cSldViewPr snapToObjects="1">
      <p:cViewPr varScale="1">
        <p:scale>
          <a:sx n="56" d="100"/>
          <a:sy n="56" d="100"/>
        </p:scale>
        <p:origin x="-1061" y="-72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770" y="-108"/>
      </p:cViewPr>
      <p:guideLst>
        <p:guide orient="horz" pos="3125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4D31C905-31C9-4572-B9EB-62062037A75A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i="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273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i="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7470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22813"/>
            <a:ext cx="4930775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73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i="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44038"/>
            <a:ext cx="29273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i="0"/>
            </a:lvl1pPr>
          </a:lstStyle>
          <a:p>
            <a:fld id="{0EDF830C-182B-4320-B3DB-4B9416F9D324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06C81-073B-44EC-B2E7-1C4B2E78C764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E2C7D-FB4C-4DF5-A258-B5B51DF7E98E}" type="slidenum">
              <a:rPr lang="en-US"/>
              <a:pPr/>
              <a:t>15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C39FE-4F9C-44B8-AEF5-0EFC322B772B}" type="slidenum">
              <a:rPr lang="en-US"/>
              <a:pPr/>
              <a:t>16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9D157-9C75-45D3-A4DE-5FAE8A4C6572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9C6A9-E048-4B73-A2CE-81360CF6108C}" type="slidenum">
              <a:rPr lang="en-US"/>
              <a:pPr/>
              <a:t>8</a:t>
            </a:fld>
            <a:endParaRPr lang="en-US"/>
          </a:p>
        </p:txBody>
      </p:sp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/>
        <p:txBody>
          <a:bodyPr lIns="92683" tIns="46341" rIns="92683" bIns="46341"/>
          <a:lstStyle/>
          <a:p>
            <a:pPr>
              <a:spcBef>
                <a:spcPct val="0"/>
              </a:spcBef>
              <a:spcAft>
                <a:spcPct val="20000"/>
              </a:spcAft>
            </a:pPr>
            <a:endParaRPr lang="en-GB">
              <a:latin typeface="Calibri" pitchFamily="34" charset="0"/>
            </a:endParaRPr>
          </a:p>
        </p:txBody>
      </p:sp>
      <p:sp>
        <p:nvSpPr>
          <p:cNvPr id="119812" name="Slide Number Placeholder 3"/>
          <p:cNvSpPr txBox="1">
            <a:spLocks noGrp="1"/>
          </p:cNvSpPr>
          <p:nvPr/>
        </p:nvSpPr>
        <p:spPr bwMode="auto">
          <a:xfrm>
            <a:off x="3851275" y="9444038"/>
            <a:ext cx="29273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83" tIns="46341" rIns="92683" bIns="46341" anchor="b"/>
          <a:lstStyle/>
          <a:p>
            <a:pPr algn="r" defTabSz="927100"/>
            <a:fld id="{6B90A2E0-A46B-4548-ABDF-225B37CD4263}" type="slidenum">
              <a:rPr lang="en-US" sz="1200" i="0"/>
              <a:pPr algn="r" defTabSz="927100"/>
              <a:t>8</a:t>
            </a:fld>
            <a:endParaRPr lang="en-US" sz="1200" i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5C61D-F948-463C-86AE-44C155820BF4}" type="slidenum">
              <a:rPr lang="en-US"/>
              <a:pPr/>
              <a:t>9</a:t>
            </a:fld>
            <a:endParaRPr lang="en-US"/>
          </a:p>
        </p:txBody>
      </p:sp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/>
        <p:txBody>
          <a:bodyPr lIns="92683" tIns="46341" rIns="92683" bIns="46341"/>
          <a:lstStyle/>
          <a:p>
            <a:pPr>
              <a:spcBef>
                <a:spcPct val="0"/>
              </a:spcBef>
              <a:spcAft>
                <a:spcPct val="20000"/>
              </a:spcAft>
            </a:pPr>
            <a:endParaRPr lang="en-GB">
              <a:latin typeface="Calibri" pitchFamily="34" charset="0"/>
            </a:endParaRPr>
          </a:p>
        </p:txBody>
      </p:sp>
      <p:sp>
        <p:nvSpPr>
          <p:cNvPr id="128004" name="Slide Number Placeholder 3"/>
          <p:cNvSpPr txBox="1">
            <a:spLocks noGrp="1"/>
          </p:cNvSpPr>
          <p:nvPr/>
        </p:nvSpPr>
        <p:spPr bwMode="auto">
          <a:xfrm>
            <a:off x="3851275" y="9444038"/>
            <a:ext cx="29273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83" tIns="46341" rIns="92683" bIns="46341" anchor="b"/>
          <a:lstStyle/>
          <a:p>
            <a:pPr algn="r" defTabSz="927100"/>
            <a:fld id="{B65782E7-5C4F-4769-A705-2B363FBD0291}" type="slidenum">
              <a:rPr lang="en-US" sz="1200" i="0"/>
              <a:pPr algn="r" defTabSz="927100"/>
              <a:t>9</a:t>
            </a:fld>
            <a:endParaRPr lang="en-US" sz="1200" i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5A5A7-B95B-4491-AD5E-4C6F3CFCF4CB}" type="slidenum">
              <a:rPr lang="en-US"/>
              <a:pPr/>
              <a:t>10</a:t>
            </a:fld>
            <a:endParaRPr lang="en-US"/>
          </a:p>
        </p:txBody>
      </p:sp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/>
        <p:txBody>
          <a:bodyPr lIns="92683" tIns="46341" rIns="92683" bIns="46341"/>
          <a:lstStyle/>
          <a:p>
            <a:pPr>
              <a:buClr>
                <a:srgbClr val="00AEEF"/>
              </a:buClr>
              <a:buFont typeface="Monotype Sorts" pitchFamily="2" charset="2"/>
              <a:buNone/>
            </a:pPr>
            <a:r>
              <a:rPr lang="en-US" sz="900">
                <a:latin typeface="Tahoma" pitchFamily="34" charset="0"/>
              </a:rPr>
              <a:t>Explore clustering around ‘grand challenges’ </a:t>
            </a:r>
          </a:p>
          <a:p>
            <a:pPr>
              <a:buClr>
                <a:srgbClr val="00AEEF"/>
              </a:buClr>
              <a:buFont typeface="Monotype Sorts" pitchFamily="2" charset="2"/>
              <a:buNone/>
            </a:pPr>
            <a:r>
              <a:rPr lang="en-US" sz="900">
                <a:latin typeface="Tahoma" pitchFamily="34" charset="0"/>
              </a:rPr>
              <a:t>Look into role of SMEs, CSOs and mirror groups</a:t>
            </a:r>
          </a:p>
          <a:p>
            <a:pPr>
              <a:buClr>
                <a:srgbClr val="00AEEF"/>
              </a:buClr>
              <a:buFont typeface="Monotype Sorts" pitchFamily="2" charset="2"/>
              <a:buNone/>
            </a:pPr>
            <a:r>
              <a:rPr lang="en-US" sz="900">
                <a:latin typeface="Tahoma" pitchFamily="34" charset="0"/>
              </a:rPr>
              <a:t>Explore connections with national governments</a:t>
            </a:r>
          </a:p>
          <a:p>
            <a:pPr>
              <a:buClr>
                <a:srgbClr val="00AEEF"/>
              </a:buClr>
              <a:buFont typeface="Monotype Sorts" pitchFamily="2" charset="2"/>
              <a:buNone/>
            </a:pPr>
            <a:r>
              <a:rPr lang="en-US" sz="900">
                <a:latin typeface="Tahoma" pitchFamily="34" charset="0"/>
              </a:rPr>
              <a:t>Explore potential in training activities</a:t>
            </a:r>
          </a:p>
          <a:p>
            <a:pPr>
              <a:buClr>
                <a:srgbClr val="00AEEF"/>
              </a:buClr>
              <a:buFont typeface="Monotype Sorts" pitchFamily="2" charset="2"/>
              <a:buNone/>
            </a:pPr>
            <a:r>
              <a:rPr lang="en-US" sz="900">
                <a:latin typeface="Tahoma" pitchFamily="34" charset="0"/>
              </a:rPr>
              <a:t>Refine internal procedures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endParaRPr lang="en-GB">
              <a:latin typeface="Calibri" pitchFamily="34" charset="0"/>
            </a:endParaRPr>
          </a:p>
        </p:txBody>
      </p:sp>
      <p:sp>
        <p:nvSpPr>
          <p:cNvPr id="130052" name="Slide Number Placeholder 3"/>
          <p:cNvSpPr txBox="1">
            <a:spLocks noGrp="1"/>
          </p:cNvSpPr>
          <p:nvPr/>
        </p:nvSpPr>
        <p:spPr bwMode="auto">
          <a:xfrm>
            <a:off x="3851275" y="9444038"/>
            <a:ext cx="29273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83" tIns="46341" rIns="92683" bIns="46341" anchor="b"/>
          <a:lstStyle/>
          <a:p>
            <a:pPr algn="r" defTabSz="927100"/>
            <a:fld id="{E7C16BDB-EDD2-4691-8874-4D44329B0608}" type="slidenum">
              <a:rPr lang="en-US" sz="1200" i="0"/>
              <a:pPr algn="r" defTabSz="927100"/>
              <a:t>10</a:t>
            </a:fld>
            <a:endParaRPr lang="en-US" sz="1200" i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7142C-56D9-4C52-93E1-3D5F5478E873}" type="slidenum">
              <a:rPr lang="en-US"/>
              <a:pPr/>
              <a:t>11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5EE8E-8B0D-49EF-B756-63F5DA2849C9}" type="slidenum">
              <a:rPr lang="en-US"/>
              <a:pPr/>
              <a:t>12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41998-DF67-414E-9A14-83D1A7F9D443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C610E-7FD9-4BE5-921E-39A9ABC0B955}" type="slidenum">
              <a:rPr lang="en-US"/>
              <a:pPr/>
              <a:t>14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07/07/2009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" name="Picture 51" descr="bandeau1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705600"/>
            <a:ext cx="4570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7" name="Picture 53" descr="bandeau1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3588" y="6705600"/>
            <a:ext cx="45704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8" name="Picture 64" descr="header_general_e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5041900" cy="2047875"/>
          </a:xfrm>
          <a:prstGeom prst="rect">
            <a:avLst/>
          </a:prstGeom>
          <a:noFill/>
        </p:spPr>
      </p:pic>
      <p:sp>
        <p:nvSpPr>
          <p:cNvPr id="1089" name="Rectangle 65"/>
          <p:cNvSpPr>
            <a:spLocks noChangeArrowheads="1"/>
          </p:cNvSpPr>
          <p:nvPr userDrawn="1"/>
        </p:nvSpPr>
        <p:spPr bwMode="auto">
          <a:xfrm>
            <a:off x="8388350" y="6688138"/>
            <a:ext cx="687388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r"/>
            <a:fld id="{322CE0E0-7F29-4615-84A4-AD88FB0F68E8}" type="slidenum">
              <a:rPr lang="en-GB" sz="1000" i="0">
                <a:solidFill>
                  <a:schemeClr val="bg1"/>
                </a:solidFill>
                <a:latin typeface="Arial Black" pitchFamily="34" charset="0"/>
              </a:rPr>
              <a:pPr algn="r"/>
              <a:t>‹Nr.›</a:t>
            </a:fld>
            <a:endParaRPr lang="en-GB" i="0"/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37288"/>
            <a:ext cx="1905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7000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</a:defRPr>
            </a:lvl1pPr>
          </a:lstStyle>
          <a:p>
            <a:r>
              <a:rPr lang="en-GB"/>
              <a:t>07/07/2009</a:t>
            </a:r>
          </a:p>
        </p:txBody>
      </p:sp>
      <p:pic>
        <p:nvPicPr>
          <p:cNvPr id="1093" name="Picture 69" descr="ERA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24750" y="5700713"/>
            <a:ext cx="1223963" cy="9477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TD-ETP-Secretariat@ec.europa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pic>
        <p:nvPicPr>
          <p:cNvPr id="10249" name="Picture 9" descr="courbette_cy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838"/>
            <a:ext cx="89757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403350" y="1268413"/>
            <a:ext cx="6913563" cy="23050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b="1" i="0" dirty="0">
                <a:solidFill>
                  <a:srgbClr val="034EA2"/>
                </a:solidFill>
                <a:latin typeface="Tahoma" pitchFamily="34" charset="0"/>
              </a:rPr>
              <a:t>European Technology Platforms</a:t>
            </a:r>
            <a:br>
              <a:rPr lang="en-GB" sz="3200" b="1" i="0" dirty="0">
                <a:solidFill>
                  <a:srgbClr val="034EA2"/>
                </a:solidFill>
                <a:latin typeface="Tahoma" pitchFamily="34" charset="0"/>
              </a:rPr>
            </a:br>
            <a:r>
              <a:rPr lang="en-GB" sz="2000" b="1" i="0" dirty="0">
                <a:solidFill>
                  <a:srgbClr val="034EA2"/>
                </a:solidFill>
                <a:latin typeface="Tahoma" pitchFamily="34" charset="0"/>
              </a:rPr>
              <a:t/>
            </a:r>
            <a:br>
              <a:rPr lang="en-GB" sz="2000" b="1" i="0" dirty="0">
                <a:solidFill>
                  <a:srgbClr val="034EA2"/>
                </a:solidFill>
                <a:latin typeface="Tahoma" pitchFamily="34" charset="0"/>
              </a:rPr>
            </a:br>
            <a:r>
              <a:rPr lang="en-GB" sz="2000" b="1" i="0" dirty="0">
                <a:solidFill>
                  <a:srgbClr val="034EA2"/>
                </a:solidFill>
                <a:latin typeface="Tahoma" pitchFamily="34" charset="0"/>
              </a:rPr>
              <a:t>November 2010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979613" y="4318000"/>
            <a:ext cx="5708650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n-GB" sz="1400" b="1" i="0">
                <a:latin typeface="Tahoma" pitchFamily="34" charset="0"/>
              </a:rPr>
              <a:t> </a:t>
            </a:r>
          </a:p>
          <a:p>
            <a:pPr algn="r">
              <a:spcBef>
                <a:spcPct val="20000"/>
              </a:spcBef>
            </a:pPr>
            <a:r>
              <a:rPr lang="fr-FR" sz="1200" b="1" i="0">
                <a:latin typeface="Tahoma" pitchFamily="34" charset="0"/>
              </a:rPr>
              <a:t>Patricia Postigo</a:t>
            </a:r>
            <a:r>
              <a:rPr lang="fr-FR" sz="1000" b="1" i="0">
                <a:latin typeface="Tahoma" pitchFamily="34" charset="0"/>
              </a:rPr>
              <a:t> </a:t>
            </a:r>
          </a:p>
          <a:p>
            <a:pPr algn="r">
              <a:spcBef>
                <a:spcPct val="20000"/>
              </a:spcBef>
            </a:pPr>
            <a:r>
              <a:rPr lang="fr-FR" sz="1200" b="1" i="0">
                <a:latin typeface="Tahoma" pitchFamily="34" charset="0"/>
              </a:rPr>
              <a:t>European Commission</a:t>
            </a:r>
          </a:p>
          <a:p>
            <a:pPr algn="r">
              <a:spcBef>
                <a:spcPct val="20000"/>
              </a:spcBef>
            </a:pPr>
            <a:r>
              <a:rPr lang="fr-FR" sz="1200" b="1" i="0">
                <a:latin typeface="Tahoma" pitchFamily="34" charset="0"/>
              </a:rPr>
              <a:t>DG Research</a:t>
            </a:r>
          </a:p>
          <a:p>
            <a:pPr algn="r">
              <a:spcBef>
                <a:spcPct val="20000"/>
              </a:spcBef>
            </a:pPr>
            <a:endParaRPr lang="fr-FR" sz="1400" b="1" i="0">
              <a:latin typeface="Tahoma" pitchFamily="34" charset="0"/>
            </a:endParaRPr>
          </a:p>
          <a:p>
            <a:pPr algn="r">
              <a:spcBef>
                <a:spcPct val="20000"/>
              </a:spcBef>
            </a:pPr>
            <a:endParaRPr lang="fr-FR" sz="1200" b="1" i="0">
              <a:latin typeface="Tahoma" pitchFamily="34" charset="0"/>
            </a:endParaRPr>
          </a:p>
          <a:p>
            <a:pPr algn="r">
              <a:spcBef>
                <a:spcPct val="20000"/>
              </a:spcBef>
            </a:pPr>
            <a:r>
              <a:rPr lang="fr-FR" sz="1200" b="1" i="0"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Follow-up to evaluation study</a:t>
            </a:r>
            <a:endParaRPr lang="en-GB" sz="2800" b="1" i="0">
              <a:solidFill>
                <a:srgbClr val="00CCFF"/>
              </a:solidFill>
              <a:latin typeface="Tahoma" pitchFamily="34" charset="0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990600" y="1905000"/>
            <a:ext cx="797718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Setting up of the expert group “Strengthening the role of ETPs in Community policy-making”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Tahoma" pitchFamily="34" charset="0"/>
              <a:buChar char="-"/>
            </a:pPr>
            <a:r>
              <a:rPr lang="en-US" sz="2000" i="0">
                <a:latin typeface="Tahoma" pitchFamily="34" charset="0"/>
              </a:rPr>
              <a:t>to discuss the results and recommendations of the study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Tahoma" pitchFamily="34" charset="0"/>
              <a:buChar char="-"/>
            </a:pPr>
            <a:r>
              <a:rPr lang="en-US" sz="2000" i="0">
                <a:latin typeface="Tahoma" pitchFamily="34" charset="0"/>
              </a:rPr>
              <a:t>to identify possibilities to enhance cooperation between them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Tahoma" pitchFamily="34" charset="0"/>
              <a:buChar char="-"/>
            </a:pPr>
            <a:r>
              <a:rPr lang="en-US" sz="2000" i="0">
                <a:latin typeface="Tahoma" pitchFamily="34" charset="0"/>
              </a:rPr>
              <a:t>to explore ways to contribute to addressing societal challenges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endParaRPr lang="en-US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Presentation of recommendations of expert group at ETP conference on 13 October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990600" y="188913"/>
            <a:ext cx="7696200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The ETP Expert  Group recommends…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990600" y="2420938"/>
            <a:ext cx="7696200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To cluster ETPs work around societal challenges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To broaden the membership (all relevant funding agencies and national/regional authorities, end users, NGOs…) 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To enlarge ETP scope to include innovation and education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b="1" i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692275" y="188913"/>
            <a:ext cx="6994525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New approach to ETP networking</a:t>
            </a: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9906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First event bringing ETP together to discuss research areas in workshops for 4 broad societal challenges: climate change, transport, consumption and production, health – OBJECTIVE: to select sub topics for further debate in May 2010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First event bringing together ETPs and MS representatives – OBJECTIVE: improving linkages and preparing ground for further cooperation 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Next event 11-12 May 2010.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endParaRPr lang="en-US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b="1" i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1692275" y="188913"/>
            <a:ext cx="6994525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ETP Conference 2010</a:t>
            </a:r>
            <a:br>
              <a:rPr lang="en-GB" sz="3200" i="0">
                <a:solidFill>
                  <a:srgbClr val="00CCFF"/>
                </a:solidFill>
                <a:latin typeface="Tahoma" pitchFamily="34" charset="0"/>
              </a:rPr>
            </a:br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Context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990600" y="19050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GB" sz="2000" i="0">
              <a:latin typeface="Tahoma" pitchFamily="34" charset="0"/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990600" y="1341438"/>
            <a:ext cx="7696200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</a:pPr>
            <a:endParaRPr lang="en-US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Feb 2010 new Commission: Europe 2020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Research and Innovation come closer. Innovation Partnerships, future plan for Research and Innovation.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FP8 will need to integrate new policy priorities: innovation, grand challenges, simplification-management.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ETPs at crossroads: from definition to implementation: JTIs, PPPs, EIIs / other support mechanisms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r>
              <a:rPr lang="en-US" i="0">
                <a:latin typeface="Tahoma" pitchFamily="34" charset="0"/>
              </a:rPr>
              <a:t>	 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b="1" i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1692275" y="188913"/>
            <a:ext cx="6994525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ETP Conference 2010</a:t>
            </a:r>
            <a:br>
              <a:rPr lang="en-GB" sz="3200" i="0">
                <a:solidFill>
                  <a:srgbClr val="00CCFF"/>
                </a:solidFill>
                <a:latin typeface="Tahoma" pitchFamily="34" charset="0"/>
              </a:rPr>
            </a:br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Outcome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990600" y="19050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GB" sz="2000" i="0">
              <a:latin typeface="Tahoma" pitchFamily="34" charset="0"/>
            </a:endParaRP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990600" y="1484313"/>
            <a:ext cx="7696200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</a:pPr>
            <a:endParaRPr lang="en-US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Cross-ETP collaborations already taking place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Possibility focus on grand challenges – need for public authorities to set strategic goals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Becoming active on innovation: standards, market regulation, procurement, access to capital – and IP!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Improved coordination: with national governments, across industrial sectors, across EU initiatives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European SMEs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r>
              <a:rPr lang="en-US" i="0">
                <a:latin typeface="Tahoma" pitchFamily="34" charset="0"/>
              </a:rPr>
              <a:t>	 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b="1" i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1116013" y="2492375"/>
            <a:ext cx="6994525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4800" i="0">
                <a:solidFill>
                  <a:srgbClr val="00CCFF"/>
                </a:solidFill>
                <a:latin typeface="Tahoma" pitchFamily="34" charset="0"/>
              </a:rPr>
              <a:t>What</a:t>
            </a:r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 </a:t>
            </a:r>
            <a:r>
              <a:rPr lang="en-GB" sz="4800" i="0">
                <a:solidFill>
                  <a:srgbClr val="00CCFF"/>
                </a:solidFill>
                <a:latin typeface="Tahoma" pitchFamily="34" charset="0"/>
              </a:rPr>
              <a:t>will happen next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990600" y="19050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GB" sz="2000" i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468313" y="2565400"/>
            <a:ext cx="7929562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Thank you for your attention</a:t>
            </a:r>
            <a:br>
              <a:rPr lang="en-GB" sz="3200" i="0">
                <a:solidFill>
                  <a:srgbClr val="00CCFF"/>
                </a:solidFill>
                <a:latin typeface="Tahoma" pitchFamily="34" charset="0"/>
              </a:rPr>
            </a:br>
            <a:r>
              <a:rPr lang="en-GB" sz="3200" i="0">
                <a:solidFill>
                  <a:srgbClr val="00CCFF"/>
                </a:solidFill>
                <a:latin typeface="Tahoma" pitchFamily="34" charset="0"/>
                <a:hlinkClick r:id="rId3"/>
              </a:rPr>
              <a:t>RTD-ETP-Secretariat@ec.europa.eu</a:t>
            </a:r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/>
            </a:r>
            <a:br>
              <a:rPr lang="en-GB" sz="3200" i="0">
                <a:solidFill>
                  <a:srgbClr val="00CCFF"/>
                </a:solidFill>
                <a:latin typeface="Tahoma" pitchFamily="34" charset="0"/>
              </a:rPr>
            </a:br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patricia.postigo-mclaughlin@ec.europa.eu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990600" y="19050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GB" sz="2000" i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Rationale</a:t>
            </a: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b="1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Contribute to competitiveness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Lisbon goal / Europe 2020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Boost research performance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ERA, 3% target</a:t>
            </a:r>
            <a:endParaRPr lang="en-US" sz="2000" b="1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Positive impact on other Community Policies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 u="sng">
                <a:latin typeface="Tahoma" pitchFamily="34" charset="0"/>
              </a:rPr>
              <a:t>Concentrate efforts and address fragmentation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ETPs in practice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Stakeholders come together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Public &amp; private researchers, other. Bridges to national R&amp;D policies through </a:t>
            </a:r>
            <a:r>
              <a:rPr lang="en-US" sz="2000" i="0">
                <a:solidFill>
                  <a:srgbClr val="FF6600"/>
                </a:solidFill>
                <a:latin typeface="Tahoma" pitchFamily="34" charset="0"/>
              </a:rPr>
              <a:t>mirror group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Define a vision and a research agenda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FP7, work programmes, other programmes</a:t>
            </a:r>
            <a:endParaRPr lang="en-US" sz="2000" b="1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Annual meeting, working groups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Publications, training courses, TT activities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Secretariats, legal status, projection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827088" y="1628775"/>
            <a:ext cx="79089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endParaRPr lang="en-US" b="1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Considerable momentum behind process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36 ETPs (Vision; SRA; implementation)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ETPs have strongly influenced </a:t>
            </a:r>
            <a:r>
              <a:rPr lang="fr-BE" b="1" i="0">
                <a:latin typeface="Tahoma" pitchFamily="34" charset="0"/>
              </a:rPr>
              <a:t>FP7 (JTIs - but also priority setting for other collaborative research)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ETPs contribute to several other EC initiatives: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Lead Market Initiative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Strategic Energy Technology Plan, JTIs, PPPs, EIIs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1763713" y="188913"/>
            <a:ext cx="6923087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3200" i="0">
                <a:solidFill>
                  <a:srgbClr val="00CCFF"/>
                </a:solidFill>
                <a:latin typeface="Tahoma" pitchFamily="34" charset="0"/>
              </a:rPr>
              <a:t>State of play</a:t>
            </a:r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763713" y="188913"/>
            <a:ext cx="6923087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3200" i="0">
                <a:solidFill>
                  <a:srgbClr val="00CCFF"/>
                </a:solidFill>
                <a:latin typeface="Tahoma" pitchFamily="34" charset="0"/>
              </a:rPr>
              <a:t>Funding</a:t>
            </a:r>
            <a:endParaRPr lang="en-GB" sz="3200" i="0">
              <a:solidFill>
                <a:srgbClr val="00CCFF"/>
              </a:solidFill>
              <a:latin typeface="Tahoma" pitchFamily="34" charset="0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684213" y="1557338"/>
            <a:ext cx="8153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b="1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GB" b="1" i="0">
                <a:latin typeface="Tahoma" pitchFamily="34" charset="0"/>
              </a:rPr>
              <a:t>SRAs are one source of ideas for FP7 research topics, but:</a:t>
            </a:r>
          </a:p>
          <a:p>
            <a:pPr marL="1143000" lvl="2" indent="-2286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ETP members can only obtain research funds submitting proposals in open </a:t>
            </a:r>
            <a:r>
              <a:rPr lang="en-US" b="1" i="0">
                <a:latin typeface="Tahoma" pitchFamily="34" charset="0"/>
              </a:rPr>
              <a:t>calls</a:t>
            </a:r>
          </a:p>
          <a:p>
            <a:pPr marL="1143000" lvl="2" indent="-2286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GB" i="0">
                <a:latin typeface="Tahoma" pitchFamily="34" charset="0"/>
              </a:rPr>
              <a:t>Non-research funding for specific activities of ETP secretariats is sometimes possible, also through calls for proposals.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GB" i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895350" y="1773238"/>
            <a:ext cx="82486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r>
              <a:rPr lang="en-US" b="1" i="0">
                <a:latin typeface="Tahoma" pitchFamily="34" charset="0"/>
              </a:rPr>
              <a:t>ETPs are not an SME-specific mechanism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endParaRPr lang="en-US" b="1" i="0">
              <a:latin typeface="Tahom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SME involvement encouraged where adds value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Direct participation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Involvement through SME associations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Membership of National Technology Platforms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Commission commitment to SME involvement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1763713" y="188913"/>
            <a:ext cx="6923087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3200" i="0">
                <a:solidFill>
                  <a:srgbClr val="00CCFF"/>
                </a:solidFill>
                <a:latin typeface="Tahoma" pitchFamily="34" charset="0"/>
              </a:rPr>
              <a:t>Participation of SMEs</a:t>
            </a:r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r>
              <a:rPr lang="en-US" b="1" i="0">
                <a:latin typeface="Tahoma" pitchFamily="34" charset="0"/>
              </a:rPr>
              <a:t>Implementation by other means 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FP7: part of funding, but….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.. need to mobilise a wide range of public and private funding sources, e.g.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Industry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National and regional research programmes </a:t>
            </a:r>
            <a:r>
              <a:rPr lang="en-US" sz="2000" b="1" i="0" u="sng">
                <a:latin typeface="Tahoma" pitchFamily="34" charset="0"/>
              </a:rPr>
              <a:t>(ERA-NET)</a:t>
            </a: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Structural funds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latin typeface="Tahoma" pitchFamily="34" charset="0"/>
              </a:rPr>
              <a:t>Role of European Investment Bank (RSFF: Risk Sharing Finance Facility)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1763713" y="188913"/>
            <a:ext cx="6923087" cy="1457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3200" i="0">
                <a:solidFill>
                  <a:srgbClr val="00CCFF"/>
                </a:solidFill>
                <a:latin typeface="Tahoma" pitchFamily="34" charset="0"/>
              </a:rPr>
              <a:t>Implementing research agendas</a:t>
            </a:r>
            <a:endParaRPr lang="en-GB" sz="3200" i="0">
              <a:solidFill>
                <a:srgbClr val="00CC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Results evaluation study 2009 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990600" y="1628775"/>
            <a:ext cx="7745413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None/>
            </a:pPr>
            <a:r>
              <a:rPr lang="en-US" b="1" i="0">
                <a:latin typeface="Tahoma" pitchFamily="34" charset="0"/>
              </a:rPr>
              <a:t>Conclusions 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GB" i="0">
                <a:latin typeface="Tahoma" pitchFamily="34" charset="0"/>
              </a:rPr>
              <a:t>ETPs mobilise large networks, but presence of NGOs, end-users (and SMEs) is small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GB" i="0">
                <a:latin typeface="Tahoma" pitchFamily="34" charset="0"/>
              </a:rPr>
              <a:t>ETP members and s</a:t>
            </a:r>
            <a:r>
              <a:rPr lang="en-US" i="0">
                <a:latin typeface="Tahoma" pitchFamily="34" charset="0"/>
              </a:rPr>
              <a:t>takeholders perceive ETPs as sufficiently open and transparent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GB" i="0">
                <a:latin typeface="Tahoma" pitchFamily="34" charset="0"/>
              </a:rPr>
              <a:t>Stakeholders would like to move to implementation </a:t>
            </a:r>
          </a:p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i="0">
                <a:latin typeface="Tahoma" pitchFamily="34" charset="0"/>
              </a:rPr>
              <a:t>ETP members and stakeholders are satisfied: 93 percent of them would renew their membership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07/07/2009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2411413" y="265113"/>
            <a:ext cx="6324600" cy="13636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GB" sz="3200" i="0">
                <a:solidFill>
                  <a:srgbClr val="00CCFF"/>
                </a:solidFill>
                <a:latin typeface="Tahoma" pitchFamily="34" charset="0"/>
              </a:rPr>
              <a:t>Results evaluation study 2009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990600" y="1905000"/>
            <a:ext cx="77454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b="1" i="0">
                <a:solidFill>
                  <a:srgbClr val="F50F82"/>
                </a:solidFill>
                <a:latin typeface="Tahoma" pitchFamily="34" charset="0"/>
              </a:rPr>
              <a:t>Click to edit Master text styles</a:t>
            </a:r>
            <a:endParaRPr lang="en-US" sz="3200" i="0">
              <a:solidFill>
                <a:srgbClr val="F50F82"/>
              </a:solidFill>
              <a:latin typeface="Tahoma" pitchFamily="34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è"/>
            </a:pPr>
            <a:r>
              <a:rPr lang="en-US" sz="2000" i="0">
                <a:latin typeface="Tahoma" pitchFamily="34" charset="0"/>
              </a:rPr>
              <a:t>Second level</a:t>
            </a:r>
          </a:p>
          <a:p>
            <a:pPr marL="1143000" lvl="2" indent="-2286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u"/>
            </a:pPr>
            <a:r>
              <a:rPr lang="en-US" sz="1800" i="0">
                <a:latin typeface="Tahoma" pitchFamily="34" charset="0"/>
              </a:rPr>
              <a:t>Third level</a:t>
            </a:r>
            <a:endParaRPr lang="en-US" i="0">
              <a:latin typeface="Tahoma" pitchFamily="34" charset="0"/>
            </a:endParaRPr>
          </a:p>
          <a:p>
            <a:pPr marL="1600200" lvl="3" indent="-228600" algn="l">
              <a:spcBef>
                <a:spcPct val="20000"/>
              </a:spcBef>
              <a:buClr>
                <a:srgbClr val="00AEEF"/>
              </a:buClr>
              <a:buFontTx/>
              <a:buChar char="–"/>
            </a:pPr>
            <a:r>
              <a:rPr lang="en-US" sz="1600" i="0">
                <a:latin typeface="Tahoma" pitchFamily="34" charset="0"/>
              </a:rPr>
              <a:t>Fourth level</a:t>
            </a:r>
            <a:endParaRPr lang="en-US" sz="2000" i="0">
              <a:latin typeface="Tahoma" pitchFamily="34" charset="0"/>
            </a:endParaRPr>
          </a:p>
          <a:p>
            <a:pPr marL="2057400" lvl="4" indent="-228600" algn="l">
              <a:spcBef>
                <a:spcPct val="20000"/>
              </a:spcBef>
              <a:buClr>
                <a:srgbClr val="00AEEF"/>
              </a:buClr>
              <a:buFont typeface="Monotype Sorts" pitchFamily="2" charset="2"/>
              <a:buChar char="l"/>
            </a:pPr>
            <a:r>
              <a:rPr lang="en-US" sz="1600" i="0">
                <a:latin typeface="Tahoma" pitchFamily="34" charset="0"/>
              </a:rPr>
              <a:t>Fifth level</a:t>
            </a:r>
          </a:p>
        </p:txBody>
      </p:sp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844675"/>
            <a:ext cx="7345362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704</Words>
  <Application>Microsoft Office PowerPoint</Application>
  <PresentationFormat>Bildschirmpräsentation (4:3)</PresentationFormat>
  <Paragraphs>133</Paragraphs>
  <Slides>16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Blank Presentation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Katarina Rohsmann</cp:lastModifiedBy>
  <cp:revision>114</cp:revision>
  <cp:lastPrinted>2003-03-26T14:52:49Z</cp:lastPrinted>
  <dcterms:created xsi:type="dcterms:W3CDTF">2002-10-30T14:57:19Z</dcterms:created>
  <dcterms:modified xsi:type="dcterms:W3CDTF">2010-11-12T10:47:45Z</dcterms:modified>
</cp:coreProperties>
</file>