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2" r:id="rId2"/>
    <p:sldId id="323" r:id="rId3"/>
    <p:sldId id="327" r:id="rId4"/>
    <p:sldId id="324" r:id="rId5"/>
    <p:sldId id="301" r:id="rId6"/>
    <p:sldId id="325" r:id="rId7"/>
    <p:sldId id="326" r:id="rId8"/>
    <p:sldId id="306" r:id="rId9"/>
    <p:sldId id="310" r:id="rId10"/>
    <p:sldId id="311" r:id="rId11"/>
    <p:sldId id="315" r:id="rId12"/>
    <p:sldId id="320" r:id="rId13"/>
    <p:sldId id="318" r:id="rId14"/>
    <p:sldId id="321" r:id="rId15"/>
    <p:sldId id="322" r:id="rId16"/>
    <p:sldId id="319" r:id="rId17"/>
  </p:sldIdLst>
  <p:sldSz cx="9144000" cy="6858000" type="screen4x3"/>
  <p:notesSz cx="6797675" cy="9926638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EEF"/>
    <a:srgbClr val="33CC33"/>
    <a:srgbClr val="FF6600"/>
    <a:srgbClr val="F50F82"/>
    <a:srgbClr val="00CCFF"/>
    <a:srgbClr val="99CCFF"/>
    <a:srgbClr val="0066FF"/>
    <a:srgbClr val="034EA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4624" autoAdjust="0"/>
  </p:normalViewPr>
  <p:slideViewPr>
    <p:cSldViewPr snapToObjects="1">
      <p:cViewPr varScale="1">
        <p:scale>
          <a:sx n="56" d="100"/>
          <a:sy n="56" d="100"/>
        </p:scale>
        <p:origin x="-1061" y="-72"/>
      </p:cViewPr>
      <p:guideLst>
        <p:guide orient="horz" pos="768"/>
        <p:guide pos="55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51" d="100"/>
          <a:sy n="51" d="100"/>
        </p:scale>
        <p:origin x="-1770" y="-108"/>
      </p:cViewPr>
      <p:guideLst>
        <p:guide orient="horz" pos="3125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i="0"/>
            </a:lvl1pPr>
          </a:lstStyle>
          <a:p>
            <a:endParaRPr lang="en-GB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endParaRPr lang="en-GB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i="0"/>
            </a:lvl1pPr>
          </a:lstStyle>
          <a:p>
            <a:endParaRPr lang="en-GB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fld id="{4D31C905-31C9-4572-B9EB-62062037A75A}" type="slidenum">
              <a:rPr lang="en-GB"/>
              <a:pPr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73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0" tIns="46195" rIns="92390" bIns="46195" numCol="1" anchor="t" anchorCtr="0" compatLnSpc="1">
            <a:prstTxWarp prst="textNoShape">
              <a:avLst/>
            </a:prstTxWarp>
          </a:bodyPr>
          <a:lstStyle>
            <a:lvl1pPr algn="l" defTabSz="923925">
              <a:defRPr sz="1200" i="0"/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273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0" tIns="46195" rIns="92390" bIns="46195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 i="0"/>
            </a:lvl1pPr>
          </a:lstStyle>
          <a:p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77470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22813"/>
            <a:ext cx="4930775" cy="448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0" tIns="46195" rIns="92390" bIns="461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2735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0" tIns="46195" rIns="92390" bIns="46195" numCol="1" anchor="b" anchorCtr="0" compatLnSpc="1">
            <a:prstTxWarp prst="textNoShape">
              <a:avLst/>
            </a:prstTxWarp>
          </a:bodyPr>
          <a:lstStyle>
            <a:lvl1pPr algn="l" defTabSz="923925">
              <a:defRPr sz="1200" i="0"/>
            </a:lvl1pPr>
          </a:lstStyle>
          <a:p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44038"/>
            <a:ext cx="292735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0" tIns="46195" rIns="92390" bIns="46195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 i="0"/>
            </a:lvl1pPr>
          </a:lstStyle>
          <a:p>
            <a:fld id="{0EDF830C-182B-4320-B3DB-4B9416F9D324}" type="slidenum">
              <a:rPr lang="en-US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006C81-073B-44EC-B2E7-1C4B2E78C764}" type="slidenum">
              <a:rPr lang="en-US"/>
              <a:pPr/>
              <a:t>1</a:t>
            </a:fld>
            <a:endParaRPr 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EE2C7D-FB4C-4DF5-A258-B5B51DF7E98E}" type="slidenum">
              <a:rPr lang="en-US"/>
              <a:pPr/>
              <a:t>15</a:t>
            </a:fld>
            <a:endParaRPr lang="en-US"/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9C39FE-4F9C-44B8-AEF5-0EFC322B772B}" type="slidenum">
              <a:rPr lang="en-US"/>
              <a:pPr/>
              <a:t>16</a:t>
            </a:fld>
            <a:endParaRPr lang="en-US"/>
          </a:p>
        </p:txBody>
      </p:sp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A9D157-9C75-45D3-A4DE-5FAE8A4C6572}" type="slidenum">
              <a:rPr lang="en-US"/>
              <a:pPr/>
              <a:t>5</a:t>
            </a:fld>
            <a:endParaRPr lang="en-US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C9C6A9-E048-4B73-A2CE-81360CF6108C}" type="slidenum">
              <a:rPr lang="en-US"/>
              <a:pPr/>
              <a:t>8</a:t>
            </a:fld>
            <a:endParaRPr lang="en-US"/>
          </a:p>
        </p:txBody>
      </p:sp>
      <p:sp>
        <p:nvSpPr>
          <p:cNvPr id="1198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9811" name="Notes Placeholder 2"/>
          <p:cNvSpPr>
            <a:spLocks noGrp="1"/>
          </p:cNvSpPr>
          <p:nvPr>
            <p:ph type="body" idx="1"/>
          </p:nvPr>
        </p:nvSpPr>
        <p:spPr/>
        <p:txBody>
          <a:bodyPr lIns="92683" tIns="46341" rIns="92683" bIns="46341"/>
          <a:lstStyle/>
          <a:p>
            <a:pPr>
              <a:spcBef>
                <a:spcPct val="0"/>
              </a:spcBef>
              <a:spcAft>
                <a:spcPct val="20000"/>
              </a:spcAft>
            </a:pPr>
            <a:endParaRPr lang="en-GB">
              <a:latin typeface="Calibri" pitchFamily="34" charset="0"/>
            </a:endParaRPr>
          </a:p>
        </p:txBody>
      </p:sp>
      <p:sp>
        <p:nvSpPr>
          <p:cNvPr id="119812" name="Slide Number Placeholder 3"/>
          <p:cNvSpPr txBox="1">
            <a:spLocks noGrp="1"/>
          </p:cNvSpPr>
          <p:nvPr/>
        </p:nvSpPr>
        <p:spPr bwMode="auto">
          <a:xfrm>
            <a:off x="3851275" y="9444038"/>
            <a:ext cx="292735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83" tIns="46341" rIns="92683" bIns="46341" anchor="b"/>
          <a:lstStyle/>
          <a:p>
            <a:pPr algn="r" defTabSz="927100"/>
            <a:fld id="{6B90A2E0-A46B-4548-ABDF-225B37CD4263}" type="slidenum">
              <a:rPr lang="en-US" sz="1200" i="0"/>
              <a:pPr algn="r" defTabSz="927100"/>
              <a:t>8</a:t>
            </a:fld>
            <a:endParaRPr lang="en-US" sz="1200" i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45C61D-F948-463C-86AE-44C155820BF4}" type="slidenum">
              <a:rPr lang="en-US"/>
              <a:pPr/>
              <a:t>9</a:t>
            </a:fld>
            <a:endParaRPr lang="en-US"/>
          </a:p>
        </p:txBody>
      </p:sp>
      <p:sp>
        <p:nvSpPr>
          <p:cNvPr id="1280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8003" name="Notes Placeholder 2"/>
          <p:cNvSpPr>
            <a:spLocks noGrp="1"/>
          </p:cNvSpPr>
          <p:nvPr>
            <p:ph type="body" idx="1"/>
          </p:nvPr>
        </p:nvSpPr>
        <p:spPr/>
        <p:txBody>
          <a:bodyPr lIns="92683" tIns="46341" rIns="92683" bIns="46341"/>
          <a:lstStyle/>
          <a:p>
            <a:pPr>
              <a:spcBef>
                <a:spcPct val="0"/>
              </a:spcBef>
              <a:spcAft>
                <a:spcPct val="20000"/>
              </a:spcAft>
            </a:pPr>
            <a:endParaRPr lang="en-GB">
              <a:latin typeface="Calibri" pitchFamily="34" charset="0"/>
            </a:endParaRPr>
          </a:p>
        </p:txBody>
      </p:sp>
      <p:sp>
        <p:nvSpPr>
          <p:cNvPr id="128004" name="Slide Number Placeholder 3"/>
          <p:cNvSpPr txBox="1">
            <a:spLocks noGrp="1"/>
          </p:cNvSpPr>
          <p:nvPr/>
        </p:nvSpPr>
        <p:spPr bwMode="auto">
          <a:xfrm>
            <a:off x="3851275" y="9444038"/>
            <a:ext cx="292735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83" tIns="46341" rIns="92683" bIns="46341" anchor="b"/>
          <a:lstStyle/>
          <a:p>
            <a:pPr algn="r" defTabSz="927100"/>
            <a:fld id="{B65782E7-5C4F-4769-A705-2B363FBD0291}" type="slidenum">
              <a:rPr lang="en-US" sz="1200" i="0"/>
              <a:pPr algn="r" defTabSz="927100"/>
              <a:t>9</a:t>
            </a:fld>
            <a:endParaRPr lang="en-US" sz="1200" i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15A5A7-B95B-4491-AD5E-4C6F3CFCF4CB}" type="slidenum">
              <a:rPr lang="en-US"/>
              <a:pPr/>
              <a:t>10</a:t>
            </a:fld>
            <a:endParaRPr lang="en-US"/>
          </a:p>
        </p:txBody>
      </p:sp>
      <p:sp>
        <p:nvSpPr>
          <p:cNvPr id="1300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0051" name="Notes Placeholder 2"/>
          <p:cNvSpPr>
            <a:spLocks noGrp="1"/>
          </p:cNvSpPr>
          <p:nvPr>
            <p:ph type="body" idx="1"/>
          </p:nvPr>
        </p:nvSpPr>
        <p:spPr/>
        <p:txBody>
          <a:bodyPr lIns="92683" tIns="46341" rIns="92683" bIns="46341"/>
          <a:lstStyle/>
          <a:p>
            <a:pPr>
              <a:buClr>
                <a:srgbClr val="00AEEF"/>
              </a:buClr>
              <a:buFont typeface="Monotype Sorts" pitchFamily="2" charset="2"/>
              <a:buNone/>
            </a:pPr>
            <a:r>
              <a:rPr lang="en-US" sz="900">
                <a:latin typeface="Tahoma" pitchFamily="34" charset="0"/>
              </a:rPr>
              <a:t>Explore clustering around ‘grand challenges’ </a:t>
            </a:r>
          </a:p>
          <a:p>
            <a:pPr>
              <a:buClr>
                <a:srgbClr val="00AEEF"/>
              </a:buClr>
              <a:buFont typeface="Monotype Sorts" pitchFamily="2" charset="2"/>
              <a:buNone/>
            </a:pPr>
            <a:r>
              <a:rPr lang="en-US" sz="900">
                <a:latin typeface="Tahoma" pitchFamily="34" charset="0"/>
              </a:rPr>
              <a:t>Look into role of SMEs, CSOs and mirror groups</a:t>
            </a:r>
          </a:p>
          <a:p>
            <a:pPr>
              <a:buClr>
                <a:srgbClr val="00AEEF"/>
              </a:buClr>
              <a:buFont typeface="Monotype Sorts" pitchFamily="2" charset="2"/>
              <a:buNone/>
            </a:pPr>
            <a:r>
              <a:rPr lang="en-US" sz="900">
                <a:latin typeface="Tahoma" pitchFamily="34" charset="0"/>
              </a:rPr>
              <a:t>Explore connections with national governments</a:t>
            </a:r>
          </a:p>
          <a:p>
            <a:pPr>
              <a:buClr>
                <a:srgbClr val="00AEEF"/>
              </a:buClr>
              <a:buFont typeface="Monotype Sorts" pitchFamily="2" charset="2"/>
              <a:buNone/>
            </a:pPr>
            <a:r>
              <a:rPr lang="en-US" sz="900">
                <a:latin typeface="Tahoma" pitchFamily="34" charset="0"/>
              </a:rPr>
              <a:t>Explore potential in training activities</a:t>
            </a:r>
          </a:p>
          <a:p>
            <a:pPr>
              <a:buClr>
                <a:srgbClr val="00AEEF"/>
              </a:buClr>
              <a:buFont typeface="Monotype Sorts" pitchFamily="2" charset="2"/>
              <a:buNone/>
            </a:pPr>
            <a:r>
              <a:rPr lang="en-US" sz="900">
                <a:latin typeface="Tahoma" pitchFamily="34" charset="0"/>
              </a:rPr>
              <a:t>Refine internal procedures</a:t>
            </a:r>
          </a:p>
          <a:p>
            <a:pPr>
              <a:spcBef>
                <a:spcPct val="0"/>
              </a:spcBef>
              <a:spcAft>
                <a:spcPct val="20000"/>
              </a:spcAft>
            </a:pPr>
            <a:endParaRPr lang="en-GB">
              <a:latin typeface="Calibri" pitchFamily="34" charset="0"/>
            </a:endParaRPr>
          </a:p>
        </p:txBody>
      </p:sp>
      <p:sp>
        <p:nvSpPr>
          <p:cNvPr id="130052" name="Slide Number Placeholder 3"/>
          <p:cNvSpPr txBox="1">
            <a:spLocks noGrp="1"/>
          </p:cNvSpPr>
          <p:nvPr/>
        </p:nvSpPr>
        <p:spPr bwMode="auto">
          <a:xfrm>
            <a:off x="3851275" y="9444038"/>
            <a:ext cx="292735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83" tIns="46341" rIns="92683" bIns="46341" anchor="b"/>
          <a:lstStyle/>
          <a:p>
            <a:pPr algn="r" defTabSz="927100"/>
            <a:fld id="{E7C16BDB-EDD2-4691-8874-4D44329B0608}" type="slidenum">
              <a:rPr lang="en-US" sz="1200" i="0"/>
              <a:pPr algn="r" defTabSz="927100"/>
              <a:t>10</a:t>
            </a:fld>
            <a:endParaRPr lang="en-US" sz="1200" i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37142C-56D9-4C52-93E1-3D5F5478E873}" type="slidenum">
              <a:rPr lang="en-US"/>
              <a:pPr/>
              <a:t>11</a:t>
            </a:fld>
            <a:endParaRPr lang="en-US"/>
          </a:p>
        </p:txBody>
      </p:sp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05EE8E-8B0D-49EF-B756-63F5DA2849C9}" type="slidenum">
              <a:rPr lang="en-US"/>
              <a:pPr/>
              <a:t>12</a:t>
            </a:fld>
            <a:endParaRPr lang="en-US"/>
          </a:p>
        </p:txBody>
      </p:sp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F41998-DF67-414E-9A14-83D1A7F9D443}" type="slidenum">
              <a:rPr lang="en-US"/>
              <a:pPr/>
              <a:t>13</a:t>
            </a:fld>
            <a:endParaRPr lang="en-US"/>
          </a:p>
        </p:txBody>
      </p:sp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CC610E-7FD9-4BE5-921E-39A9ABC0B955}" type="slidenum">
              <a:rPr lang="en-US"/>
              <a:pPr/>
              <a:t>14</a:t>
            </a:fld>
            <a:endParaRPr lang="en-US"/>
          </a:p>
        </p:txBody>
      </p:sp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07/07/2009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07/07/2009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07/07/2009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07/07/2009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07/07/2009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07/07/2009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07/07/2009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07/07/2009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07/07/2009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07/07/2009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07/07/2009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tint val="0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5" name="Picture 51" descr="bandeau1"/>
          <p:cNvPicPr>
            <a:picLocks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705600"/>
            <a:ext cx="4570413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77" name="Picture 53" descr="bandeau1"/>
          <p:cNvPicPr>
            <a:picLocks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573588" y="6705600"/>
            <a:ext cx="4570412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88" name="Picture 64" descr="header_general_en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5041900" cy="2047875"/>
          </a:xfrm>
          <a:prstGeom prst="rect">
            <a:avLst/>
          </a:prstGeom>
          <a:noFill/>
        </p:spPr>
      </p:pic>
      <p:sp>
        <p:nvSpPr>
          <p:cNvPr id="1089" name="Rectangle 65"/>
          <p:cNvSpPr>
            <a:spLocks noChangeArrowheads="1"/>
          </p:cNvSpPr>
          <p:nvPr userDrawn="1"/>
        </p:nvSpPr>
        <p:spPr bwMode="auto">
          <a:xfrm>
            <a:off x="8388350" y="6688138"/>
            <a:ext cx="687388" cy="17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pPr algn="r"/>
            <a:fld id="{322CE0E0-7F29-4615-84A4-AD88FB0F68E8}" type="slidenum">
              <a:rPr lang="en-GB" sz="1000" i="0">
                <a:solidFill>
                  <a:schemeClr val="bg1"/>
                </a:solidFill>
                <a:latin typeface="Arial Black" pitchFamily="34" charset="0"/>
              </a:rPr>
              <a:pPr algn="r"/>
              <a:t>‹Nr.›</a:t>
            </a:fld>
            <a:endParaRPr lang="en-GB" i="0"/>
          </a:p>
        </p:txBody>
      </p:sp>
      <p:sp>
        <p:nvSpPr>
          <p:cNvPr id="1091" name="Rectangle 6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237288"/>
            <a:ext cx="190500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27000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latin typeface="Arial" charset="0"/>
              </a:defRPr>
            </a:lvl1pPr>
          </a:lstStyle>
          <a:p>
            <a:r>
              <a:rPr lang="en-GB"/>
              <a:t>07/07/2009</a:t>
            </a:r>
          </a:p>
        </p:txBody>
      </p:sp>
      <p:pic>
        <p:nvPicPr>
          <p:cNvPr id="1093" name="Picture 69" descr="ERA 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524750" y="5700713"/>
            <a:ext cx="1223963" cy="94773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RTD-ETP-Secretariat@ec.europa.eu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07/07/2009</a:t>
            </a:r>
          </a:p>
        </p:txBody>
      </p:sp>
      <p:pic>
        <p:nvPicPr>
          <p:cNvPr id="10249" name="Picture 9" descr="courbette_cya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636838"/>
            <a:ext cx="8975725" cy="152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1403350" y="1268413"/>
            <a:ext cx="6913563" cy="23050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/>
            <a:r>
              <a:rPr lang="en-GB" sz="3200" b="1" i="0" dirty="0">
                <a:solidFill>
                  <a:srgbClr val="034EA2"/>
                </a:solidFill>
                <a:latin typeface="Tahoma" pitchFamily="34" charset="0"/>
              </a:rPr>
              <a:t>European Technology Platforms</a:t>
            </a:r>
            <a:br>
              <a:rPr lang="en-GB" sz="3200" b="1" i="0" dirty="0">
                <a:solidFill>
                  <a:srgbClr val="034EA2"/>
                </a:solidFill>
                <a:latin typeface="Tahoma" pitchFamily="34" charset="0"/>
              </a:rPr>
            </a:br>
            <a:r>
              <a:rPr lang="en-GB" sz="2000" b="1" i="0" dirty="0">
                <a:solidFill>
                  <a:srgbClr val="034EA2"/>
                </a:solidFill>
                <a:latin typeface="Tahoma" pitchFamily="34" charset="0"/>
              </a:rPr>
              <a:t/>
            </a:r>
            <a:br>
              <a:rPr lang="en-GB" sz="2000" b="1" i="0" dirty="0">
                <a:solidFill>
                  <a:srgbClr val="034EA2"/>
                </a:solidFill>
                <a:latin typeface="Tahoma" pitchFamily="34" charset="0"/>
              </a:rPr>
            </a:br>
            <a:r>
              <a:rPr lang="en-GB" sz="2000" b="1" i="0" dirty="0">
                <a:solidFill>
                  <a:srgbClr val="034EA2"/>
                </a:solidFill>
                <a:latin typeface="Tahoma" pitchFamily="34" charset="0"/>
              </a:rPr>
              <a:t>November 2010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1979613" y="4318000"/>
            <a:ext cx="5708650" cy="1549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spcBef>
                <a:spcPct val="20000"/>
              </a:spcBef>
            </a:pPr>
            <a:r>
              <a:rPr lang="en-GB" sz="1400" b="1" i="0">
                <a:latin typeface="Tahoma" pitchFamily="34" charset="0"/>
              </a:rPr>
              <a:t> </a:t>
            </a:r>
          </a:p>
          <a:p>
            <a:pPr algn="r">
              <a:spcBef>
                <a:spcPct val="20000"/>
              </a:spcBef>
            </a:pPr>
            <a:r>
              <a:rPr lang="fr-FR" sz="1200" b="1" i="0">
                <a:latin typeface="Tahoma" pitchFamily="34" charset="0"/>
              </a:rPr>
              <a:t>Patricia Postigo</a:t>
            </a:r>
            <a:r>
              <a:rPr lang="fr-FR" sz="1000" b="1" i="0">
                <a:latin typeface="Tahoma" pitchFamily="34" charset="0"/>
              </a:rPr>
              <a:t> </a:t>
            </a:r>
          </a:p>
          <a:p>
            <a:pPr algn="r">
              <a:spcBef>
                <a:spcPct val="20000"/>
              </a:spcBef>
            </a:pPr>
            <a:r>
              <a:rPr lang="fr-FR" sz="1200" b="1" i="0">
                <a:latin typeface="Tahoma" pitchFamily="34" charset="0"/>
              </a:rPr>
              <a:t>European Commission</a:t>
            </a:r>
          </a:p>
          <a:p>
            <a:pPr algn="r">
              <a:spcBef>
                <a:spcPct val="20000"/>
              </a:spcBef>
            </a:pPr>
            <a:r>
              <a:rPr lang="fr-FR" sz="1200" b="1" i="0">
                <a:latin typeface="Tahoma" pitchFamily="34" charset="0"/>
              </a:rPr>
              <a:t>DG Research</a:t>
            </a:r>
          </a:p>
          <a:p>
            <a:pPr algn="r">
              <a:spcBef>
                <a:spcPct val="20000"/>
              </a:spcBef>
            </a:pPr>
            <a:endParaRPr lang="fr-FR" sz="1400" b="1" i="0">
              <a:latin typeface="Tahoma" pitchFamily="34" charset="0"/>
            </a:endParaRPr>
          </a:p>
          <a:p>
            <a:pPr algn="r">
              <a:spcBef>
                <a:spcPct val="20000"/>
              </a:spcBef>
            </a:pPr>
            <a:endParaRPr lang="fr-FR" sz="1200" b="1" i="0">
              <a:latin typeface="Tahoma" pitchFamily="34" charset="0"/>
            </a:endParaRPr>
          </a:p>
          <a:p>
            <a:pPr algn="r">
              <a:spcBef>
                <a:spcPct val="20000"/>
              </a:spcBef>
            </a:pPr>
            <a:r>
              <a:rPr lang="fr-FR" sz="1200" b="1" i="0">
                <a:latin typeface="Tahoma" pitchFamily="34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07/07/2009</a:t>
            </a:r>
          </a:p>
        </p:txBody>
      </p:sp>
      <p:sp>
        <p:nvSpPr>
          <p:cNvPr id="129027" name="Rectangle 3"/>
          <p:cNvSpPr>
            <a:spLocks noChangeArrowheads="1"/>
          </p:cNvSpPr>
          <p:nvPr/>
        </p:nvSpPr>
        <p:spPr bwMode="auto">
          <a:xfrm>
            <a:off x="2411413" y="265113"/>
            <a:ext cx="6324600" cy="136366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/>
            <a:r>
              <a:rPr lang="en-GB" sz="3200" i="0">
                <a:solidFill>
                  <a:srgbClr val="00CCFF"/>
                </a:solidFill>
                <a:latin typeface="Tahoma" pitchFamily="34" charset="0"/>
              </a:rPr>
              <a:t>Follow-up to evaluation study</a:t>
            </a:r>
            <a:endParaRPr lang="en-GB" sz="2800" b="1" i="0">
              <a:solidFill>
                <a:srgbClr val="00CCFF"/>
              </a:solidFill>
              <a:latin typeface="Tahoma" pitchFamily="34" charset="0"/>
            </a:endParaRPr>
          </a:p>
        </p:txBody>
      </p:sp>
      <p:sp>
        <p:nvSpPr>
          <p:cNvPr id="129028" name="Rectangle 4"/>
          <p:cNvSpPr>
            <a:spLocks noChangeArrowheads="1"/>
          </p:cNvSpPr>
          <p:nvPr/>
        </p:nvSpPr>
        <p:spPr bwMode="auto">
          <a:xfrm>
            <a:off x="990600" y="1905000"/>
            <a:ext cx="7977188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l"/>
            </a:pPr>
            <a:r>
              <a:rPr lang="en-US" i="0">
                <a:latin typeface="Tahoma" pitchFamily="34" charset="0"/>
              </a:rPr>
              <a:t>Setting up of the expert group “Strengthening the role of ETPs in Community policy-making”</a:t>
            </a:r>
          </a:p>
          <a:p>
            <a:pPr marL="742950" lvl="1" indent="-285750" algn="l">
              <a:spcBef>
                <a:spcPct val="20000"/>
              </a:spcBef>
              <a:buClr>
                <a:srgbClr val="00AEEF"/>
              </a:buClr>
              <a:buFont typeface="Tahoma" pitchFamily="34" charset="0"/>
              <a:buChar char="-"/>
            </a:pPr>
            <a:r>
              <a:rPr lang="en-US" sz="2000" i="0">
                <a:latin typeface="Tahoma" pitchFamily="34" charset="0"/>
              </a:rPr>
              <a:t>to discuss the results and recommendations of the study</a:t>
            </a:r>
          </a:p>
          <a:p>
            <a:pPr marL="742950" lvl="1" indent="-285750" algn="l">
              <a:spcBef>
                <a:spcPct val="20000"/>
              </a:spcBef>
              <a:buClr>
                <a:srgbClr val="00AEEF"/>
              </a:buClr>
              <a:buFont typeface="Tahoma" pitchFamily="34" charset="0"/>
              <a:buChar char="-"/>
            </a:pPr>
            <a:r>
              <a:rPr lang="en-US" sz="2000" i="0">
                <a:latin typeface="Tahoma" pitchFamily="34" charset="0"/>
              </a:rPr>
              <a:t>to identify possibilities to enhance cooperation between them</a:t>
            </a:r>
          </a:p>
          <a:p>
            <a:pPr marL="742950" lvl="1" indent="-285750" algn="l">
              <a:spcBef>
                <a:spcPct val="20000"/>
              </a:spcBef>
              <a:buClr>
                <a:srgbClr val="00AEEF"/>
              </a:buClr>
              <a:buFont typeface="Tahoma" pitchFamily="34" charset="0"/>
              <a:buChar char="-"/>
            </a:pPr>
            <a:r>
              <a:rPr lang="en-US" sz="2000" i="0">
                <a:latin typeface="Tahoma" pitchFamily="34" charset="0"/>
              </a:rPr>
              <a:t>to explore ways to contribute to addressing societal challenges</a:t>
            </a:r>
          </a:p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l"/>
            </a:pPr>
            <a:endParaRPr lang="en-US" i="0">
              <a:latin typeface="Tahoma" pitchFamily="34" charset="0"/>
            </a:endParaRPr>
          </a:p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l"/>
            </a:pPr>
            <a:r>
              <a:rPr lang="en-US" i="0">
                <a:latin typeface="Tahoma" pitchFamily="34" charset="0"/>
              </a:rPr>
              <a:t>Presentation of recommendations of expert group at ETP conference on 13 October 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90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7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07/07/2009</a:t>
            </a:r>
          </a:p>
        </p:txBody>
      </p:sp>
      <p:sp>
        <p:nvSpPr>
          <p:cNvPr id="140290" name="Rectangle 2"/>
          <p:cNvSpPr>
            <a:spLocks noChangeArrowheads="1"/>
          </p:cNvSpPr>
          <p:nvPr/>
        </p:nvSpPr>
        <p:spPr bwMode="auto">
          <a:xfrm>
            <a:off x="990600" y="188913"/>
            <a:ext cx="7696200" cy="14573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/>
            <a:r>
              <a:rPr lang="en-GB" sz="3200" i="0">
                <a:solidFill>
                  <a:srgbClr val="00CCFF"/>
                </a:solidFill>
                <a:latin typeface="Tahoma" pitchFamily="34" charset="0"/>
              </a:rPr>
              <a:t>The ETP Expert  Group recommends…</a:t>
            </a:r>
          </a:p>
        </p:txBody>
      </p:sp>
      <p:sp>
        <p:nvSpPr>
          <p:cNvPr id="140291" name="Rectangle 3"/>
          <p:cNvSpPr>
            <a:spLocks noChangeArrowheads="1"/>
          </p:cNvSpPr>
          <p:nvPr/>
        </p:nvSpPr>
        <p:spPr bwMode="auto">
          <a:xfrm>
            <a:off x="990600" y="2420938"/>
            <a:ext cx="7696200" cy="352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l"/>
            </a:pPr>
            <a:r>
              <a:rPr lang="en-US" i="0">
                <a:latin typeface="Tahoma" pitchFamily="34" charset="0"/>
              </a:rPr>
              <a:t>To cluster ETPs work around societal challenges</a:t>
            </a:r>
          </a:p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l"/>
            </a:pPr>
            <a:r>
              <a:rPr lang="en-US" i="0">
                <a:latin typeface="Tahoma" pitchFamily="34" charset="0"/>
              </a:rPr>
              <a:t>To broaden the membership (all relevant funding agencies and national/regional authorities, end users, NGOs…) </a:t>
            </a:r>
          </a:p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l"/>
            </a:pPr>
            <a:r>
              <a:rPr lang="en-US" i="0">
                <a:latin typeface="Tahoma" pitchFamily="34" charset="0"/>
              </a:rPr>
              <a:t>To enlarge ETP scope to include innovation and education</a:t>
            </a:r>
          </a:p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None/>
            </a:pPr>
            <a:endParaRPr lang="en-US" i="0">
              <a:latin typeface="Tahoma" pitchFamily="34" charset="0"/>
            </a:endParaRPr>
          </a:p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None/>
            </a:pPr>
            <a:endParaRPr lang="en-US" b="1" i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07/07/2009</a:t>
            </a:r>
          </a:p>
        </p:txBody>
      </p:sp>
      <p:sp>
        <p:nvSpPr>
          <p:cNvPr id="161794" name="Rectangle 2"/>
          <p:cNvSpPr>
            <a:spLocks noChangeArrowheads="1"/>
          </p:cNvSpPr>
          <p:nvPr/>
        </p:nvSpPr>
        <p:spPr bwMode="auto">
          <a:xfrm>
            <a:off x="1692275" y="188913"/>
            <a:ext cx="6994525" cy="14573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/>
            <a:r>
              <a:rPr lang="en-GB" sz="3200" i="0">
                <a:solidFill>
                  <a:srgbClr val="00CCFF"/>
                </a:solidFill>
                <a:latin typeface="Tahoma" pitchFamily="34" charset="0"/>
              </a:rPr>
              <a:t>New approach to ETP networking</a:t>
            </a:r>
          </a:p>
        </p:txBody>
      </p:sp>
      <p:sp>
        <p:nvSpPr>
          <p:cNvPr id="161795" name="Rectangle 3"/>
          <p:cNvSpPr>
            <a:spLocks noChangeArrowheads="1"/>
          </p:cNvSpPr>
          <p:nvPr/>
        </p:nvSpPr>
        <p:spPr bwMode="auto">
          <a:xfrm>
            <a:off x="990600" y="1905000"/>
            <a:ext cx="7696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l"/>
            </a:pPr>
            <a:r>
              <a:rPr lang="en-US" i="0">
                <a:latin typeface="Tahoma" pitchFamily="34" charset="0"/>
              </a:rPr>
              <a:t>First event bringing ETP together to discuss research areas in workshops for 4 broad societal challenges: climate change, transport, consumption and production, health – OBJECTIVE: to select sub topics for further debate in May 2010</a:t>
            </a:r>
          </a:p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l"/>
            </a:pPr>
            <a:r>
              <a:rPr lang="en-US" i="0">
                <a:latin typeface="Tahoma" pitchFamily="34" charset="0"/>
              </a:rPr>
              <a:t>First event bringing together ETPs and MS representatives – OBJECTIVE: improving linkages and preparing ground for further cooperation </a:t>
            </a:r>
          </a:p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l"/>
            </a:pPr>
            <a:r>
              <a:rPr lang="en-US" i="0">
                <a:latin typeface="Tahoma" pitchFamily="34" charset="0"/>
              </a:rPr>
              <a:t>Next event 11-12 May 2010.</a:t>
            </a:r>
          </a:p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l"/>
            </a:pPr>
            <a:endParaRPr lang="en-US" i="0">
              <a:latin typeface="Tahoma" pitchFamily="34" charset="0"/>
            </a:endParaRPr>
          </a:p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None/>
            </a:pPr>
            <a:endParaRPr lang="en-US" b="1" i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07/07/2009</a:t>
            </a:r>
          </a:p>
        </p:txBody>
      </p:sp>
      <p:sp>
        <p:nvSpPr>
          <p:cNvPr id="157698" name="Rectangle 2"/>
          <p:cNvSpPr>
            <a:spLocks noChangeArrowheads="1"/>
          </p:cNvSpPr>
          <p:nvPr/>
        </p:nvSpPr>
        <p:spPr bwMode="auto">
          <a:xfrm>
            <a:off x="1692275" y="188913"/>
            <a:ext cx="6994525" cy="14573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/>
            <a:r>
              <a:rPr lang="en-GB" sz="3200" i="0">
                <a:solidFill>
                  <a:srgbClr val="00CCFF"/>
                </a:solidFill>
                <a:latin typeface="Tahoma" pitchFamily="34" charset="0"/>
              </a:rPr>
              <a:t>ETP Conference 2010</a:t>
            </a:r>
            <a:br>
              <a:rPr lang="en-GB" sz="3200" i="0">
                <a:solidFill>
                  <a:srgbClr val="00CCFF"/>
                </a:solidFill>
                <a:latin typeface="Tahoma" pitchFamily="34" charset="0"/>
              </a:rPr>
            </a:br>
            <a:r>
              <a:rPr lang="en-GB" sz="3200" i="0">
                <a:solidFill>
                  <a:srgbClr val="00CCFF"/>
                </a:solidFill>
                <a:latin typeface="Tahoma" pitchFamily="34" charset="0"/>
              </a:rPr>
              <a:t>Context</a:t>
            </a:r>
          </a:p>
        </p:txBody>
      </p:sp>
      <p:sp>
        <p:nvSpPr>
          <p:cNvPr id="157699" name="Rectangle 3"/>
          <p:cNvSpPr>
            <a:spLocks noChangeArrowheads="1"/>
          </p:cNvSpPr>
          <p:nvPr/>
        </p:nvSpPr>
        <p:spPr bwMode="auto">
          <a:xfrm>
            <a:off x="990600" y="1905000"/>
            <a:ext cx="8153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None/>
            </a:pPr>
            <a:endParaRPr lang="en-GB" sz="2000" i="0">
              <a:latin typeface="Tahoma" pitchFamily="34" charset="0"/>
            </a:endParaRPr>
          </a:p>
        </p:txBody>
      </p:sp>
      <p:sp>
        <p:nvSpPr>
          <p:cNvPr id="157700" name="Rectangle 4"/>
          <p:cNvSpPr>
            <a:spLocks noChangeArrowheads="1"/>
          </p:cNvSpPr>
          <p:nvPr/>
        </p:nvSpPr>
        <p:spPr bwMode="auto">
          <a:xfrm>
            <a:off x="990600" y="1341438"/>
            <a:ext cx="7696200" cy="460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rgbClr val="00AEEF"/>
              </a:buClr>
            </a:pPr>
            <a:endParaRPr lang="en-US" i="0">
              <a:latin typeface="Tahoma" pitchFamily="34" charset="0"/>
            </a:endParaRPr>
          </a:p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l"/>
            </a:pPr>
            <a:r>
              <a:rPr lang="en-US" i="0">
                <a:latin typeface="Tahoma" pitchFamily="34" charset="0"/>
              </a:rPr>
              <a:t>Feb 2010 new Commission: Europe 2020</a:t>
            </a:r>
          </a:p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l"/>
            </a:pPr>
            <a:r>
              <a:rPr lang="en-US" i="0">
                <a:latin typeface="Tahoma" pitchFamily="34" charset="0"/>
              </a:rPr>
              <a:t>Research and Innovation come closer. Innovation Partnerships, future plan for Research and Innovation.</a:t>
            </a:r>
          </a:p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l"/>
            </a:pPr>
            <a:r>
              <a:rPr lang="en-US" i="0">
                <a:latin typeface="Tahoma" pitchFamily="34" charset="0"/>
              </a:rPr>
              <a:t>FP8 will need to integrate new policy priorities: innovation, grand challenges, simplification-management.</a:t>
            </a:r>
          </a:p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l"/>
            </a:pPr>
            <a:r>
              <a:rPr lang="en-US" i="0">
                <a:latin typeface="Tahoma" pitchFamily="34" charset="0"/>
              </a:rPr>
              <a:t>ETPs at crossroads: from definition to implementation: JTIs, PPPs, EIIs / other support mechanisms</a:t>
            </a:r>
          </a:p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None/>
            </a:pPr>
            <a:r>
              <a:rPr lang="en-US" i="0">
                <a:latin typeface="Tahoma" pitchFamily="34" charset="0"/>
              </a:rPr>
              <a:t>	 </a:t>
            </a:r>
          </a:p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None/>
            </a:pPr>
            <a:endParaRPr lang="en-US" b="1" i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07/07/2009</a:t>
            </a:r>
          </a:p>
        </p:txBody>
      </p:sp>
      <p:sp>
        <p:nvSpPr>
          <p:cNvPr id="163842" name="Rectangle 2"/>
          <p:cNvSpPr>
            <a:spLocks noChangeArrowheads="1"/>
          </p:cNvSpPr>
          <p:nvPr/>
        </p:nvSpPr>
        <p:spPr bwMode="auto">
          <a:xfrm>
            <a:off x="1692275" y="188913"/>
            <a:ext cx="6994525" cy="14573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/>
            <a:r>
              <a:rPr lang="en-GB" sz="3200" i="0">
                <a:solidFill>
                  <a:srgbClr val="00CCFF"/>
                </a:solidFill>
                <a:latin typeface="Tahoma" pitchFamily="34" charset="0"/>
              </a:rPr>
              <a:t>ETP Conference 2010</a:t>
            </a:r>
            <a:br>
              <a:rPr lang="en-GB" sz="3200" i="0">
                <a:solidFill>
                  <a:srgbClr val="00CCFF"/>
                </a:solidFill>
                <a:latin typeface="Tahoma" pitchFamily="34" charset="0"/>
              </a:rPr>
            </a:br>
            <a:r>
              <a:rPr lang="en-GB" sz="3200" i="0">
                <a:solidFill>
                  <a:srgbClr val="00CCFF"/>
                </a:solidFill>
                <a:latin typeface="Tahoma" pitchFamily="34" charset="0"/>
              </a:rPr>
              <a:t>Outcome</a:t>
            </a:r>
          </a:p>
        </p:txBody>
      </p:sp>
      <p:sp>
        <p:nvSpPr>
          <p:cNvPr id="163843" name="Rectangle 3"/>
          <p:cNvSpPr>
            <a:spLocks noChangeArrowheads="1"/>
          </p:cNvSpPr>
          <p:nvPr/>
        </p:nvSpPr>
        <p:spPr bwMode="auto">
          <a:xfrm>
            <a:off x="990600" y="1905000"/>
            <a:ext cx="8153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None/>
            </a:pPr>
            <a:endParaRPr lang="en-GB" sz="2000" i="0">
              <a:latin typeface="Tahoma" pitchFamily="34" charset="0"/>
            </a:endParaRPr>
          </a:p>
        </p:txBody>
      </p:sp>
      <p:sp>
        <p:nvSpPr>
          <p:cNvPr id="163844" name="Rectangle 4"/>
          <p:cNvSpPr>
            <a:spLocks noChangeArrowheads="1"/>
          </p:cNvSpPr>
          <p:nvPr/>
        </p:nvSpPr>
        <p:spPr bwMode="auto">
          <a:xfrm>
            <a:off x="990600" y="1484313"/>
            <a:ext cx="7696200" cy="460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rgbClr val="00AEEF"/>
              </a:buClr>
            </a:pPr>
            <a:endParaRPr lang="en-US" i="0">
              <a:latin typeface="Tahoma" pitchFamily="34" charset="0"/>
            </a:endParaRPr>
          </a:p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l"/>
            </a:pPr>
            <a:r>
              <a:rPr lang="en-US" i="0">
                <a:latin typeface="Tahoma" pitchFamily="34" charset="0"/>
              </a:rPr>
              <a:t>Cross-ETP collaborations already taking place</a:t>
            </a:r>
          </a:p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l"/>
            </a:pPr>
            <a:r>
              <a:rPr lang="en-US" i="0">
                <a:latin typeface="Tahoma" pitchFamily="34" charset="0"/>
              </a:rPr>
              <a:t>Possibility focus on grand challenges – need for public authorities to set strategic goals</a:t>
            </a:r>
          </a:p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l"/>
            </a:pPr>
            <a:r>
              <a:rPr lang="en-US" i="0">
                <a:latin typeface="Tahoma" pitchFamily="34" charset="0"/>
              </a:rPr>
              <a:t>Becoming active on innovation: standards, market regulation, procurement, access to capital – and IP!</a:t>
            </a:r>
          </a:p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l"/>
            </a:pPr>
            <a:r>
              <a:rPr lang="en-US" i="0">
                <a:latin typeface="Tahoma" pitchFamily="34" charset="0"/>
              </a:rPr>
              <a:t>Improved coordination: with national governments, across industrial sectors, across EU initiatives</a:t>
            </a:r>
          </a:p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l"/>
            </a:pPr>
            <a:r>
              <a:rPr lang="en-US" i="0">
                <a:latin typeface="Tahoma" pitchFamily="34" charset="0"/>
              </a:rPr>
              <a:t>European SMEs</a:t>
            </a:r>
          </a:p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None/>
            </a:pPr>
            <a:endParaRPr lang="en-US" i="0">
              <a:latin typeface="Tahoma" pitchFamily="34" charset="0"/>
            </a:endParaRPr>
          </a:p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None/>
            </a:pPr>
            <a:r>
              <a:rPr lang="en-US" i="0">
                <a:latin typeface="Tahoma" pitchFamily="34" charset="0"/>
              </a:rPr>
              <a:t>	 </a:t>
            </a:r>
          </a:p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None/>
            </a:pPr>
            <a:endParaRPr lang="en-US" b="1" i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07/07/2009</a:t>
            </a:r>
          </a:p>
        </p:txBody>
      </p:sp>
      <p:sp>
        <p:nvSpPr>
          <p:cNvPr id="165890" name="Rectangle 2"/>
          <p:cNvSpPr>
            <a:spLocks noChangeArrowheads="1"/>
          </p:cNvSpPr>
          <p:nvPr/>
        </p:nvSpPr>
        <p:spPr bwMode="auto">
          <a:xfrm>
            <a:off x="1116013" y="2492375"/>
            <a:ext cx="6994525" cy="14573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/>
            <a:r>
              <a:rPr lang="en-GB" sz="4800" i="0">
                <a:solidFill>
                  <a:srgbClr val="00CCFF"/>
                </a:solidFill>
                <a:latin typeface="Tahoma" pitchFamily="34" charset="0"/>
              </a:rPr>
              <a:t>What</a:t>
            </a:r>
            <a:r>
              <a:rPr lang="en-GB" sz="3200" i="0">
                <a:solidFill>
                  <a:srgbClr val="00CCFF"/>
                </a:solidFill>
                <a:latin typeface="Tahoma" pitchFamily="34" charset="0"/>
              </a:rPr>
              <a:t> </a:t>
            </a:r>
            <a:r>
              <a:rPr lang="en-GB" sz="4800" i="0">
                <a:solidFill>
                  <a:srgbClr val="00CCFF"/>
                </a:solidFill>
                <a:latin typeface="Tahoma" pitchFamily="34" charset="0"/>
              </a:rPr>
              <a:t>will happen next</a:t>
            </a:r>
          </a:p>
        </p:txBody>
      </p:sp>
      <p:sp>
        <p:nvSpPr>
          <p:cNvPr id="165891" name="Rectangle 3"/>
          <p:cNvSpPr>
            <a:spLocks noChangeArrowheads="1"/>
          </p:cNvSpPr>
          <p:nvPr/>
        </p:nvSpPr>
        <p:spPr bwMode="auto">
          <a:xfrm>
            <a:off x="990600" y="1905000"/>
            <a:ext cx="8153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None/>
            </a:pPr>
            <a:endParaRPr lang="en-GB" sz="2000" i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07/07/2009</a:t>
            </a:r>
          </a:p>
        </p:txBody>
      </p:sp>
      <p:sp>
        <p:nvSpPr>
          <p:cNvPr id="159746" name="Rectangle 2"/>
          <p:cNvSpPr>
            <a:spLocks noChangeArrowheads="1"/>
          </p:cNvSpPr>
          <p:nvPr/>
        </p:nvSpPr>
        <p:spPr bwMode="auto">
          <a:xfrm>
            <a:off x="468313" y="2565400"/>
            <a:ext cx="7929562" cy="14573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/>
            <a:r>
              <a:rPr lang="en-GB" sz="3200" i="0">
                <a:solidFill>
                  <a:srgbClr val="00CCFF"/>
                </a:solidFill>
                <a:latin typeface="Tahoma" pitchFamily="34" charset="0"/>
              </a:rPr>
              <a:t>Thank you for your attention</a:t>
            </a:r>
            <a:br>
              <a:rPr lang="en-GB" sz="3200" i="0">
                <a:solidFill>
                  <a:srgbClr val="00CCFF"/>
                </a:solidFill>
                <a:latin typeface="Tahoma" pitchFamily="34" charset="0"/>
              </a:rPr>
            </a:br>
            <a:r>
              <a:rPr lang="en-GB" sz="3200" i="0">
                <a:solidFill>
                  <a:srgbClr val="00CCFF"/>
                </a:solidFill>
                <a:latin typeface="Tahoma" pitchFamily="34" charset="0"/>
                <a:hlinkClick r:id="rId3"/>
              </a:rPr>
              <a:t>RTD-ETP-Secretariat@ec.europa.eu</a:t>
            </a:r>
            <a:r>
              <a:rPr lang="en-GB" sz="3200" i="0">
                <a:solidFill>
                  <a:srgbClr val="00CCFF"/>
                </a:solidFill>
                <a:latin typeface="Tahoma" pitchFamily="34" charset="0"/>
              </a:rPr>
              <a:t/>
            </a:r>
            <a:br>
              <a:rPr lang="en-GB" sz="3200" i="0">
                <a:solidFill>
                  <a:srgbClr val="00CCFF"/>
                </a:solidFill>
                <a:latin typeface="Tahoma" pitchFamily="34" charset="0"/>
              </a:rPr>
            </a:br>
            <a:r>
              <a:rPr lang="en-GB" sz="3200" i="0">
                <a:solidFill>
                  <a:srgbClr val="00CCFF"/>
                </a:solidFill>
                <a:latin typeface="Tahoma" pitchFamily="34" charset="0"/>
              </a:rPr>
              <a:t>patricia.postigo-mclaughlin@ec.europa.eu</a:t>
            </a:r>
          </a:p>
        </p:txBody>
      </p:sp>
      <p:sp>
        <p:nvSpPr>
          <p:cNvPr id="159747" name="Rectangle 3"/>
          <p:cNvSpPr>
            <a:spLocks noChangeArrowheads="1"/>
          </p:cNvSpPr>
          <p:nvPr/>
        </p:nvSpPr>
        <p:spPr bwMode="auto">
          <a:xfrm>
            <a:off x="990600" y="1905000"/>
            <a:ext cx="8153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None/>
            </a:pPr>
            <a:endParaRPr lang="en-GB" sz="2000" i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07/07/2009</a:t>
            </a:r>
          </a:p>
        </p:txBody>
      </p:sp>
      <p:sp>
        <p:nvSpPr>
          <p:cNvPr id="167938" name="Rectangle 2"/>
          <p:cNvSpPr>
            <a:spLocks noChangeArrowheads="1"/>
          </p:cNvSpPr>
          <p:nvPr/>
        </p:nvSpPr>
        <p:spPr bwMode="auto">
          <a:xfrm>
            <a:off x="2411413" y="265113"/>
            <a:ext cx="6324600" cy="136366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/>
            <a:r>
              <a:rPr lang="en-GB" sz="3200" i="0">
                <a:solidFill>
                  <a:srgbClr val="00CCFF"/>
                </a:solidFill>
                <a:latin typeface="Tahoma" pitchFamily="34" charset="0"/>
              </a:rPr>
              <a:t>Rationale</a:t>
            </a:r>
          </a:p>
        </p:txBody>
      </p:sp>
      <p:sp>
        <p:nvSpPr>
          <p:cNvPr id="167939" name="Rectangle 3"/>
          <p:cNvSpPr>
            <a:spLocks noChangeArrowheads="1"/>
          </p:cNvSpPr>
          <p:nvPr/>
        </p:nvSpPr>
        <p:spPr bwMode="auto">
          <a:xfrm>
            <a:off x="990600" y="1905000"/>
            <a:ext cx="7745413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None/>
            </a:pPr>
            <a:endParaRPr lang="en-US" b="1" i="0">
              <a:latin typeface="Tahoma" pitchFamily="34" charset="0"/>
            </a:endParaRPr>
          </a:p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l"/>
            </a:pPr>
            <a:r>
              <a:rPr lang="en-US" b="1" i="0">
                <a:latin typeface="Tahoma" pitchFamily="34" charset="0"/>
              </a:rPr>
              <a:t>Contribute to competitiveness</a:t>
            </a:r>
          </a:p>
          <a:p>
            <a:pPr marL="742950" lvl="1" indent="-28575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è"/>
            </a:pPr>
            <a:r>
              <a:rPr lang="en-US" sz="2000" i="0">
                <a:latin typeface="Tahoma" pitchFamily="34" charset="0"/>
              </a:rPr>
              <a:t>Lisbon goal / Europe 2020</a:t>
            </a:r>
          </a:p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l"/>
            </a:pPr>
            <a:r>
              <a:rPr lang="en-US" b="1" i="0">
                <a:latin typeface="Tahoma" pitchFamily="34" charset="0"/>
              </a:rPr>
              <a:t>Boost research performance</a:t>
            </a:r>
          </a:p>
          <a:p>
            <a:pPr marL="742950" lvl="1" indent="-28575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è"/>
            </a:pPr>
            <a:r>
              <a:rPr lang="en-US" sz="2000" i="0">
                <a:latin typeface="Tahoma" pitchFamily="34" charset="0"/>
              </a:rPr>
              <a:t>ERA, 3% target</a:t>
            </a:r>
            <a:endParaRPr lang="en-US" sz="2000" b="1" i="0">
              <a:latin typeface="Tahoma" pitchFamily="34" charset="0"/>
            </a:endParaRPr>
          </a:p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l"/>
            </a:pPr>
            <a:r>
              <a:rPr lang="en-US" b="1" i="0">
                <a:latin typeface="Tahoma" pitchFamily="34" charset="0"/>
              </a:rPr>
              <a:t>Positive impact on other Community Policies</a:t>
            </a:r>
          </a:p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l"/>
            </a:pPr>
            <a:r>
              <a:rPr lang="en-US" b="1" i="0" u="sng">
                <a:latin typeface="Tahoma" pitchFamily="34" charset="0"/>
              </a:rPr>
              <a:t>Concentrate efforts and address fragmentation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79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3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07/07/2009</a:t>
            </a:r>
          </a:p>
        </p:txBody>
      </p:sp>
      <p:sp>
        <p:nvSpPr>
          <p:cNvPr id="174082" name="Rectangle 2"/>
          <p:cNvSpPr>
            <a:spLocks noChangeArrowheads="1"/>
          </p:cNvSpPr>
          <p:nvPr/>
        </p:nvSpPr>
        <p:spPr bwMode="auto">
          <a:xfrm>
            <a:off x="2411413" y="265113"/>
            <a:ext cx="6324600" cy="136366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/>
            <a:r>
              <a:rPr lang="en-GB" sz="3200" i="0">
                <a:solidFill>
                  <a:srgbClr val="00CCFF"/>
                </a:solidFill>
                <a:latin typeface="Tahoma" pitchFamily="34" charset="0"/>
              </a:rPr>
              <a:t>ETPs in practice</a:t>
            </a:r>
          </a:p>
        </p:txBody>
      </p:sp>
      <p:sp>
        <p:nvSpPr>
          <p:cNvPr id="174083" name="Rectangle 3"/>
          <p:cNvSpPr>
            <a:spLocks noChangeArrowheads="1"/>
          </p:cNvSpPr>
          <p:nvPr/>
        </p:nvSpPr>
        <p:spPr bwMode="auto">
          <a:xfrm>
            <a:off x="990600" y="1905000"/>
            <a:ext cx="7745413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l"/>
            </a:pPr>
            <a:r>
              <a:rPr lang="en-US" b="1" i="0">
                <a:latin typeface="Tahoma" pitchFamily="34" charset="0"/>
              </a:rPr>
              <a:t>Stakeholders come together</a:t>
            </a:r>
          </a:p>
          <a:p>
            <a:pPr marL="742950" lvl="1" indent="-28575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è"/>
            </a:pPr>
            <a:r>
              <a:rPr lang="en-US" sz="2000" i="0">
                <a:latin typeface="Tahoma" pitchFamily="34" charset="0"/>
              </a:rPr>
              <a:t>Public &amp; private researchers, other. Bridges to national R&amp;D policies through </a:t>
            </a:r>
            <a:r>
              <a:rPr lang="en-US" sz="2000" i="0">
                <a:solidFill>
                  <a:srgbClr val="FF6600"/>
                </a:solidFill>
                <a:latin typeface="Tahoma" pitchFamily="34" charset="0"/>
              </a:rPr>
              <a:t>mirror group</a:t>
            </a:r>
          </a:p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l"/>
            </a:pPr>
            <a:r>
              <a:rPr lang="en-US" b="1" i="0">
                <a:latin typeface="Tahoma" pitchFamily="34" charset="0"/>
              </a:rPr>
              <a:t>Define a vision and a research agenda</a:t>
            </a:r>
          </a:p>
          <a:p>
            <a:pPr marL="742950" lvl="1" indent="-28575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è"/>
            </a:pPr>
            <a:r>
              <a:rPr lang="en-US" sz="2000" i="0">
                <a:latin typeface="Tahoma" pitchFamily="34" charset="0"/>
              </a:rPr>
              <a:t>FP7, work programmes, other programmes</a:t>
            </a:r>
            <a:endParaRPr lang="en-US" sz="2000" b="1" i="0">
              <a:latin typeface="Tahoma" pitchFamily="34" charset="0"/>
            </a:endParaRPr>
          </a:p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l"/>
            </a:pPr>
            <a:r>
              <a:rPr lang="en-US" b="1" i="0">
                <a:latin typeface="Tahoma" pitchFamily="34" charset="0"/>
              </a:rPr>
              <a:t>Annual meeting, working groups</a:t>
            </a:r>
          </a:p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l"/>
            </a:pPr>
            <a:r>
              <a:rPr lang="en-US" b="1" i="0">
                <a:latin typeface="Tahoma" pitchFamily="34" charset="0"/>
              </a:rPr>
              <a:t>Publications, training courses, TT activities</a:t>
            </a:r>
          </a:p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l"/>
            </a:pPr>
            <a:r>
              <a:rPr lang="en-US" b="1" i="0">
                <a:latin typeface="Tahoma" pitchFamily="34" charset="0"/>
              </a:rPr>
              <a:t>Secretariats, legal status, projection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7408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07/07/2009</a:t>
            </a:r>
          </a:p>
        </p:txBody>
      </p:sp>
      <p:sp>
        <p:nvSpPr>
          <p:cNvPr id="168963" name="Rectangle 3"/>
          <p:cNvSpPr>
            <a:spLocks noChangeArrowheads="1"/>
          </p:cNvSpPr>
          <p:nvPr/>
        </p:nvSpPr>
        <p:spPr bwMode="auto">
          <a:xfrm>
            <a:off x="827088" y="1628775"/>
            <a:ext cx="7908925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l"/>
            </a:pPr>
            <a:endParaRPr lang="en-US" b="1" i="0">
              <a:latin typeface="Tahoma" pitchFamily="34" charset="0"/>
            </a:endParaRPr>
          </a:p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l"/>
            </a:pPr>
            <a:r>
              <a:rPr lang="en-US" b="1" i="0">
                <a:latin typeface="Tahoma" pitchFamily="34" charset="0"/>
              </a:rPr>
              <a:t>Considerable momentum behind process</a:t>
            </a:r>
          </a:p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l"/>
            </a:pPr>
            <a:r>
              <a:rPr lang="en-US" b="1" i="0">
                <a:latin typeface="Tahoma" pitchFamily="34" charset="0"/>
              </a:rPr>
              <a:t>36 ETPs (Vision; SRA; implementation)</a:t>
            </a:r>
          </a:p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l"/>
            </a:pPr>
            <a:r>
              <a:rPr lang="en-US" b="1" i="0">
                <a:latin typeface="Tahoma" pitchFamily="34" charset="0"/>
              </a:rPr>
              <a:t>ETPs have strongly influenced </a:t>
            </a:r>
            <a:r>
              <a:rPr lang="fr-BE" b="1" i="0">
                <a:latin typeface="Tahoma" pitchFamily="34" charset="0"/>
              </a:rPr>
              <a:t>FP7 (JTIs - but also priority setting for other collaborative research)</a:t>
            </a:r>
          </a:p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l"/>
            </a:pPr>
            <a:r>
              <a:rPr lang="en-US" b="1" i="0">
                <a:latin typeface="Tahoma" pitchFamily="34" charset="0"/>
              </a:rPr>
              <a:t>ETPs contribute to several other EC initiatives:</a:t>
            </a:r>
          </a:p>
          <a:p>
            <a:pPr marL="742950" lvl="1" indent="-28575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è"/>
            </a:pPr>
            <a:r>
              <a:rPr lang="en-US" sz="2000" i="0">
                <a:latin typeface="Tahoma" pitchFamily="34" charset="0"/>
              </a:rPr>
              <a:t>Lead Market Initiative</a:t>
            </a:r>
          </a:p>
          <a:p>
            <a:pPr marL="742950" lvl="1" indent="-28575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è"/>
            </a:pPr>
            <a:r>
              <a:rPr lang="en-US" sz="2000" i="0">
                <a:latin typeface="Tahoma" pitchFamily="34" charset="0"/>
              </a:rPr>
              <a:t>Strategic Energy Technology Plan, JTIs, PPPs, EIIs</a:t>
            </a:r>
          </a:p>
        </p:txBody>
      </p:sp>
      <p:sp>
        <p:nvSpPr>
          <p:cNvPr id="168964" name="Rectangle 4"/>
          <p:cNvSpPr>
            <a:spLocks noChangeArrowheads="1"/>
          </p:cNvSpPr>
          <p:nvPr/>
        </p:nvSpPr>
        <p:spPr bwMode="auto">
          <a:xfrm>
            <a:off x="1763713" y="188913"/>
            <a:ext cx="6923087" cy="14573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/>
            <a:r>
              <a:rPr lang="en-US" sz="3200" i="0">
                <a:solidFill>
                  <a:srgbClr val="00CCFF"/>
                </a:solidFill>
                <a:latin typeface="Tahoma" pitchFamily="34" charset="0"/>
              </a:rPr>
              <a:t>State of play</a:t>
            </a:r>
            <a:r>
              <a:rPr lang="en-GB" sz="3200" i="0">
                <a:solidFill>
                  <a:srgbClr val="00CCFF"/>
                </a:solidFill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07/07/2009</a:t>
            </a:r>
          </a:p>
        </p:txBody>
      </p:sp>
      <p:sp>
        <p:nvSpPr>
          <p:cNvPr id="105474" name="Rectangle 2"/>
          <p:cNvSpPr>
            <a:spLocks noChangeArrowheads="1"/>
          </p:cNvSpPr>
          <p:nvPr/>
        </p:nvSpPr>
        <p:spPr bwMode="auto">
          <a:xfrm>
            <a:off x="1763713" y="188913"/>
            <a:ext cx="6923087" cy="14573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/>
            <a:r>
              <a:rPr lang="en-US" sz="3200" i="0">
                <a:solidFill>
                  <a:srgbClr val="00CCFF"/>
                </a:solidFill>
                <a:latin typeface="Tahoma" pitchFamily="34" charset="0"/>
              </a:rPr>
              <a:t>Funding</a:t>
            </a:r>
            <a:endParaRPr lang="en-GB" sz="3200" i="0">
              <a:solidFill>
                <a:srgbClr val="00CCFF"/>
              </a:solidFill>
              <a:latin typeface="Tahoma" pitchFamily="34" charset="0"/>
            </a:endParaRPr>
          </a:p>
        </p:txBody>
      </p:sp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684213" y="1557338"/>
            <a:ext cx="8153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None/>
            </a:pPr>
            <a:endParaRPr lang="en-US" b="1" i="0">
              <a:latin typeface="Tahoma" pitchFamily="34" charset="0"/>
            </a:endParaRPr>
          </a:p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l"/>
            </a:pPr>
            <a:r>
              <a:rPr lang="en-GB" b="1" i="0">
                <a:latin typeface="Tahoma" pitchFamily="34" charset="0"/>
              </a:rPr>
              <a:t>SRAs are one source of ideas for FP7 research topics, but:</a:t>
            </a:r>
          </a:p>
          <a:p>
            <a:pPr marL="1143000" lvl="2" indent="-2286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l"/>
            </a:pPr>
            <a:r>
              <a:rPr lang="en-US" i="0">
                <a:latin typeface="Tahoma" pitchFamily="34" charset="0"/>
              </a:rPr>
              <a:t>ETP members can only obtain research funds submitting proposals in open </a:t>
            </a:r>
            <a:r>
              <a:rPr lang="en-US" b="1" i="0">
                <a:latin typeface="Tahoma" pitchFamily="34" charset="0"/>
              </a:rPr>
              <a:t>calls</a:t>
            </a:r>
          </a:p>
          <a:p>
            <a:pPr marL="1143000" lvl="2" indent="-2286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l"/>
            </a:pPr>
            <a:r>
              <a:rPr lang="en-GB" i="0">
                <a:latin typeface="Tahoma" pitchFamily="34" charset="0"/>
              </a:rPr>
              <a:t>Non-research funding for specific activities of ETP secretariats is sometimes possible, also through calls for proposals.</a:t>
            </a:r>
          </a:p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None/>
            </a:pPr>
            <a:endParaRPr lang="en-GB" i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07/07/2009</a:t>
            </a:r>
          </a:p>
        </p:txBody>
      </p:sp>
      <p:sp>
        <p:nvSpPr>
          <p:cNvPr id="169987" name="Rectangle 3"/>
          <p:cNvSpPr>
            <a:spLocks noChangeArrowheads="1"/>
          </p:cNvSpPr>
          <p:nvPr/>
        </p:nvSpPr>
        <p:spPr bwMode="auto">
          <a:xfrm>
            <a:off x="895350" y="1773238"/>
            <a:ext cx="824865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None/>
            </a:pPr>
            <a:r>
              <a:rPr lang="en-US" b="1" i="0">
                <a:latin typeface="Tahoma" pitchFamily="34" charset="0"/>
              </a:rPr>
              <a:t>ETPs are not an SME-specific mechanism</a:t>
            </a:r>
          </a:p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None/>
            </a:pPr>
            <a:endParaRPr lang="en-US" b="1" i="0">
              <a:latin typeface="Tahoma" pitchFamily="34" charset="0"/>
            </a:endParaRPr>
          </a:p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l"/>
            </a:pPr>
            <a:r>
              <a:rPr lang="en-US" i="0">
                <a:latin typeface="Tahoma" pitchFamily="34" charset="0"/>
              </a:rPr>
              <a:t>SME involvement encouraged where adds value</a:t>
            </a:r>
          </a:p>
          <a:p>
            <a:pPr marL="742950" lvl="1" indent="-28575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è"/>
            </a:pPr>
            <a:r>
              <a:rPr lang="en-US" sz="2000" i="0">
                <a:latin typeface="Tahoma" pitchFamily="34" charset="0"/>
              </a:rPr>
              <a:t>Direct participation</a:t>
            </a:r>
          </a:p>
          <a:p>
            <a:pPr marL="742950" lvl="1" indent="-28575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è"/>
            </a:pPr>
            <a:r>
              <a:rPr lang="en-US" sz="2000" i="0">
                <a:latin typeface="Tahoma" pitchFamily="34" charset="0"/>
              </a:rPr>
              <a:t>Involvement through SME associations</a:t>
            </a:r>
          </a:p>
          <a:p>
            <a:pPr marL="742950" lvl="1" indent="-28575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è"/>
            </a:pPr>
            <a:r>
              <a:rPr lang="en-US" sz="2000" i="0">
                <a:latin typeface="Tahoma" pitchFamily="34" charset="0"/>
              </a:rPr>
              <a:t>Membership of National Technology Platforms</a:t>
            </a:r>
          </a:p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l"/>
            </a:pPr>
            <a:r>
              <a:rPr lang="en-US" i="0">
                <a:latin typeface="Tahoma" pitchFamily="34" charset="0"/>
              </a:rPr>
              <a:t>Commission commitment to SME involvement</a:t>
            </a:r>
          </a:p>
        </p:txBody>
      </p:sp>
      <p:sp>
        <p:nvSpPr>
          <p:cNvPr id="169988" name="Rectangle 4"/>
          <p:cNvSpPr>
            <a:spLocks noChangeArrowheads="1"/>
          </p:cNvSpPr>
          <p:nvPr/>
        </p:nvSpPr>
        <p:spPr bwMode="auto">
          <a:xfrm>
            <a:off x="1763713" y="188913"/>
            <a:ext cx="6923087" cy="14573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/>
            <a:r>
              <a:rPr lang="en-US" sz="3200" i="0">
                <a:solidFill>
                  <a:srgbClr val="00CCFF"/>
                </a:solidFill>
                <a:latin typeface="Tahoma" pitchFamily="34" charset="0"/>
              </a:rPr>
              <a:t>Participation of SMEs</a:t>
            </a:r>
            <a:r>
              <a:rPr lang="en-GB" sz="3200" i="0">
                <a:solidFill>
                  <a:srgbClr val="00CCFF"/>
                </a:solidFill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07/07/2009</a:t>
            </a:r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990600" y="1905000"/>
            <a:ext cx="7745413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None/>
            </a:pPr>
            <a:r>
              <a:rPr lang="en-US" b="1" i="0">
                <a:latin typeface="Tahoma" pitchFamily="34" charset="0"/>
              </a:rPr>
              <a:t>Implementation by other means </a:t>
            </a:r>
          </a:p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l"/>
            </a:pPr>
            <a:r>
              <a:rPr lang="en-US" b="1" i="0">
                <a:latin typeface="Tahoma" pitchFamily="34" charset="0"/>
              </a:rPr>
              <a:t>FP7: part of funding, but….</a:t>
            </a:r>
          </a:p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l"/>
            </a:pPr>
            <a:r>
              <a:rPr lang="en-US" b="1" i="0">
                <a:latin typeface="Tahoma" pitchFamily="34" charset="0"/>
              </a:rPr>
              <a:t>.. need to mobilise a wide range of public and private funding sources, e.g.</a:t>
            </a:r>
          </a:p>
          <a:p>
            <a:pPr marL="742950" lvl="1" indent="-28575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è"/>
            </a:pPr>
            <a:r>
              <a:rPr lang="en-US" sz="2000" i="0">
                <a:latin typeface="Tahoma" pitchFamily="34" charset="0"/>
              </a:rPr>
              <a:t>Industry</a:t>
            </a:r>
          </a:p>
          <a:p>
            <a:pPr marL="742950" lvl="1" indent="-28575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è"/>
            </a:pPr>
            <a:r>
              <a:rPr lang="en-US" sz="2000" i="0">
                <a:latin typeface="Tahoma" pitchFamily="34" charset="0"/>
              </a:rPr>
              <a:t>National and regional research programmes </a:t>
            </a:r>
            <a:r>
              <a:rPr lang="en-US" sz="2000" b="1" i="0" u="sng">
                <a:latin typeface="Tahoma" pitchFamily="34" charset="0"/>
              </a:rPr>
              <a:t>(ERA-NET)</a:t>
            </a:r>
          </a:p>
          <a:p>
            <a:pPr marL="742950" lvl="1" indent="-28575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è"/>
            </a:pPr>
            <a:r>
              <a:rPr lang="en-US" sz="2000" i="0">
                <a:latin typeface="Tahoma" pitchFamily="34" charset="0"/>
              </a:rPr>
              <a:t>Structural funds</a:t>
            </a:r>
          </a:p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l"/>
            </a:pPr>
            <a:r>
              <a:rPr lang="en-US" b="1" i="0">
                <a:latin typeface="Tahoma" pitchFamily="34" charset="0"/>
              </a:rPr>
              <a:t>Role of European Investment Bank (RSFF: Risk Sharing Finance Facility)</a:t>
            </a:r>
          </a:p>
        </p:txBody>
      </p:sp>
      <p:sp>
        <p:nvSpPr>
          <p:cNvPr id="171012" name="Rectangle 4"/>
          <p:cNvSpPr>
            <a:spLocks noChangeArrowheads="1"/>
          </p:cNvSpPr>
          <p:nvPr/>
        </p:nvSpPr>
        <p:spPr bwMode="auto">
          <a:xfrm>
            <a:off x="1763713" y="188913"/>
            <a:ext cx="6923087" cy="14573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/>
            <a:r>
              <a:rPr lang="en-US" sz="3200" i="0">
                <a:solidFill>
                  <a:srgbClr val="00CCFF"/>
                </a:solidFill>
                <a:latin typeface="Tahoma" pitchFamily="34" charset="0"/>
              </a:rPr>
              <a:t>Implementing research agendas</a:t>
            </a:r>
            <a:endParaRPr lang="en-GB" sz="3200" i="0">
              <a:solidFill>
                <a:srgbClr val="00CCFF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07/07/2009</a:t>
            </a:r>
          </a:p>
        </p:txBody>
      </p:sp>
      <p:sp>
        <p:nvSpPr>
          <p:cNvPr id="118787" name="Rectangle 3"/>
          <p:cNvSpPr>
            <a:spLocks noChangeArrowheads="1"/>
          </p:cNvSpPr>
          <p:nvPr/>
        </p:nvSpPr>
        <p:spPr bwMode="auto">
          <a:xfrm>
            <a:off x="2411413" y="265113"/>
            <a:ext cx="6324600" cy="136366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/>
            <a:r>
              <a:rPr lang="en-GB" sz="3200" i="0">
                <a:solidFill>
                  <a:srgbClr val="00CCFF"/>
                </a:solidFill>
                <a:latin typeface="Tahoma" pitchFamily="34" charset="0"/>
              </a:rPr>
              <a:t>Results evaluation study 2009 </a:t>
            </a:r>
          </a:p>
        </p:txBody>
      </p:sp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990600" y="1628775"/>
            <a:ext cx="7745413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None/>
            </a:pPr>
            <a:r>
              <a:rPr lang="en-US" b="1" i="0">
                <a:latin typeface="Tahoma" pitchFamily="34" charset="0"/>
              </a:rPr>
              <a:t>Conclusions </a:t>
            </a:r>
          </a:p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l"/>
            </a:pPr>
            <a:r>
              <a:rPr lang="en-GB" i="0">
                <a:latin typeface="Tahoma" pitchFamily="34" charset="0"/>
              </a:rPr>
              <a:t>ETPs mobilise large networks, but presence of NGOs, end-users (and SMEs) is small</a:t>
            </a:r>
          </a:p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l"/>
            </a:pPr>
            <a:r>
              <a:rPr lang="en-GB" i="0">
                <a:latin typeface="Tahoma" pitchFamily="34" charset="0"/>
              </a:rPr>
              <a:t>ETP members and s</a:t>
            </a:r>
            <a:r>
              <a:rPr lang="en-US" i="0">
                <a:latin typeface="Tahoma" pitchFamily="34" charset="0"/>
              </a:rPr>
              <a:t>takeholders perceive ETPs as sufficiently open and transparent</a:t>
            </a:r>
          </a:p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l"/>
            </a:pPr>
            <a:r>
              <a:rPr lang="en-GB" i="0">
                <a:latin typeface="Tahoma" pitchFamily="34" charset="0"/>
              </a:rPr>
              <a:t>Stakeholders would like to move to implementation </a:t>
            </a:r>
          </a:p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l"/>
            </a:pPr>
            <a:r>
              <a:rPr lang="en-US" i="0">
                <a:latin typeface="Tahoma" pitchFamily="34" charset="0"/>
              </a:rPr>
              <a:t>ETP members and stakeholders are satisfied: 93 percent of them would renew their membership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878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7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07/07/2009</a:t>
            </a:r>
          </a:p>
        </p:txBody>
      </p:sp>
      <p:sp>
        <p:nvSpPr>
          <p:cNvPr id="126979" name="Rectangle 3"/>
          <p:cNvSpPr>
            <a:spLocks noChangeArrowheads="1"/>
          </p:cNvSpPr>
          <p:nvPr/>
        </p:nvSpPr>
        <p:spPr bwMode="auto">
          <a:xfrm>
            <a:off x="2411413" y="265113"/>
            <a:ext cx="6324600" cy="136366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/>
            <a:r>
              <a:rPr lang="en-GB" sz="3200" i="0">
                <a:solidFill>
                  <a:srgbClr val="00CCFF"/>
                </a:solidFill>
                <a:latin typeface="Tahoma" pitchFamily="34" charset="0"/>
              </a:rPr>
              <a:t>Results evaluation study 2009</a:t>
            </a:r>
          </a:p>
        </p:txBody>
      </p:sp>
      <p:sp>
        <p:nvSpPr>
          <p:cNvPr id="126980" name="Rectangle 4"/>
          <p:cNvSpPr>
            <a:spLocks noChangeArrowheads="1"/>
          </p:cNvSpPr>
          <p:nvPr/>
        </p:nvSpPr>
        <p:spPr bwMode="auto">
          <a:xfrm>
            <a:off x="990600" y="1905000"/>
            <a:ext cx="7745413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l"/>
            </a:pPr>
            <a:r>
              <a:rPr lang="en-US" b="1" i="0">
                <a:solidFill>
                  <a:srgbClr val="F50F82"/>
                </a:solidFill>
                <a:latin typeface="Tahoma" pitchFamily="34" charset="0"/>
              </a:rPr>
              <a:t>Click to edit Master text styles</a:t>
            </a:r>
            <a:endParaRPr lang="en-US" sz="3200" i="0">
              <a:solidFill>
                <a:srgbClr val="F50F82"/>
              </a:solidFill>
              <a:latin typeface="Tahoma" pitchFamily="34" charset="0"/>
            </a:endParaRPr>
          </a:p>
          <a:p>
            <a:pPr marL="742950" lvl="1" indent="-28575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è"/>
            </a:pPr>
            <a:r>
              <a:rPr lang="en-US" sz="2000" i="0">
                <a:latin typeface="Tahoma" pitchFamily="34" charset="0"/>
              </a:rPr>
              <a:t>Second level</a:t>
            </a:r>
          </a:p>
          <a:p>
            <a:pPr marL="1143000" lvl="2" indent="-2286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u"/>
            </a:pPr>
            <a:r>
              <a:rPr lang="en-US" sz="1800" i="0">
                <a:latin typeface="Tahoma" pitchFamily="34" charset="0"/>
              </a:rPr>
              <a:t>Third level</a:t>
            </a:r>
            <a:endParaRPr lang="en-US" i="0">
              <a:latin typeface="Tahoma" pitchFamily="34" charset="0"/>
            </a:endParaRPr>
          </a:p>
          <a:p>
            <a:pPr marL="1600200" lvl="3" indent="-228600" algn="l">
              <a:spcBef>
                <a:spcPct val="20000"/>
              </a:spcBef>
              <a:buClr>
                <a:srgbClr val="00AEEF"/>
              </a:buClr>
              <a:buFontTx/>
              <a:buChar char="–"/>
            </a:pPr>
            <a:r>
              <a:rPr lang="en-US" sz="1600" i="0">
                <a:latin typeface="Tahoma" pitchFamily="34" charset="0"/>
              </a:rPr>
              <a:t>Fourth level</a:t>
            </a:r>
            <a:endParaRPr lang="en-US" sz="2000" i="0">
              <a:latin typeface="Tahoma" pitchFamily="34" charset="0"/>
            </a:endParaRPr>
          </a:p>
          <a:p>
            <a:pPr marL="2057400" lvl="4" indent="-228600" algn="l">
              <a:spcBef>
                <a:spcPct val="20000"/>
              </a:spcBef>
              <a:buClr>
                <a:srgbClr val="00AEEF"/>
              </a:buClr>
              <a:buFont typeface="Monotype Sorts" pitchFamily="2" charset="2"/>
              <a:buChar char="l"/>
            </a:pPr>
            <a:r>
              <a:rPr lang="en-US" sz="1600" i="0">
                <a:latin typeface="Tahoma" pitchFamily="34" charset="0"/>
              </a:rPr>
              <a:t>Fifth level</a:t>
            </a:r>
          </a:p>
        </p:txBody>
      </p:sp>
      <p:pic>
        <p:nvPicPr>
          <p:cNvPr id="12698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2988" y="1844675"/>
            <a:ext cx="7345362" cy="410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697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9" grpId="0" autoUpdateAnimBg="0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704</Words>
  <Application>Microsoft Office PowerPoint</Application>
  <PresentationFormat>Bildschirmpräsentation (4:3)</PresentationFormat>
  <Paragraphs>133</Paragraphs>
  <Slides>16</Slides>
  <Notes>11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17" baseType="lpstr">
      <vt:lpstr>Blank Presentation</vt:lpstr>
      <vt:lpstr>Folie 1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Folie 12</vt:lpstr>
      <vt:lpstr>Folie 13</vt:lpstr>
      <vt:lpstr>Folie 14</vt:lpstr>
      <vt:lpstr>Folie 15</vt:lpstr>
      <vt:lpstr>Folie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delloch</dc:creator>
  <cp:lastModifiedBy>Katarina Rohsmann</cp:lastModifiedBy>
  <cp:revision>114</cp:revision>
  <cp:lastPrinted>2003-03-26T14:52:49Z</cp:lastPrinted>
  <dcterms:created xsi:type="dcterms:W3CDTF">2002-10-30T14:57:19Z</dcterms:created>
  <dcterms:modified xsi:type="dcterms:W3CDTF">2010-11-12T10:47:45Z</dcterms:modified>
</cp:coreProperties>
</file>