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77" r:id="rId5"/>
    <p:sldId id="266" r:id="rId6"/>
    <p:sldId id="280" r:id="rId7"/>
    <p:sldId id="275" r:id="rId8"/>
    <p:sldId id="259" r:id="rId9"/>
    <p:sldId id="261" r:id="rId10"/>
    <p:sldId id="264" r:id="rId11"/>
    <p:sldId id="276" r:id="rId12"/>
    <p:sldId id="262" r:id="rId13"/>
    <p:sldId id="269" r:id="rId14"/>
    <p:sldId id="281" r:id="rId15"/>
    <p:sldId id="270" r:id="rId16"/>
    <p:sldId id="272" r:id="rId17"/>
    <p:sldId id="271" r:id="rId18"/>
    <p:sldId id="274" r:id="rId19"/>
    <p:sldId id="273" r:id="rId20"/>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23"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C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EF82EA-E36E-44CF-8751-D8F71CE416EA}"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2BCC5F-E4F4-4A25-989D-EEB3A479D244}"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C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F94DFF-7F9C-4665-9A49-AC58CD6E9617}"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72A345-FE30-4B49-90CB-3006B482527D}"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633822-B40F-41F4-AF7E-EF20D2289BD3}"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EC87380-ECE4-4FE5-AF96-4DE6D3B4ACBC}"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1F5095D-7AFF-4B63-A104-9318540D06C8}"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165876B-9607-456C-BEBD-67E69572872D}"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37F587-F184-400B-B8E4-25D586B3C3AF}" type="slidenum">
              <a:rPr lang="en-US"/>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52299B-6A07-4E62-AA7F-9CA2B8248F79}"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C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9EFCAE-D8D2-45AC-A176-FB005BDE72A9}"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50A86CC-4062-45C4-ACC5-2058305B2FA9}" type="slidenum">
              <a:rPr lang="en-US"/>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enterprise-europe-network.ec.europa.eu/services/research-fund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dlxls@gmail.com" TargetMode="External"/><Relationship Id="rId2" Type="http://schemas.openxmlformats.org/officeDocument/2006/relationships/hyperlink" Target="mailto:chris@xpresslegal.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fp7uk.dti.gov.uk/site/Register/default.cfm" TargetMode="External"/><Relationship Id="rId2" Type="http://schemas.openxmlformats.org/officeDocument/2006/relationships/hyperlink" Target="http://www.fp7uk.dti.gov.uk/Site/overview/default.cf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1412875"/>
            <a:ext cx="7772400" cy="1470025"/>
          </a:xfrm>
        </p:spPr>
        <p:txBody>
          <a:bodyPr/>
          <a:lstStyle/>
          <a:p>
            <a:r>
              <a:rPr lang="en-GB" sz="4000" b="1" dirty="0"/>
              <a:t>Involving private sector/SMEs in research cooperation</a:t>
            </a:r>
            <a:r>
              <a:rPr lang="en-US" sz="4000" dirty="0"/>
              <a:t> </a:t>
            </a:r>
          </a:p>
        </p:txBody>
      </p:sp>
      <p:sp>
        <p:nvSpPr>
          <p:cNvPr id="2051" name="Rectangle 3"/>
          <p:cNvSpPr>
            <a:spLocks noGrp="1" noChangeArrowheads="1"/>
          </p:cNvSpPr>
          <p:nvPr>
            <p:ph type="subTitle" idx="1"/>
          </p:nvPr>
        </p:nvSpPr>
        <p:spPr>
          <a:xfrm>
            <a:off x="1371600" y="3429000"/>
            <a:ext cx="6513513" cy="2209800"/>
          </a:xfrm>
        </p:spPr>
        <p:txBody>
          <a:bodyPr/>
          <a:lstStyle/>
          <a:p>
            <a:pPr>
              <a:lnSpc>
                <a:spcPct val="90000"/>
              </a:lnSpc>
            </a:pPr>
            <a:r>
              <a:rPr lang="en-GB"/>
              <a:t>Christian Lister</a:t>
            </a:r>
          </a:p>
          <a:p>
            <a:pPr>
              <a:lnSpc>
                <a:spcPct val="90000"/>
              </a:lnSpc>
            </a:pPr>
            <a:endParaRPr lang="en-GB"/>
          </a:p>
          <a:p>
            <a:pPr>
              <a:lnSpc>
                <a:spcPct val="90000"/>
              </a:lnSpc>
            </a:pPr>
            <a:r>
              <a:rPr lang="en-GB"/>
              <a:t>Montenegro </a:t>
            </a:r>
          </a:p>
          <a:p>
            <a:pPr>
              <a:lnSpc>
                <a:spcPct val="90000"/>
              </a:lnSpc>
            </a:pPr>
            <a:r>
              <a:rPr lang="en-GB"/>
              <a:t>November 11</a:t>
            </a:r>
            <a:r>
              <a:rPr lang="en-GB" baseline="30000"/>
              <a:t>th</a:t>
            </a:r>
            <a:r>
              <a:rPr lang="en-GB"/>
              <a:t> 2010</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The # &lt; hashtag</a:t>
            </a:r>
            <a:endParaRPr lang="en-US"/>
          </a:p>
        </p:txBody>
      </p:sp>
      <p:pic>
        <p:nvPicPr>
          <p:cNvPr id="10243" name="Picture 3"/>
          <p:cNvPicPr>
            <a:picLocks noGrp="1" noChangeAspect="1" noChangeArrowheads="1"/>
          </p:cNvPicPr>
          <p:nvPr>
            <p:ph type="body" idx="1"/>
          </p:nvPr>
        </p:nvPicPr>
        <p:blipFill>
          <a:blip r:embed="rId2" cstate="print"/>
          <a:srcRect/>
          <a:stretch>
            <a:fillRect/>
          </a:stretch>
        </p:blipFill>
        <p:spPr>
          <a:xfrm>
            <a:off x="457200" y="1268413"/>
            <a:ext cx="8229600" cy="518477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836613"/>
            <a:ext cx="8229600" cy="1143000"/>
          </a:xfrm>
        </p:spPr>
        <p:txBody>
          <a:bodyPr/>
          <a:lstStyle/>
          <a:p>
            <a:r>
              <a:rPr lang="en-GB" sz="4800"/>
              <a:t>I have…..</a:t>
            </a:r>
            <a:endParaRPr lang="en-US" sz="4800"/>
          </a:p>
        </p:txBody>
      </p:sp>
      <p:sp>
        <p:nvSpPr>
          <p:cNvPr id="26627" name="Rectangle 3"/>
          <p:cNvSpPr>
            <a:spLocks noGrp="1" noChangeArrowheads="1"/>
          </p:cNvSpPr>
          <p:nvPr>
            <p:ph type="body" idx="1"/>
          </p:nvPr>
        </p:nvSpPr>
        <p:spPr/>
        <p:txBody>
          <a:bodyPr/>
          <a:lstStyle/>
          <a:p>
            <a:pPr>
              <a:buFontTx/>
              <a:buNone/>
            </a:pPr>
            <a:endParaRPr lang="en-GB"/>
          </a:p>
          <a:p>
            <a:pPr>
              <a:buFontTx/>
              <a:buNone/>
            </a:pPr>
            <a:endParaRPr lang="en-GB"/>
          </a:p>
          <a:p>
            <a:pPr>
              <a:buFontTx/>
              <a:buNone/>
            </a:pPr>
            <a:r>
              <a:rPr lang="en-GB"/>
              <a:t>   </a:t>
            </a:r>
            <a:r>
              <a:rPr lang="en-GB" sz="3600"/>
              <a:t>…..finally found the information AND </a:t>
            </a:r>
          </a:p>
          <a:p>
            <a:pPr>
              <a:buFontTx/>
              <a:buNone/>
            </a:pPr>
            <a:r>
              <a:rPr lang="en-GB" sz="3600"/>
              <a:t>        I want to engage……..</a:t>
            </a:r>
            <a:endParaRPr lang="en-US" sz="36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u="sng"/>
              <a:t>The Gatekeeper</a:t>
            </a:r>
            <a:endParaRPr lang="en-US" u="sng"/>
          </a:p>
        </p:txBody>
      </p:sp>
      <p:pic>
        <p:nvPicPr>
          <p:cNvPr id="8195" name="Picture 3"/>
          <p:cNvPicPr>
            <a:picLocks noGrp="1" noChangeAspect="1" noChangeArrowheads="1"/>
          </p:cNvPicPr>
          <p:nvPr>
            <p:ph type="body"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u="sng"/>
              <a:t>Words can be barriers</a:t>
            </a:r>
            <a:endParaRPr lang="en-US" u="sng"/>
          </a:p>
        </p:txBody>
      </p:sp>
      <p:sp>
        <p:nvSpPr>
          <p:cNvPr id="15363" name="Rectangle 3"/>
          <p:cNvSpPr>
            <a:spLocks noGrp="1" noChangeArrowheads="1"/>
          </p:cNvSpPr>
          <p:nvPr>
            <p:ph type="body" idx="1"/>
          </p:nvPr>
        </p:nvSpPr>
        <p:spPr/>
        <p:txBody>
          <a:bodyPr/>
          <a:lstStyle/>
          <a:p>
            <a:pPr>
              <a:buFontTx/>
              <a:buNone/>
            </a:pPr>
            <a:r>
              <a:rPr lang="en-US" sz="900">
                <a:hlinkClick r:id="rId2"/>
              </a:rPr>
              <a:t>http://www.enterprise-europe-network.ec.europa.eu/services/research-funding</a:t>
            </a:r>
            <a:endParaRPr lang="en-US" sz="900"/>
          </a:p>
          <a:p>
            <a:pPr>
              <a:buClr>
                <a:srgbClr val="FF0000"/>
              </a:buClr>
            </a:pPr>
            <a:r>
              <a:rPr lang="en-US" sz="2800"/>
              <a:t>First of all you need a convincing idea and a good team;</a:t>
            </a:r>
          </a:p>
          <a:p>
            <a:pPr>
              <a:buClr>
                <a:srgbClr val="FF0000"/>
              </a:buClr>
            </a:pPr>
            <a:r>
              <a:rPr lang="en-US" sz="2800"/>
              <a:t>assess your technology to identify your potential, needs and funding opportunities; </a:t>
            </a:r>
          </a:p>
          <a:p>
            <a:pPr>
              <a:buClr>
                <a:srgbClr val="FF0000"/>
              </a:buClr>
            </a:pPr>
            <a:r>
              <a:rPr lang="en-US" sz="2800"/>
              <a:t>find you partners; </a:t>
            </a:r>
          </a:p>
          <a:p>
            <a:pPr>
              <a:buClr>
                <a:srgbClr val="FF0000"/>
              </a:buClr>
            </a:pPr>
            <a:r>
              <a:rPr lang="en-US" sz="2800"/>
              <a:t>increase your proposal-writing and project management skills; </a:t>
            </a:r>
          </a:p>
          <a:p>
            <a:pPr>
              <a:buClr>
                <a:srgbClr val="FF0000"/>
              </a:buClr>
            </a:pPr>
            <a:r>
              <a:rPr lang="en-US" sz="2800"/>
              <a:t>help you to reach cooperation agreements. </a:t>
            </a:r>
          </a:p>
          <a:p>
            <a:pPr>
              <a:buFontTx/>
              <a:buNone/>
            </a:pPr>
            <a:endParaRPr lang="en-US" sz="2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sz="4000" u="sng"/>
              <a:t>email – why did the UK or </a:t>
            </a:r>
            <a:br>
              <a:rPr lang="en-GB" sz="4000" u="sng"/>
            </a:br>
            <a:r>
              <a:rPr lang="en-GB" sz="4000" u="sng"/>
              <a:t>Greece not do it</a:t>
            </a:r>
            <a:r>
              <a:rPr lang="en-GB" sz="4000"/>
              <a:t> </a:t>
            </a:r>
            <a:r>
              <a:rPr lang="en-GB" sz="4000">
                <a:solidFill>
                  <a:srgbClr val="FF0000"/>
                </a:solidFill>
              </a:rPr>
              <a:t>?</a:t>
            </a:r>
            <a:endParaRPr lang="en-US" sz="4000">
              <a:solidFill>
                <a:srgbClr val="FF0000"/>
              </a:solidFill>
            </a:endParaRPr>
          </a:p>
        </p:txBody>
      </p:sp>
      <p:sp>
        <p:nvSpPr>
          <p:cNvPr id="31747" name="Rectangle 3"/>
          <p:cNvSpPr>
            <a:spLocks noGrp="1" noChangeArrowheads="1"/>
          </p:cNvSpPr>
          <p:nvPr>
            <p:ph type="body" idx="1"/>
          </p:nvPr>
        </p:nvSpPr>
        <p:spPr/>
        <p:txBody>
          <a:bodyPr/>
          <a:lstStyle/>
          <a:p>
            <a:pPr>
              <a:lnSpc>
                <a:spcPct val="90000"/>
              </a:lnSpc>
              <a:buFontTx/>
              <a:buNone/>
            </a:pPr>
            <a:r>
              <a:rPr lang="en-US"/>
              <a:t>	we are looking at the use of Stevia by SMEs. Stevia is a sugar substitute but some 300 times sweeter and has no calories. At the instigation of my Greek colleague and through Genesis we have identified a research organisation in UK to complement the Greek University. Coordination is being done by our German colleagues who have experience in applying for FP7 monies.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r>
              <a:rPr lang="en-GB" sz="4000"/>
              <a:t/>
            </a:r>
            <a:br>
              <a:rPr lang="en-GB" sz="4000"/>
            </a:br>
            <a:r>
              <a:rPr lang="en-GB" sz="4000"/>
              <a:t/>
            </a:r>
            <a:br>
              <a:rPr lang="en-GB" sz="4000"/>
            </a:br>
            <a:r>
              <a:rPr lang="en-GB"/>
              <a:t>Why should SMEs invest in research</a:t>
            </a:r>
            <a:r>
              <a:rPr lang="en-GB" b="1">
                <a:solidFill>
                  <a:srgbClr val="FF0000"/>
                </a:solidFill>
              </a:rPr>
              <a:t>?</a:t>
            </a:r>
            <a:r>
              <a:rPr lang="en-GB" sz="4000"/>
              <a:t> </a:t>
            </a:r>
            <a:br>
              <a:rPr lang="en-GB" sz="4000"/>
            </a:br>
            <a:r>
              <a:rPr lang="en-GB" sz="4000"/>
              <a:t/>
            </a:r>
            <a:br>
              <a:rPr lang="en-GB" sz="4000"/>
            </a:br>
            <a:r>
              <a:rPr lang="en-GB" sz="4000"/>
              <a:t/>
            </a:r>
            <a:br>
              <a:rPr lang="en-GB" sz="4000"/>
            </a:br>
            <a:r>
              <a:rPr lang="en-GB" sz="4000"/>
              <a:t/>
            </a:r>
            <a:br>
              <a:rPr lang="en-GB" sz="4000"/>
            </a:br>
            <a:endParaRPr lang="en-US" sz="4000"/>
          </a:p>
        </p:txBody>
      </p:sp>
      <p:sp>
        <p:nvSpPr>
          <p:cNvPr id="16387" name="Rectangle 3"/>
          <p:cNvSpPr>
            <a:spLocks noGrp="1" noChangeArrowheads="1"/>
          </p:cNvSpPr>
          <p:nvPr>
            <p:ph type="subTitle" idx="1"/>
          </p:nvPr>
        </p:nvSpPr>
        <p:spPr/>
        <p:txBody>
          <a:bodyPr/>
          <a:lstStyle/>
          <a:p>
            <a:r>
              <a:rPr lang="en-GB"/>
              <a:t>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u="sng"/>
              <a:t>What’s in it for me?</a:t>
            </a:r>
            <a:endParaRPr lang="en-US" u="sng"/>
          </a:p>
        </p:txBody>
      </p:sp>
      <p:sp>
        <p:nvSpPr>
          <p:cNvPr id="19459" name="Rectangle 3"/>
          <p:cNvSpPr>
            <a:spLocks noGrp="1" noChangeArrowheads="1"/>
          </p:cNvSpPr>
          <p:nvPr>
            <p:ph type="body" idx="1"/>
          </p:nvPr>
        </p:nvSpPr>
        <p:spPr/>
        <p:txBody>
          <a:bodyPr/>
          <a:lstStyle/>
          <a:p>
            <a:pPr>
              <a:buClr>
                <a:srgbClr val="FF0000"/>
              </a:buClr>
            </a:pPr>
            <a:r>
              <a:rPr lang="en-GB"/>
              <a:t>Certain industries have synergy:-</a:t>
            </a:r>
          </a:p>
          <a:p>
            <a:pPr>
              <a:buClr>
                <a:srgbClr val="FF0000"/>
              </a:buClr>
            </a:pPr>
            <a:r>
              <a:rPr lang="en-GB"/>
              <a:t>Travel, Tourism, Car Rental, Hotels</a:t>
            </a:r>
          </a:p>
          <a:p>
            <a:pPr>
              <a:buClr>
                <a:srgbClr val="FF0000"/>
              </a:buClr>
            </a:pPr>
            <a:endParaRPr lang="en-GB"/>
          </a:p>
          <a:p>
            <a:pPr>
              <a:buClr>
                <a:srgbClr val="FF0000"/>
              </a:buClr>
            </a:pPr>
            <a:r>
              <a:rPr lang="en-GB"/>
              <a:t>Other sectors can be less collaborative:- </a:t>
            </a:r>
          </a:p>
          <a:p>
            <a:pPr>
              <a:buClr>
                <a:srgbClr val="FF0000"/>
              </a:buClr>
            </a:pPr>
            <a:r>
              <a:rPr lang="en-GB"/>
              <a:t>Fast paced technology, medicine, science</a:t>
            </a:r>
          </a:p>
          <a:p>
            <a:pPr>
              <a:buClr>
                <a:srgbClr val="FF0000"/>
              </a:buClr>
            </a:pPr>
            <a:endParaRPr lang="en-GB"/>
          </a:p>
          <a:p>
            <a:pPr>
              <a:buClr>
                <a:srgbClr val="FF0000"/>
              </a:buClr>
            </a:pPr>
            <a:r>
              <a:rPr lang="en-GB"/>
              <a:t>Global rights = Global sales</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u="sng"/>
              <a:t>We have to combat the FEAR</a:t>
            </a:r>
            <a:endParaRPr lang="en-US" u="sng"/>
          </a:p>
        </p:txBody>
      </p:sp>
      <p:sp>
        <p:nvSpPr>
          <p:cNvPr id="17411" name="Rectangle 3"/>
          <p:cNvSpPr>
            <a:spLocks noGrp="1" noChangeArrowheads="1"/>
          </p:cNvSpPr>
          <p:nvPr>
            <p:ph type="body" idx="1"/>
          </p:nvPr>
        </p:nvSpPr>
        <p:spPr/>
        <p:txBody>
          <a:bodyPr/>
          <a:lstStyle/>
          <a:p>
            <a:pPr>
              <a:buClr>
                <a:srgbClr val="FF0000"/>
              </a:buClr>
            </a:pPr>
            <a:r>
              <a:rPr lang="en-GB"/>
              <a:t>The Single Market &amp; Global Harmonisation</a:t>
            </a:r>
          </a:p>
          <a:p>
            <a:pPr>
              <a:buClr>
                <a:srgbClr val="FF0000"/>
              </a:buClr>
            </a:pPr>
            <a:endParaRPr lang="en-GB"/>
          </a:p>
          <a:p>
            <a:pPr>
              <a:buClr>
                <a:srgbClr val="FF0000"/>
              </a:buClr>
            </a:pPr>
            <a:r>
              <a:rPr lang="en-GB"/>
              <a:t>We must educate at national level to stop insular trade and promote cross border trade.</a:t>
            </a:r>
          </a:p>
          <a:p>
            <a:pPr>
              <a:buClr>
                <a:srgbClr val="FF0000"/>
              </a:buClr>
            </a:pPr>
            <a:endParaRPr lang="en-GB"/>
          </a:p>
          <a:p>
            <a:pPr>
              <a:buClr>
                <a:srgbClr val="FF0000"/>
              </a:buClr>
            </a:pPr>
            <a:r>
              <a:rPr lang="en-GB"/>
              <a:t>We must change the perception and protectionism.</a:t>
            </a:r>
          </a:p>
          <a:p>
            <a:endParaRPr lang="en-GB"/>
          </a:p>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sz="4000" u="sng"/>
              <a:t>Why should SMEs invest in research</a:t>
            </a:r>
            <a:r>
              <a:rPr lang="en-GB" sz="4000" b="1">
                <a:solidFill>
                  <a:srgbClr val="FF0000"/>
                </a:solidFill>
              </a:rPr>
              <a:t>?</a:t>
            </a:r>
            <a:endParaRPr lang="en-US" sz="4000" b="1">
              <a:solidFill>
                <a:srgbClr val="FF0000"/>
              </a:solidFill>
            </a:endParaRPr>
          </a:p>
        </p:txBody>
      </p:sp>
      <p:sp>
        <p:nvSpPr>
          <p:cNvPr id="21507" name="Rectangle 3"/>
          <p:cNvSpPr>
            <a:spLocks noGrp="1" noChangeArrowheads="1"/>
          </p:cNvSpPr>
          <p:nvPr>
            <p:ph type="body" idx="1"/>
          </p:nvPr>
        </p:nvSpPr>
        <p:spPr/>
        <p:txBody>
          <a:bodyPr/>
          <a:lstStyle/>
          <a:p>
            <a:pPr>
              <a:lnSpc>
                <a:spcPct val="90000"/>
              </a:lnSpc>
              <a:buClr>
                <a:srgbClr val="FF0000"/>
              </a:buClr>
              <a:buFont typeface="Wingdings" pitchFamily="2" charset="2"/>
              <a:buChar char="Ø"/>
            </a:pPr>
            <a:r>
              <a:rPr lang="en-GB"/>
              <a:t>Growth/Market Share</a:t>
            </a:r>
          </a:p>
          <a:p>
            <a:pPr>
              <a:lnSpc>
                <a:spcPct val="90000"/>
              </a:lnSpc>
              <a:buClr>
                <a:srgbClr val="FF0000"/>
              </a:buClr>
              <a:buFont typeface="Wingdings" pitchFamily="2" charset="2"/>
              <a:buChar char="Ø"/>
            </a:pPr>
            <a:r>
              <a:rPr lang="en-GB"/>
              <a:t>Next Generation</a:t>
            </a:r>
          </a:p>
          <a:p>
            <a:pPr>
              <a:lnSpc>
                <a:spcPct val="90000"/>
              </a:lnSpc>
              <a:buClr>
                <a:srgbClr val="FF0000"/>
              </a:buClr>
              <a:buFont typeface="Wingdings" pitchFamily="2" charset="2"/>
              <a:buChar char="Ø"/>
            </a:pPr>
            <a:endParaRPr lang="en-GB"/>
          </a:p>
          <a:p>
            <a:pPr>
              <a:lnSpc>
                <a:spcPct val="90000"/>
              </a:lnSpc>
              <a:buClr>
                <a:srgbClr val="FF0000"/>
              </a:buClr>
              <a:buFont typeface="Wingdings" pitchFamily="2" charset="2"/>
              <a:buChar char="Ø"/>
            </a:pPr>
            <a:r>
              <a:rPr lang="en-GB"/>
              <a:t>Consumers and Services</a:t>
            </a:r>
          </a:p>
          <a:p>
            <a:pPr>
              <a:lnSpc>
                <a:spcPct val="90000"/>
              </a:lnSpc>
              <a:buClr>
                <a:srgbClr val="FF0000"/>
              </a:buClr>
              <a:buFont typeface="Wingdings" pitchFamily="2" charset="2"/>
              <a:buChar char="Ø"/>
            </a:pPr>
            <a:r>
              <a:rPr lang="en-GB"/>
              <a:t>Product Portfolio </a:t>
            </a:r>
          </a:p>
          <a:p>
            <a:pPr>
              <a:lnSpc>
                <a:spcPct val="90000"/>
              </a:lnSpc>
              <a:buClr>
                <a:srgbClr val="FF0000"/>
              </a:buClr>
              <a:buFont typeface="Wingdings" pitchFamily="2" charset="2"/>
              <a:buChar char="Ø"/>
            </a:pPr>
            <a:endParaRPr lang="en-GB"/>
          </a:p>
          <a:p>
            <a:pPr>
              <a:lnSpc>
                <a:spcPct val="90000"/>
              </a:lnSpc>
              <a:buClr>
                <a:srgbClr val="FF0000"/>
              </a:buClr>
              <a:buFont typeface="Wingdings" pitchFamily="2" charset="2"/>
              <a:buChar char="Ø"/>
            </a:pPr>
            <a:r>
              <a:rPr lang="en-GB"/>
              <a:t>Competitive Markets</a:t>
            </a:r>
          </a:p>
          <a:p>
            <a:pPr>
              <a:lnSpc>
                <a:spcPct val="90000"/>
              </a:lnSpc>
              <a:buClr>
                <a:srgbClr val="FF0000"/>
              </a:buClr>
              <a:buFont typeface="Wingdings" pitchFamily="2" charset="2"/>
              <a:buChar char="Ø"/>
            </a:pPr>
            <a:r>
              <a:rPr lang="en-GB"/>
              <a:t>Reduced Commercial Risk</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t>Thank you</a:t>
            </a:r>
            <a:endParaRPr lang="en-US"/>
          </a:p>
        </p:txBody>
      </p:sp>
      <p:sp>
        <p:nvSpPr>
          <p:cNvPr id="20483" name="Rectangle 3"/>
          <p:cNvSpPr>
            <a:spLocks noGrp="1" noChangeArrowheads="1"/>
          </p:cNvSpPr>
          <p:nvPr>
            <p:ph type="body" idx="1"/>
          </p:nvPr>
        </p:nvSpPr>
        <p:spPr/>
        <p:txBody>
          <a:bodyPr/>
          <a:lstStyle/>
          <a:p>
            <a:pPr>
              <a:lnSpc>
                <a:spcPct val="90000"/>
              </a:lnSpc>
              <a:buFontTx/>
              <a:buNone/>
            </a:pPr>
            <a:endParaRPr lang="en-GB"/>
          </a:p>
          <a:p>
            <a:pPr>
              <a:lnSpc>
                <a:spcPct val="90000"/>
              </a:lnSpc>
              <a:buFontTx/>
              <a:buNone/>
            </a:pPr>
            <a:endParaRPr lang="en-GB"/>
          </a:p>
          <a:p>
            <a:pPr>
              <a:lnSpc>
                <a:spcPct val="90000"/>
              </a:lnSpc>
              <a:buFontTx/>
              <a:buNone/>
            </a:pPr>
            <a:r>
              <a:rPr lang="en-US" b="1"/>
              <a:t>Christian Lister</a:t>
            </a:r>
          </a:p>
          <a:p>
            <a:pPr>
              <a:lnSpc>
                <a:spcPct val="90000"/>
              </a:lnSpc>
              <a:buFontTx/>
              <a:buNone/>
            </a:pPr>
            <a:r>
              <a:rPr lang="en-US" i="1"/>
              <a:t>Communications Director</a:t>
            </a:r>
          </a:p>
          <a:p>
            <a:pPr>
              <a:lnSpc>
                <a:spcPct val="90000"/>
              </a:lnSpc>
              <a:buFontTx/>
              <a:buNone/>
            </a:pPr>
            <a:r>
              <a:rPr lang="en-US" i="1"/>
              <a:t>The Genesis Initiative </a:t>
            </a:r>
          </a:p>
          <a:p>
            <a:pPr>
              <a:lnSpc>
                <a:spcPct val="90000"/>
              </a:lnSpc>
              <a:buFontTx/>
              <a:buNone/>
            </a:pPr>
            <a:r>
              <a:rPr lang="en-US" i="1"/>
              <a:t>Email – </a:t>
            </a:r>
            <a:r>
              <a:rPr lang="en-US" i="1">
                <a:hlinkClick r:id="rId2" tooltip="mailto:chris@xpresslegal.co.uk"/>
              </a:rPr>
              <a:t>chris@xpresslegal.co.uk</a:t>
            </a:r>
            <a:r>
              <a:rPr lang="en-US" i="1"/>
              <a:t> / </a:t>
            </a:r>
            <a:r>
              <a:rPr lang="en-US" i="1">
                <a:hlinkClick r:id="rId3" tooltip="mailto:cdlxls@gmail.com"/>
              </a:rPr>
              <a:t>cdlxls@gmail.com</a:t>
            </a:r>
            <a:endParaRPr lang="en-US" i="1"/>
          </a:p>
          <a:p>
            <a:pPr>
              <a:lnSpc>
                <a:spcPct val="90000"/>
              </a:lnSpc>
              <a:buFontTx/>
              <a:buNone/>
            </a:pPr>
            <a:r>
              <a:rPr lang="en-US" i="1"/>
              <a:t>Mobile  +447968512465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u="sng"/>
              <a:t>Attraction</a:t>
            </a:r>
            <a:endParaRPr lang="en-US" u="sng"/>
          </a:p>
        </p:txBody>
      </p:sp>
      <p:sp>
        <p:nvSpPr>
          <p:cNvPr id="29699" name="Rectangle 3"/>
          <p:cNvSpPr>
            <a:spLocks noGrp="1" noChangeArrowheads="1"/>
          </p:cNvSpPr>
          <p:nvPr>
            <p:ph type="body" idx="1"/>
          </p:nvPr>
        </p:nvSpPr>
        <p:spPr/>
        <p:txBody>
          <a:bodyPr/>
          <a:lstStyle/>
          <a:p>
            <a:pPr>
              <a:buFontTx/>
              <a:buNone/>
            </a:pPr>
            <a:r>
              <a:rPr lang="en-GB"/>
              <a:t>	</a:t>
            </a:r>
            <a:r>
              <a:rPr lang="en-GB" b="1">
                <a:solidFill>
                  <a:srgbClr val="FF0000"/>
                </a:solidFill>
              </a:rPr>
              <a:t>Q -</a:t>
            </a:r>
            <a:r>
              <a:rPr lang="en-GB"/>
              <a:t> How to attract SMEs into research and how to cooperate with FP7 and other instruments?</a:t>
            </a:r>
            <a:r>
              <a:rPr lang="en-US"/>
              <a:t> </a:t>
            </a:r>
          </a:p>
          <a:p>
            <a:pPr>
              <a:buFontTx/>
              <a:buNone/>
            </a:pPr>
            <a:endParaRPr lang="en-GB"/>
          </a:p>
          <a:p>
            <a:pPr>
              <a:buFontTx/>
              <a:buNone/>
            </a:pPr>
            <a:endParaRPr lang="en-GB"/>
          </a:p>
          <a:p>
            <a:pPr>
              <a:buFontTx/>
              <a:buNone/>
            </a:pPr>
            <a:r>
              <a:rPr lang="en-GB"/>
              <a:t>	</a:t>
            </a:r>
            <a:r>
              <a:rPr lang="en-GB" b="1">
                <a:solidFill>
                  <a:srgbClr val="FF0000"/>
                </a:solidFill>
              </a:rPr>
              <a:t>A –</a:t>
            </a:r>
            <a:r>
              <a:rPr lang="en-GB"/>
              <a:t> Let them know you exist.</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u="sng"/>
              <a:t>The Gateway</a:t>
            </a:r>
            <a:endParaRPr lang="en-US" u="sng"/>
          </a:p>
        </p:txBody>
      </p:sp>
      <p:sp>
        <p:nvSpPr>
          <p:cNvPr id="3075" name="Rectangle 3"/>
          <p:cNvSpPr>
            <a:spLocks noGrp="1" noChangeArrowheads="1"/>
          </p:cNvSpPr>
          <p:nvPr>
            <p:ph type="body" idx="1"/>
          </p:nvPr>
        </p:nvSpPr>
        <p:spPr/>
        <p:txBody>
          <a:bodyPr/>
          <a:lstStyle/>
          <a:p>
            <a:pPr>
              <a:buFontTx/>
              <a:buNone/>
            </a:pPr>
            <a:r>
              <a:rPr lang="en-US"/>
              <a:t>	7th Research Framework Programme (FP7).  It has a budget of €50.5 billion for the period from 2007-13, with €1.3 billion reserved exclusively for small businesses.</a:t>
            </a:r>
          </a:p>
          <a:p>
            <a:pPr>
              <a:buFontTx/>
              <a:buNone/>
            </a:pPr>
            <a:endParaRPr lang="en-US"/>
          </a:p>
          <a:p>
            <a:pPr>
              <a:buFontTx/>
              <a:buNone/>
            </a:pPr>
            <a:r>
              <a:rPr lang="en-US"/>
              <a:t> </a:t>
            </a:r>
          </a:p>
        </p:txBody>
      </p:sp>
      <p:pic>
        <p:nvPicPr>
          <p:cNvPr id="3076" name="Picture 4"/>
          <p:cNvPicPr>
            <a:picLocks noChangeAspect="1" noChangeArrowheads="1"/>
          </p:cNvPicPr>
          <p:nvPr/>
        </p:nvPicPr>
        <p:blipFill>
          <a:blip r:embed="rId2" cstate="print"/>
          <a:srcRect/>
          <a:stretch>
            <a:fillRect/>
          </a:stretch>
        </p:blipFill>
        <p:spPr bwMode="auto">
          <a:xfrm>
            <a:off x="3851275" y="4365625"/>
            <a:ext cx="1428750" cy="1333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GB" u="sng"/>
              <a:t>European Commission</a:t>
            </a:r>
            <a:endParaRPr lang="en-US" u="sng"/>
          </a:p>
        </p:txBody>
      </p:sp>
      <p:sp>
        <p:nvSpPr>
          <p:cNvPr id="27651" name="Rectangle 3"/>
          <p:cNvSpPr>
            <a:spLocks noGrp="1" noChangeArrowheads="1"/>
          </p:cNvSpPr>
          <p:nvPr>
            <p:ph type="body" idx="1"/>
          </p:nvPr>
        </p:nvSpPr>
        <p:spPr/>
        <p:txBody>
          <a:bodyPr/>
          <a:lstStyle/>
          <a:p>
            <a:pPr>
              <a:buFontTx/>
              <a:buNone/>
            </a:pPr>
            <a:r>
              <a:rPr lang="en-GB"/>
              <a:t>At the launch of FP7 the EC did everything right – </a:t>
            </a:r>
          </a:p>
          <a:p>
            <a:pPr>
              <a:buFontTx/>
              <a:buNone/>
            </a:pPr>
            <a:endParaRPr lang="en-GB"/>
          </a:p>
          <a:p>
            <a:pPr>
              <a:buClr>
                <a:srgbClr val="FF0000"/>
              </a:buClr>
              <a:buFont typeface="Wingdings" pitchFamily="2" charset="2"/>
              <a:buChar char="Ø"/>
            </a:pPr>
            <a:r>
              <a:rPr lang="en-GB"/>
              <a:t>Simplification of procedures</a:t>
            </a:r>
          </a:p>
          <a:p>
            <a:pPr>
              <a:buClr>
                <a:srgbClr val="FF0000"/>
              </a:buClr>
              <a:buFont typeface="Wingdings" pitchFamily="2" charset="2"/>
              <a:buChar char="Ø"/>
            </a:pPr>
            <a:r>
              <a:rPr lang="en-GB"/>
              <a:t>Succinct reporting in official journal</a:t>
            </a:r>
          </a:p>
          <a:p>
            <a:pPr>
              <a:buClr>
                <a:srgbClr val="FF0000"/>
              </a:buClr>
              <a:buFont typeface="Wingdings" pitchFamily="2" charset="2"/>
              <a:buChar char="Ø"/>
            </a:pPr>
            <a:r>
              <a:rPr lang="en-GB"/>
              <a:t>Improved presentation</a:t>
            </a:r>
          </a:p>
          <a:p>
            <a:pPr>
              <a:buClr>
                <a:srgbClr val="FF0000"/>
              </a:buClr>
              <a:buFont typeface="Wingdings" pitchFamily="2" charset="2"/>
              <a:buChar char="Ø"/>
            </a:pPr>
            <a:r>
              <a:rPr lang="en-GB"/>
              <a:t>Clear policy approach</a:t>
            </a:r>
          </a:p>
          <a:p>
            <a:pPr>
              <a:buFontTx/>
              <a:buNone/>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u="sng"/>
              <a:t>Visibility</a:t>
            </a:r>
            <a:endParaRPr lang="en-US" u="sng"/>
          </a:p>
        </p:txBody>
      </p:sp>
      <p:sp>
        <p:nvSpPr>
          <p:cNvPr id="12292" name="Rectangle 4"/>
          <p:cNvSpPr>
            <a:spLocks noGrp="1" noChangeArrowheads="1"/>
          </p:cNvSpPr>
          <p:nvPr>
            <p:ph type="body" idx="1"/>
          </p:nvPr>
        </p:nvSpPr>
        <p:spPr/>
        <p:txBody>
          <a:bodyPr/>
          <a:lstStyle/>
          <a:p>
            <a:pPr>
              <a:buFontTx/>
              <a:buNone/>
            </a:pPr>
            <a:endParaRPr lang="en-GB"/>
          </a:p>
          <a:p>
            <a:pPr>
              <a:buFont typeface="Wingdings" pitchFamily="2" charset="2"/>
              <a:buBlip>
                <a:blip r:embed="rId2"/>
              </a:buBlip>
            </a:pPr>
            <a:r>
              <a:rPr lang="en-GB"/>
              <a:t>    Presence</a:t>
            </a:r>
          </a:p>
          <a:p>
            <a:pPr>
              <a:buFont typeface="Wingdings" pitchFamily="2" charset="2"/>
              <a:buBlip>
                <a:blip r:embed="rId2"/>
              </a:buBlip>
            </a:pPr>
            <a:endParaRPr lang="en-GB"/>
          </a:p>
          <a:p>
            <a:pPr>
              <a:buFont typeface="Wingdings" pitchFamily="2" charset="2"/>
              <a:buBlip>
                <a:blip r:embed="rId2"/>
              </a:buBlip>
            </a:pPr>
            <a:r>
              <a:rPr lang="en-GB"/>
              <a:t>    Approachability</a:t>
            </a:r>
          </a:p>
          <a:p>
            <a:pPr>
              <a:buFont typeface="Wingdings" pitchFamily="2" charset="2"/>
              <a:buBlip>
                <a:blip r:embed="rId2"/>
              </a:buBlip>
            </a:pPr>
            <a:endParaRPr lang="en-GB"/>
          </a:p>
          <a:p>
            <a:pPr>
              <a:buFont typeface="Wingdings" pitchFamily="2" charset="2"/>
              <a:buBlip>
                <a:blip r:embed="rId2"/>
              </a:buBlip>
            </a:pPr>
            <a:r>
              <a:rPr lang="en-GB"/>
              <a:t>    Perception</a:t>
            </a:r>
          </a:p>
          <a:p>
            <a:endParaRPr lang="en-GB"/>
          </a:p>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GB" u="sng"/>
              <a:t>We asked 100 UK SMEs</a:t>
            </a:r>
            <a:endParaRPr lang="en-US" u="sng"/>
          </a:p>
        </p:txBody>
      </p:sp>
      <p:sp>
        <p:nvSpPr>
          <p:cNvPr id="30723" name="Rectangle 3"/>
          <p:cNvSpPr>
            <a:spLocks noGrp="1" noChangeArrowheads="1"/>
          </p:cNvSpPr>
          <p:nvPr>
            <p:ph type="body" idx="1"/>
          </p:nvPr>
        </p:nvSpPr>
        <p:spPr/>
        <p:txBody>
          <a:bodyPr/>
          <a:lstStyle/>
          <a:p>
            <a:pPr>
              <a:buFontTx/>
              <a:buNone/>
            </a:pPr>
            <a:r>
              <a:rPr lang="en-GB" sz="3600" b="1">
                <a:solidFill>
                  <a:srgbClr val="FF0000"/>
                </a:solidFill>
              </a:rPr>
              <a:t>Q</a:t>
            </a:r>
            <a:r>
              <a:rPr lang="en-GB" sz="3600"/>
              <a:t> - Have you ever heard of FP7?</a:t>
            </a:r>
          </a:p>
          <a:p>
            <a:pPr>
              <a:buFontTx/>
              <a:buNone/>
            </a:pPr>
            <a:r>
              <a:rPr lang="en-GB" sz="3600" b="1">
                <a:solidFill>
                  <a:srgbClr val="FF0000"/>
                </a:solidFill>
              </a:rPr>
              <a:t>A</a:t>
            </a:r>
            <a:r>
              <a:rPr lang="en-GB" sz="3600"/>
              <a:t> – only 9 respondents said yes</a:t>
            </a:r>
          </a:p>
          <a:p>
            <a:pPr>
              <a:buFontTx/>
              <a:buNone/>
            </a:pPr>
            <a:endParaRPr lang="en-GB" sz="3600"/>
          </a:p>
          <a:p>
            <a:pPr>
              <a:buFontTx/>
              <a:buNone/>
            </a:pPr>
            <a:endParaRPr lang="en-GB" sz="3600"/>
          </a:p>
          <a:p>
            <a:pPr>
              <a:buFontTx/>
              <a:buNone/>
            </a:pPr>
            <a:r>
              <a:rPr lang="en-GB" sz="3600"/>
              <a:t>8 of the 9 believed it was ‘something to do with academia’</a:t>
            </a:r>
            <a:endParaRPr lang="en-US" sz="3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11188" y="1773238"/>
            <a:ext cx="7772400" cy="1470025"/>
          </a:xfrm>
        </p:spPr>
        <p:txBody>
          <a:bodyPr/>
          <a:lstStyle/>
          <a:p>
            <a:r>
              <a:rPr lang="en-GB" sz="4800"/>
              <a:t>Information</a:t>
            </a:r>
            <a:endParaRPr lang="en-US" sz="4800"/>
          </a:p>
        </p:txBody>
      </p:sp>
      <p:sp>
        <p:nvSpPr>
          <p:cNvPr id="22531" name="Rectangle 3"/>
          <p:cNvSpPr>
            <a:spLocks noGrp="1" noChangeArrowheads="1"/>
          </p:cNvSpPr>
          <p:nvPr>
            <p:ph type="subTitle" idx="1"/>
          </p:nvPr>
        </p:nvSpPr>
        <p:spPr/>
        <p:txBody>
          <a:bodyPr/>
          <a:lstStyle/>
          <a:p>
            <a:r>
              <a:rPr lang="en-GB" sz="4000"/>
              <a:t>Proactive dissemination </a:t>
            </a:r>
            <a:r>
              <a:rPr lang="en-GB" sz="4000" b="1">
                <a:solidFill>
                  <a:srgbClr val="FF0000"/>
                </a:solidFill>
              </a:rPr>
              <a:t>?</a:t>
            </a:r>
          </a:p>
          <a:p>
            <a:endParaRPr lang="en-GB" sz="3600">
              <a:solidFill>
                <a:srgbClr val="FF0000"/>
              </a:solidFill>
            </a:endParaRPr>
          </a:p>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4000" u="sng"/>
              <a:t>How effective is effective communication?</a:t>
            </a:r>
            <a:endParaRPr lang="en-US" sz="4000" u="sng"/>
          </a:p>
        </p:txBody>
      </p:sp>
      <p:sp>
        <p:nvSpPr>
          <p:cNvPr id="5124" name="Rectangle 4"/>
          <p:cNvSpPr>
            <a:spLocks noGrp="1" noChangeArrowheads="1"/>
          </p:cNvSpPr>
          <p:nvPr>
            <p:ph type="body" idx="1"/>
          </p:nvPr>
        </p:nvSpPr>
        <p:spPr/>
        <p:txBody>
          <a:bodyPr/>
          <a:lstStyle/>
          <a:p>
            <a:pPr>
              <a:lnSpc>
                <a:spcPct val="90000"/>
              </a:lnSpc>
              <a:buFontTx/>
              <a:buNone/>
            </a:pPr>
            <a:r>
              <a:rPr lang="en-US" sz="900">
                <a:hlinkClick r:id="rId2"/>
              </a:rPr>
              <a:t>http://www.fp7uk.dti.gov.uk/Site/overview/default.cfm</a:t>
            </a:r>
            <a:endParaRPr lang="en-US" sz="900"/>
          </a:p>
          <a:p>
            <a:pPr>
              <a:lnSpc>
                <a:spcPct val="90000"/>
              </a:lnSpc>
              <a:buFontTx/>
              <a:buNone/>
            </a:pPr>
            <a:endParaRPr lang="en-GB" sz="900"/>
          </a:p>
          <a:p>
            <a:pPr>
              <a:lnSpc>
                <a:spcPct val="90000"/>
              </a:lnSpc>
            </a:pPr>
            <a:r>
              <a:rPr lang="en-US" sz="2400"/>
              <a:t>FP7UK team can provide telephone support, send you information, direct you to a large number of web-based information sources and advise you of calls, events, news and best practice. This specialist team can guide you to the most relevant information for your particular situation, saving you time and money. The team includes the UK National Contact Points (NCPs) who specialise in individual areas of FP7 and can offer dedicated expert advice and support throughout the life of an FP7 project. If you are interested in receiving regular updates on FP7 news, initiatives, calls and events, </a:t>
            </a:r>
            <a:r>
              <a:rPr lang="en-US" sz="2400">
                <a:hlinkClick r:id="rId3"/>
              </a:rPr>
              <a:t>register your details here.</a:t>
            </a:r>
            <a:endParaRPr lang="en-U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u="sng"/>
              <a:t>Signposting and Social Media</a:t>
            </a:r>
            <a:endParaRPr lang="en-US" u="sng"/>
          </a:p>
        </p:txBody>
      </p:sp>
      <p:pic>
        <p:nvPicPr>
          <p:cNvPr id="7171" name="Picture 3"/>
          <p:cNvPicPr>
            <a:picLocks noGrp="1" noChangeAspect="1" noChangeArrowheads="1"/>
          </p:cNvPicPr>
          <p:nvPr>
            <p:ph type="body"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406</Words>
  <Application>Microsoft Office PowerPoint</Application>
  <PresentationFormat>Bildschirmpräsentation (4:3)</PresentationFormat>
  <Paragraphs>90</Paragraphs>
  <Slides>19</Slides>
  <Notes>0</Notes>
  <HiddenSlides>0</HiddenSlides>
  <MMClips>0</MMClips>
  <ScaleCrop>false</ScaleCrop>
  <HeadingPairs>
    <vt:vector size="4" baseType="variant">
      <vt:variant>
        <vt:lpstr>Design</vt:lpstr>
      </vt:variant>
      <vt:variant>
        <vt:i4>1</vt:i4>
      </vt:variant>
      <vt:variant>
        <vt:lpstr>Folientitel</vt:lpstr>
      </vt:variant>
      <vt:variant>
        <vt:i4>19</vt:i4>
      </vt:variant>
    </vt:vector>
  </HeadingPairs>
  <TitlesOfParts>
    <vt:vector size="20" baseType="lpstr">
      <vt:lpstr>Default Design</vt:lpstr>
      <vt:lpstr>Involving private sector/SMEs in research cooperation </vt:lpstr>
      <vt:lpstr>Attraction</vt:lpstr>
      <vt:lpstr>The Gateway</vt:lpstr>
      <vt:lpstr>European Commission</vt:lpstr>
      <vt:lpstr>Visibility</vt:lpstr>
      <vt:lpstr>We asked 100 UK SMEs</vt:lpstr>
      <vt:lpstr>Information</vt:lpstr>
      <vt:lpstr>How effective is effective communication?</vt:lpstr>
      <vt:lpstr>Signposting and Social Media</vt:lpstr>
      <vt:lpstr>The # &lt; hashtag</vt:lpstr>
      <vt:lpstr>I have…..</vt:lpstr>
      <vt:lpstr>The Gatekeeper</vt:lpstr>
      <vt:lpstr>Words can be barriers</vt:lpstr>
      <vt:lpstr>email – why did the UK or  Greece not do it ?</vt:lpstr>
      <vt:lpstr>  Why should SMEs invest in research?     </vt:lpstr>
      <vt:lpstr>What’s in it for me?</vt:lpstr>
      <vt:lpstr>We have to combat the FEAR</vt:lpstr>
      <vt:lpstr>Why should SMEs invest in research?</vt:lpstr>
      <vt:lpstr>Thank you</vt:lpstr>
    </vt:vector>
  </TitlesOfParts>
  <Company>Xpress Legal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Involving private sector/SMEs in research cooperation</dc:title>
  <dc:creator>newload</dc:creator>
  <cp:lastModifiedBy>Katarina Rohsmann</cp:lastModifiedBy>
  <cp:revision>33</cp:revision>
  <dcterms:created xsi:type="dcterms:W3CDTF">2010-11-08T11:55:27Z</dcterms:created>
  <dcterms:modified xsi:type="dcterms:W3CDTF">2010-11-12T10:53:05Z</dcterms:modified>
</cp:coreProperties>
</file>