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3" r:id="rId3"/>
  </p:sldMasterIdLst>
  <p:notesMasterIdLst>
    <p:notesMasterId r:id="rId29"/>
  </p:notesMasterIdLst>
  <p:sldIdLst>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2" r:id="rId17"/>
    <p:sldId id="274" r:id="rId18"/>
    <p:sldId id="276" r:id="rId19"/>
    <p:sldId id="289" r:id="rId20"/>
    <p:sldId id="277" r:id="rId21"/>
    <p:sldId id="285" r:id="rId22"/>
    <p:sldId id="286" r:id="rId23"/>
    <p:sldId id="279" r:id="rId24"/>
    <p:sldId id="281" r:id="rId25"/>
    <p:sldId id="288" r:id="rId26"/>
    <p:sldId id="283" r:id="rId27"/>
    <p:sldId id="284" r:id="rId2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64" y="-5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003ABE-3729-4BDD-9667-4C3FA27EF7DD}" type="datetimeFigureOut">
              <a:rPr lang="de-DE" smtClean="0"/>
              <a:t>24.12.2013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92D40E-60F3-480D-A128-CAB5DC37080B}" type="slidenum">
              <a:rPr lang="de-DE" smtClean="0"/>
              <a:t>‹Nr.›</a:t>
            </a:fld>
            <a:endParaRPr lang="de-DE"/>
          </a:p>
        </p:txBody>
      </p:sp>
    </p:spTree>
    <p:extLst>
      <p:ext uri="{BB962C8B-B14F-4D97-AF65-F5344CB8AC3E}">
        <p14:creationId xmlns:p14="http://schemas.microsoft.com/office/powerpoint/2010/main" val="410660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bs-Latn-BA" smtClean="0"/>
          </a:p>
        </p:txBody>
      </p:sp>
      <p:sp>
        <p:nvSpPr>
          <p:cNvPr id="32772"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r" eaLnBrk="1" hangingPunct="1"/>
            <a:fld id="{3DE107A2-A2CF-4089-BB79-5C27DDFBCBC8}" type="slidenum">
              <a:rPr lang="bs-Latn-BA" sz="1200"/>
              <a:pPr algn="r" eaLnBrk="1" hangingPunct="1"/>
              <a:t>6</a:t>
            </a:fld>
            <a:endParaRPr lang="bs-Latn-BA" sz="1200"/>
          </a:p>
        </p:txBody>
      </p:sp>
    </p:spTree>
    <p:extLst>
      <p:ext uri="{BB962C8B-B14F-4D97-AF65-F5344CB8AC3E}">
        <p14:creationId xmlns:p14="http://schemas.microsoft.com/office/powerpoint/2010/main" val="1116647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bs-Latn-BA" smtClean="0"/>
          </a:p>
        </p:txBody>
      </p:sp>
      <p:sp>
        <p:nvSpPr>
          <p:cNvPr id="33796"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r" eaLnBrk="1" hangingPunct="1"/>
            <a:fld id="{D85B754B-771F-4ED8-B69A-1C279584A352}" type="slidenum">
              <a:rPr lang="bs-Latn-BA" sz="1200"/>
              <a:pPr algn="r" eaLnBrk="1" hangingPunct="1"/>
              <a:t>7</a:t>
            </a:fld>
            <a:endParaRPr lang="bs-Latn-BA" sz="1200"/>
          </a:p>
        </p:txBody>
      </p:sp>
    </p:spTree>
    <p:extLst>
      <p:ext uri="{BB962C8B-B14F-4D97-AF65-F5344CB8AC3E}">
        <p14:creationId xmlns:p14="http://schemas.microsoft.com/office/powerpoint/2010/main" val="4030578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bildplatzhalter 1"/>
          <p:cNvSpPr>
            <a:spLocks noGrp="1" noRot="1" noChangeAspect="1" noTextEdit="1"/>
          </p:cNvSpPr>
          <p:nvPr>
            <p:ph type="sldImg"/>
          </p:nvPr>
        </p:nvSpPr>
        <p:spPr>
          <a:ln/>
        </p:spPr>
      </p:sp>
      <p:sp>
        <p:nvSpPr>
          <p:cNvPr id="348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smtClean="0"/>
          </a:p>
        </p:txBody>
      </p:sp>
      <p:sp>
        <p:nvSpPr>
          <p:cNvPr id="348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fld id="{644DDF96-BFE2-40F3-BB1A-CD021B43220C}" type="slidenum">
              <a:rPr lang="de-DE" sz="1200" smtClean="0"/>
              <a:pPr/>
              <a:t>11</a:t>
            </a:fld>
            <a:endParaRPr lang="de-DE" sz="1200" smtClean="0"/>
          </a:p>
        </p:txBody>
      </p:sp>
    </p:spTree>
    <p:extLst>
      <p:ext uri="{BB962C8B-B14F-4D97-AF65-F5344CB8AC3E}">
        <p14:creationId xmlns:p14="http://schemas.microsoft.com/office/powerpoint/2010/main" val="449135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lienbildplatzhalter 1"/>
          <p:cNvSpPr>
            <a:spLocks noGrp="1" noRot="1" noChangeAspect="1" noTextEdit="1"/>
          </p:cNvSpPr>
          <p:nvPr>
            <p:ph type="sldImg"/>
          </p:nvPr>
        </p:nvSpPr>
        <p:spPr>
          <a:ln/>
        </p:spPr>
      </p:sp>
      <p:sp>
        <p:nvSpPr>
          <p:cNvPr id="368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smtClean="0"/>
          </a:p>
        </p:txBody>
      </p:sp>
      <p:sp>
        <p:nvSpPr>
          <p:cNvPr id="368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fld id="{FBD44C76-1CB0-4508-8E41-C8BAB5CAF1E5}" type="slidenum">
              <a:rPr lang="de-DE" sz="1200" smtClean="0"/>
              <a:pPr/>
              <a:t>12</a:t>
            </a:fld>
            <a:endParaRPr lang="de-DE" sz="1200" smtClean="0"/>
          </a:p>
        </p:txBody>
      </p:sp>
    </p:spTree>
    <p:extLst>
      <p:ext uri="{BB962C8B-B14F-4D97-AF65-F5344CB8AC3E}">
        <p14:creationId xmlns:p14="http://schemas.microsoft.com/office/powerpoint/2010/main" val="1490357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D20C698F-9E6C-4F6B-915A-1C0A1495044D}" type="datetimeFigureOut">
              <a:rPr lang="de-DE" smtClean="0"/>
              <a:t>24.12.2013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F89770-1D94-4081-B820-84B8E7FF2BF0}" type="slidenum">
              <a:rPr lang="de-DE" smtClean="0"/>
              <a:t>‹Nr.›</a:t>
            </a:fld>
            <a:endParaRPr lang="de-DE"/>
          </a:p>
        </p:txBody>
      </p:sp>
    </p:spTree>
    <p:extLst>
      <p:ext uri="{BB962C8B-B14F-4D97-AF65-F5344CB8AC3E}">
        <p14:creationId xmlns:p14="http://schemas.microsoft.com/office/powerpoint/2010/main" val="736243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20C698F-9E6C-4F6B-915A-1C0A1495044D}" type="datetimeFigureOut">
              <a:rPr lang="de-DE" smtClean="0"/>
              <a:t>24.12.2013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F89770-1D94-4081-B820-84B8E7FF2BF0}" type="slidenum">
              <a:rPr lang="de-DE" smtClean="0"/>
              <a:t>‹Nr.›</a:t>
            </a:fld>
            <a:endParaRPr lang="de-DE"/>
          </a:p>
        </p:txBody>
      </p:sp>
    </p:spTree>
    <p:extLst>
      <p:ext uri="{BB962C8B-B14F-4D97-AF65-F5344CB8AC3E}">
        <p14:creationId xmlns:p14="http://schemas.microsoft.com/office/powerpoint/2010/main" val="665440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20C698F-9E6C-4F6B-915A-1C0A1495044D}" type="datetimeFigureOut">
              <a:rPr lang="de-DE" smtClean="0"/>
              <a:t>24.12.2013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F89770-1D94-4081-B820-84B8E7FF2BF0}" type="slidenum">
              <a:rPr lang="de-DE" smtClean="0"/>
              <a:t>‹Nr.›</a:t>
            </a:fld>
            <a:endParaRPr lang="de-DE"/>
          </a:p>
        </p:txBody>
      </p:sp>
    </p:spTree>
    <p:extLst>
      <p:ext uri="{BB962C8B-B14F-4D97-AF65-F5344CB8AC3E}">
        <p14:creationId xmlns:p14="http://schemas.microsoft.com/office/powerpoint/2010/main" val="3791239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smtClean="0"/>
              <a:t>Titelmasterformat durch Klicken bearbeiten</a:t>
            </a:r>
            <a:endParaRPr lang="en-GB"/>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en-GB"/>
          </a:p>
        </p:txBody>
      </p:sp>
    </p:spTree>
    <p:extLst>
      <p:ext uri="{BB962C8B-B14F-4D97-AF65-F5344CB8AC3E}">
        <p14:creationId xmlns:p14="http://schemas.microsoft.com/office/powerpoint/2010/main" val="29868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en-GB"/>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Tree>
    <p:extLst>
      <p:ext uri="{BB962C8B-B14F-4D97-AF65-F5344CB8AC3E}">
        <p14:creationId xmlns:p14="http://schemas.microsoft.com/office/powerpoint/2010/main" val="29004583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en-GB"/>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Tree>
    <p:extLst>
      <p:ext uri="{BB962C8B-B14F-4D97-AF65-F5344CB8AC3E}">
        <p14:creationId xmlns:p14="http://schemas.microsoft.com/office/powerpoint/2010/main" val="1951499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en-GB"/>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Tree>
    <p:extLst>
      <p:ext uri="{BB962C8B-B14F-4D97-AF65-F5344CB8AC3E}">
        <p14:creationId xmlns:p14="http://schemas.microsoft.com/office/powerpoint/2010/main" val="30147658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en-GB"/>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Tree>
    <p:extLst>
      <p:ext uri="{BB962C8B-B14F-4D97-AF65-F5344CB8AC3E}">
        <p14:creationId xmlns:p14="http://schemas.microsoft.com/office/powerpoint/2010/main" val="42874343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en-GB"/>
          </a:p>
        </p:txBody>
      </p:sp>
    </p:spTree>
    <p:extLst>
      <p:ext uri="{BB962C8B-B14F-4D97-AF65-F5344CB8AC3E}">
        <p14:creationId xmlns:p14="http://schemas.microsoft.com/office/powerpoint/2010/main" val="17524747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81418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en-GB"/>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971931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20C698F-9E6C-4F6B-915A-1C0A1495044D}" type="datetimeFigureOut">
              <a:rPr lang="de-DE" smtClean="0"/>
              <a:t>24.12.2013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F89770-1D94-4081-B820-84B8E7FF2BF0}" type="slidenum">
              <a:rPr lang="de-DE" smtClean="0"/>
              <a:t>‹Nr.›</a:t>
            </a:fld>
            <a:endParaRPr lang="de-DE"/>
          </a:p>
        </p:txBody>
      </p:sp>
    </p:spTree>
    <p:extLst>
      <p:ext uri="{BB962C8B-B14F-4D97-AF65-F5344CB8AC3E}">
        <p14:creationId xmlns:p14="http://schemas.microsoft.com/office/powerpoint/2010/main" val="23542426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en-GB"/>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18015126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en-GB"/>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Tree>
    <p:extLst>
      <p:ext uri="{BB962C8B-B14F-4D97-AF65-F5344CB8AC3E}">
        <p14:creationId xmlns:p14="http://schemas.microsoft.com/office/powerpoint/2010/main" val="19185777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smtClean="0"/>
              <a:t>Titelmasterformat durch Klicken bearbeiten</a:t>
            </a:r>
            <a:endParaRPr lang="en-GB"/>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Tree>
    <p:extLst>
      <p:ext uri="{BB962C8B-B14F-4D97-AF65-F5344CB8AC3E}">
        <p14:creationId xmlns:p14="http://schemas.microsoft.com/office/powerpoint/2010/main" val="36102446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de-A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A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7E9ECE8-B122-428F-BEF7-AFEC845B1524}" type="slidenum">
              <a:rPr lang="de-AT">
                <a:solidFill>
                  <a:srgbClr val="000000"/>
                </a:solidFill>
              </a:rPr>
              <a:pPr>
                <a:defRPr/>
              </a:pPr>
              <a:t>‹Nr.›</a:t>
            </a:fld>
            <a:endParaRPr lang="de-AT">
              <a:solidFill>
                <a:srgbClr val="000000"/>
              </a:solidFill>
            </a:endParaRPr>
          </a:p>
        </p:txBody>
      </p:sp>
    </p:spTree>
    <p:extLst>
      <p:ext uri="{BB962C8B-B14F-4D97-AF65-F5344CB8AC3E}">
        <p14:creationId xmlns:p14="http://schemas.microsoft.com/office/powerpoint/2010/main" val="38338529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de-A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A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AED98B-0FB3-4A01-9C68-2C650B694242}" type="slidenum">
              <a:rPr lang="de-AT">
                <a:solidFill>
                  <a:srgbClr val="000000"/>
                </a:solidFill>
              </a:rPr>
              <a:pPr>
                <a:defRPr/>
              </a:pPr>
              <a:t>‹Nr.›</a:t>
            </a:fld>
            <a:endParaRPr lang="de-AT">
              <a:solidFill>
                <a:srgbClr val="000000"/>
              </a:solidFill>
            </a:endParaRPr>
          </a:p>
        </p:txBody>
      </p:sp>
    </p:spTree>
    <p:extLst>
      <p:ext uri="{BB962C8B-B14F-4D97-AF65-F5344CB8AC3E}">
        <p14:creationId xmlns:p14="http://schemas.microsoft.com/office/powerpoint/2010/main" val="1454608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de-A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A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022D262-0EC6-4B75-A385-F82986E0E1A1}" type="slidenum">
              <a:rPr lang="de-AT">
                <a:solidFill>
                  <a:srgbClr val="000000"/>
                </a:solidFill>
              </a:rPr>
              <a:pPr>
                <a:defRPr/>
              </a:pPr>
              <a:t>‹Nr.›</a:t>
            </a:fld>
            <a:endParaRPr lang="de-AT">
              <a:solidFill>
                <a:srgbClr val="000000"/>
              </a:solidFill>
            </a:endParaRPr>
          </a:p>
        </p:txBody>
      </p:sp>
    </p:spTree>
    <p:extLst>
      <p:ext uri="{BB962C8B-B14F-4D97-AF65-F5344CB8AC3E}">
        <p14:creationId xmlns:p14="http://schemas.microsoft.com/office/powerpoint/2010/main" val="24142363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de-A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de-A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19D0F28-DA9E-43ED-970F-1DC173FB2F0B}" type="slidenum">
              <a:rPr lang="de-AT">
                <a:solidFill>
                  <a:srgbClr val="000000"/>
                </a:solidFill>
              </a:rPr>
              <a:pPr>
                <a:defRPr/>
              </a:pPr>
              <a:t>‹Nr.›</a:t>
            </a:fld>
            <a:endParaRPr lang="de-AT">
              <a:solidFill>
                <a:srgbClr val="000000"/>
              </a:solidFill>
            </a:endParaRPr>
          </a:p>
        </p:txBody>
      </p:sp>
    </p:spTree>
    <p:extLst>
      <p:ext uri="{BB962C8B-B14F-4D97-AF65-F5344CB8AC3E}">
        <p14:creationId xmlns:p14="http://schemas.microsoft.com/office/powerpoint/2010/main" val="7231214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de-A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de-AT">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309D50D-13EA-478C-A2BD-70A3752C861D}" type="slidenum">
              <a:rPr lang="de-AT">
                <a:solidFill>
                  <a:srgbClr val="000000"/>
                </a:solidFill>
              </a:rPr>
              <a:pPr>
                <a:defRPr/>
              </a:pPr>
              <a:t>‹Nr.›</a:t>
            </a:fld>
            <a:endParaRPr lang="de-AT">
              <a:solidFill>
                <a:srgbClr val="000000"/>
              </a:solidFill>
            </a:endParaRPr>
          </a:p>
        </p:txBody>
      </p:sp>
    </p:spTree>
    <p:extLst>
      <p:ext uri="{BB962C8B-B14F-4D97-AF65-F5344CB8AC3E}">
        <p14:creationId xmlns:p14="http://schemas.microsoft.com/office/powerpoint/2010/main" val="6516246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de-A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de-A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E6531DD-AA8F-4D4D-A3B7-111250154363}" type="slidenum">
              <a:rPr lang="de-AT">
                <a:solidFill>
                  <a:srgbClr val="000000"/>
                </a:solidFill>
              </a:rPr>
              <a:pPr>
                <a:defRPr/>
              </a:pPr>
              <a:t>‹Nr.›</a:t>
            </a:fld>
            <a:endParaRPr lang="de-AT">
              <a:solidFill>
                <a:srgbClr val="000000"/>
              </a:solidFill>
            </a:endParaRPr>
          </a:p>
        </p:txBody>
      </p:sp>
    </p:spTree>
    <p:extLst>
      <p:ext uri="{BB962C8B-B14F-4D97-AF65-F5344CB8AC3E}">
        <p14:creationId xmlns:p14="http://schemas.microsoft.com/office/powerpoint/2010/main" val="2421607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A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de-AT">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CB5C178-BE2B-46D1-B488-4649662A9A0A}" type="slidenum">
              <a:rPr lang="de-AT">
                <a:solidFill>
                  <a:srgbClr val="000000"/>
                </a:solidFill>
              </a:rPr>
              <a:pPr>
                <a:defRPr/>
              </a:pPr>
              <a:t>‹Nr.›</a:t>
            </a:fld>
            <a:endParaRPr lang="de-AT">
              <a:solidFill>
                <a:srgbClr val="000000"/>
              </a:solidFill>
            </a:endParaRPr>
          </a:p>
        </p:txBody>
      </p:sp>
    </p:spTree>
    <p:extLst>
      <p:ext uri="{BB962C8B-B14F-4D97-AF65-F5344CB8AC3E}">
        <p14:creationId xmlns:p14="http://schemas.microsoft.com/office/powerpoint/2010/main" val="3925116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D20C698F-9E6C-4F6B-915A-1C0A1495044D}" type="datetimeFigureOut">
              <a:rPr lang="de-DE" smtClean="0"/>
              <a:t>24.12.2013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F89770-1D94-4081-B820-84B8E7FF2BF0}" type="slidenum">
              <a:rPr lang="de-DE" smtClean="0"/>
              <a:t>‹Nr.›</a:t>
            </a:fld>
            <a:endParaRPr lang="de-DE"/>
          </a:p>
        </p:txBody>
      </p:sp>
    </p:spTree>
    <p:extLst>
      <p:ext uri="{BB962C8B-B14F-4D97-AF65-F5344CB8AC3E}">
        <p14:creationId xmlns:p14="http://schemas.microsoft.com/office/powerpoint/2010/main" val="3630826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de-A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de-A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92D844D-C092-44CC-852A-69ED01B80917}" type="slidenum">
              <a:rPr lang="de-AT">
                <a:solidFill>
                  <a:srgbClr val="000000"/>
                </a:solidFill>
              </a:rPr>
              <a:pPr>
                <a:defRPr/>
              </a:pPr>
              <a:t>‹Nr.›</a:t>
            </a:fld>
            <a:endParaRPr lang="de-AT">
              <a:solidFill>
                <a:srgbClr val="000000"/>
              </a:solidFill>
            </a:endParaRPr>
          </a:p>
        </p:txBody>
      </p:sp>
    </p:spTree>
    <p:extLst>
      <p:ext uri="{BB962C8B-B14F-4D97-AF65-F5344CB8AC3E}">
        <p14:creationId xmlns:p14="http://schemas.microsoft.com/office/powerpoint/2010/main" val="21609584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de-A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de-A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42BAB17-F651-4D9F-8F02-E082DC11023A}" type="slidenum">
              <a:rPr lang="de-AT">
                <a:solidFill>
                  <a:srgbClr val="000000"/>
                </a:solidFill>
              </a:rPr>
              <a:pPr>
                <a:defRPr/>
              </a:pPr>
              <a:t>‹Nr.›</a:t>
            </a:fld>
            <a:endParaRPr lang="de-AT">
              <a:solidFill>
                <a:srgbClr val="000000"/>
              </a:solidFill>
            </a:endParaRPr>
          </a:p>
        </p:txBody>
      </p:sp>
    </p:spTree>
    <p:extLst>
      <p:ext uri="{BB962C8B-B14F-4D97-AF65-F5344CB8AC3E}">
        <p14:creationId xmlns:p14="http://schemas.microsoft.com/office/powerpoint/2010/main" val="20504826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de-A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A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746FAEC-F703-4721-8CBF-B524D0EC26ED}" type="slidenum">
              <a:rPr lang="de-AT">
                <a:solidFill>
                  <a:srgbClr val="000000"/>
                </a:solidFill>
              </a:rPr>
              <a:pPr>
                <a:defRPr/>
              </a:pPr>
              <a:t>‹Nr.›</a:t>
            </a:fld>
            <a:endParaRPr lang="de-AT">
              <a:solidFill>
                <a:srgbClr val="000000"/>
              </a:solidFill>
            </a:endParaRPr>
          </a:p>
        </p:txBody>
      </p:sp>
    </p:spTree>
    <p:extLst>
      <p:ext uri="{BB962C8B-B14F-4D97-AF65-F5344CB8AC3E}">
        <p14:creationId xmlns:p14="http://schemas.microsoft.com/office/powerpoint/2010/main" val="14236776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de-A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A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CA6646-E8CB-4E82-AC9A-021CEFF3954F}" type="slidenum">
              <a:rPr lang="de-AT">
                <a:solidFill>
                  <a:srgbClr val="000000"/>
                </a:solidFill>
              </a:rPr>
              <a:pPr>
                <a:defRPr/>
              </a:pPr>
              <a:t>‹Nr.›</a:t>
            </a:fld>
            <a:endParaRPr lang="de-AT">
              <a:solidFill>
                <a:srgbClr val="000000"/>
              </a:solidFill>
            </a:endParaRPr>
          </a:p>
        </p:txBody>
      </p:sp>
    </p:spTree>
    <p:extLst>
      <p:ext uri="{BB962C8B-B14F-4D97-AF65-F5344CB8AC3E}">
        <p14:creationId xmlns:p14="http://schemas.microsoft.com/office/powerpoint/2010/main" val="246436497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39825"/>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600200"/>
            <a:ext cx="4038600" cy="4530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30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a:xfrm>
            <a:off x="457200" y="6243638"/>
            <a:ext cx="2133600" cy="457200"/>
          </a:xfrm>
        </p:spPr>
        <p:txBody>
          <a:bodyPr/>
          <a:lstStyle>
            <a:lvl1pPr>
              <a:defRPr/>
            </a:lvl1pPr>
          </a:lstStyle>
          <a:p>
            <a:pPr>
              <a:defRPr/>
            </a:pPr>
            <a:endParaRPr lang="en-US" altLang="en-US">
              <a:solidFill>
                <a:srgbClr val="000000"/>
              </a:solidFill>
            </a:endParaRPr>
          </a:p>
        </p:txBody>
      </p:sp>
      <p:sp>
        <p:nvSpPr>
          <p:cNvPr id="6" name="Segnaposto piè di pagina 5"/>
          <p:cNvSpPr>
            <a:spLocks noGrp="1"/>
          </p:cNvSpPr>
          <p:nvPr>
            <p:ph type="ftr" sz="quarter" idx="11"/>
          </p:nvPr>
        </p:nvSpPr>
        <p:spPr>
          <a:xfrm>
            <a:off x="3124200" y="6248400"/>
            <a:ext cx="2895600" cy="457200"/>
          </a:xfrm>
        </p:spPr>
        <p:txBody>
          <a:bodyPr/>
          <a:lstStyle>
            <a:lvl1pPr>
              <a:defRPr/>
            </a:lvl1pPr>
          </a:lstStyle>
          <a:p>
            <a:pPr>
              <a:defRPr/>
            </a:pPr>
            <a:endParaRPr lang="en-US" altLang="en-US">
              <a:solidFill>
                <a:srgbClr val="000000"/>
              </a:solidFill>
            </a:endParaRPr>
          </a:p>
        </p:txBody>
      </p:sp>
      <p:sp>
        <p:nvSpPr>
          <p:cNvPr id="7" name="Segnaposto numero diapositiva 6"/>
          <p:cNvSpPr>
            <a:spLocks noGrp="1"/>
          </p:cNvSpPr>
          <p:nvPr>
            <p:ph type="sldNum" sz="quarter" idx="12"/>
          </p:nvPr>
        </p:nvSpPr>
        <p:spPr>
          <a:xfrm>
            <a:off x="6553200" y="6243638"/>
            <a:ext cx="2133600" cy="457200"/>
          </a:xfrm>
        </p:spPr>
        <p:txBody>
          <a:bodyPr/>
          <a:lstStyle>
            <a:lvl1pPr>
              <a:defRPr/>
            </a:lvl1pPr>
          </a:lstStyle>
          <a:p>
            <a:pPr>
              <a:defRPr/>
            </a:pPr>
            <a:fld id="{0D5002A2-5ED9-4943-AFAB-0774E89D7EE8}" type="slidenum">
              <a:rPr lang="en-US" altLang="en-US">
                <a:solidFill>
                  <a:srgbClr val="000000"/>
                </a:solidFill>
              </a:rPr>
              <a:pPr>
                <a:defRPr/>
              </a:pPr>
              <a:t>‹Nr.›</a:t>
            </a:fld>
            <a:endParaRPr lang="en-US" altLang="en-US">
              <a:solidFill>
                <a:srgbClr val="000000"/>
              </a:solidFill>
            </a:endParaRPr>
          </a:p>
        </p:txBody>
      </p:sp>
    </p:spTree>
    <p:extLst>
      <p:ext uri="{BB962C8B-B14F-4D97-AF65-F5344CB8AC3E}">
        <p14:creationId xmlns:p14="http://schemas.microsoft.com/office/powerpoint/2010/main" val="3498043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20C698F-9E6C-4F6B-915A-1C0A1495044D}" type="datetimeFigureOut">
              <a:rPr lang="de-DE" smtClean="0"/>
              <a:t>24.12.2013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9F89770-1D94-4081-B820-84B8E7FF2BF0}" type="slidenum">
              <a:rPr lang="de-DE" smtClean="0"/>
              <a:t>‹Nr.›</a:t>
            </a:fld>
            <a:endParaRPr lang="de-DE"/>
          </a:p>
        </p:txBody>
      </p:sp>
    </p:spTree>
    <p:extLst>
      <p:ext uri="{BB962C8B-B14F-4D97-AF65-F5344CB8AC3E}">
        <p14:creationId xmlns:p14="http://schemas.microsoft.com/office/powerpoint/2010/main" val="2907747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D20C698F-9E6C-4F6B-915A-1C0A1495044D}" type="datetimeFigureOut">
              <a:rPr lang="de-DE" smtClean="0"/>
              <a:t>24.12.2013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9F89770-1D94-4081-B820-84B8E7FF2BF0}" type="slidenum">
              <a:rPr lang="de-DE" smtClean="0"/>
              <a:t>‹Nr.›</a:t>
            </a:fld>
            <a:endParaRPr lang="de-DE"/>
          </a:p>
        </p:txBody>
      </p:sp>
    </p:spTree>
    <p:extLst>
      <p:ext uri="{BB962C8B-B14F-4D97-AF65-F5344CB8AC3E}">
        <p14:creationId xmlns:p14="http://schemas.microsoft.com/office/powerpoint/2010/main" val="302830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20C698F-9E6C-4F6B-915A-1C0A1495044D}" type="datetimeFigureOut">
              <a:rPr lang="de-DE" smtClean="0"/>
              <a:t>24.12.2013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9F89770-1D94-4081-B820-84B8E7FF2BF0}" type="slidenum">
              <a:rPr lang="de-DE" smtClean="0"/>
              <a:t>‹Nr.›</a:t>
            </a:fld>
            <a:endParaRPr lang="de-DE"/>
          </a:p>
        </p:txBody>
      </p:sp>
    </p:spTree>
    <p:extLst>
      <p:ext uri="{BB962C8B-B14F-4D97-AF65-F5344CB8AC3E}">
        <p14:creationId xmlns:p14="http://schemas.microsoft.com/office/powerpoint/2010/main" val="261625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20C698F-9E6C-4F6B-915A-1C0A1495044D}" type="datetimeFigureOut">
              <a:rPr lang="de-DE" smtClean="0"/>
              <a:t>24.12.2013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9F89770-1D94-4081-B820-84B8E7FF2BF0}" type="slidenum">
              <a:rPr lang="de-DE" smtClean="0"/>
              <a:t>‹Nr.›</a:t>
            </a:fld>
            <a:endParaRPr lang="de-DE"/>
          </a:p>
        </p:txBody>
      </p:sp>
    </p:spTree>
    <p:extLst>
      <p:ext uri="{BB962C8B-B14F-4D97-AF65-F5344CB8AC3E}">
        <p14:creationId xmlns:p14="http://schemas.microsoft.com/office/powerpoint/2010/main" val="1275078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20C698F-9E6C-4F6B-915A-1C0A1495044D}" type="datetimeFigureOut">
              <a:rPr lang="de-DE" smtClean="0"/>
              <a:t>24.12.2013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9F89770-1D94-4081-B820-84B8E7FF2BF0}" type="slidenum">
              <a:rPr lang="de-DE" smtClean="0"/>
              <a:t>‹Nr.›</a:t>
            </a:fld>
            <a:endParaRPr lang="de-DE"/>
          </a:p>
        </p:txBody>
      </p:sp>
    </p:spTree>
    <p:extLst>
      <p:ext uri="{BB962C8B-B14F-4D97-AF65-F5344CB8AC3E}">
        <p14:creationId xmlns:p14="http://schemas.microsoft.com/office/powerpoint/2010/main" val="2632807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20C698F-9E6C-4F6B-915A-1C0A1495044D}" type="datetimeFigureOut">
              <a:rPr lang="de-DE" smtClean="0"/>
              <a:t>24.12.2013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9F89770-1D94-4081-B820-84B8E7FF2BF0}" type="slidenum">
              <a:rPr lang="de-DE" smtClean="0"/>
              <a:t>‹Nr.›</a:t>
            </a:fld>
            <a:endParaRPr lang="de-DE"/>
          </a:p>
        </p:txBody>
      </p:sp>
    </p:spTree>
    <p:extLst>
      <p:ext uri="{BB962C8B-B14F-4D97-AF65-F5344CB8AC3E}">
        <p14:creationId xmlns:p14="http://schemas.microsoft.com/office/powerpoint/2010/main" val="1050095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5.emf"/><Relationship Id="rId2" Type="http://schemas.openxmlformats.org/officeDocument/2006/relationships/slideLayout" Target="../slideLayouts/slideLayout13.xml"/><Relationship Id="rId16" Type="http://schemas.openxmlformats.org/officeDocument/2006/relationships/image" Target="../media/image4.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e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0C698F-9E6C-4F6B-915A-1C0A1495044D}" type="datetimeFigureOut">
              <a:rPr lang="de-DE" smtClean="0"/>
              <a:t>24.12.2013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F89770-1D94-4081-B820-84B8E7FF2BF0}" type="slidenum">
              <a:rPr lang="de-DE" smtClean="0"/>
              <a:t>‹Nr.›</a:t>
            </a:fld>
            <a:endParaRPr lang="de-DE"/>
          </a:p>
        </p:txBody>
      </p:sp>
    </p:spTree>
    <p:extLst>
      <p:ext uri="{BB962C8B-B14F-4D97-AF65-F5344CB8AC3E}">
        <p14:creationId xmlns:p14="http://schemas.microsoft.com/office/powerpoint/2010/main" val="1311750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hteck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de-DE">
              <a:solidFill>
                <a:srgbClr val="000000"/>
              </a:solidFill>
            </a:endParaRPr>
          </a:p>
        </p:txBody>
      </p:sp>
      <p:sp>
        <p:nvSpPr>
          <p:cNvPr id="1027" name="Rechteck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de-DE">
              <a:solidFill>
                <a:srgbClr val="000000"/>
              </a:solidFill>
            </a:endParaRPr>
          </a:p>
        </p:txBody>
      </p:sp>
      <p:sp>
        <p:nvSpPr>
          <p:cNvPr id="1028" name="Rechteck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de-DE">
              <a:solidFill>
                <a:srgbClr val="000000"/>
              </a:solidFill>
            </a:endParaRPr>
          </a:p>
        </p:txBody>
      </p:sp>
      <p:sp>
        <p:nvSpPr>
          <p:cNvPr id="1029" name="Rechteck 27"/>
          <p:cNvSpPr>
            <a:spLocks noChangeArrowheads="1"/>
          </p:cNvSpPr>
          <p:nvPr/>
        </p:nvSpPr>
        <p:spPr bwMode="auto">
          <a:xfrm>
            <a:off x="0" y="0"/>
            <a:ext cx="9144000" cy="188913"/>
          </a:xfrm>
          <a:prstGeom prst="rect">
            <a:avLst/>
          </a:prstGeom>
          <a:solidFill>
            <a:srgbClr val="244994"/>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de-DE">
              <a:solidFill>
                <a:srgbClr val="000000"/>
              </a:solidFill>
            </a:endParaRPr>
          </a:p>
        </p:txBody>
      </p:sp>
      <p:sp>
        <p:nvSpPr>
          <p:cNvPr id="1030" name="Rechteck 27"/>
          <p:cNvSpPr>
            <a:spLocks noChangeArrowheads="1"/>
          </p:cNvSpPr>
          <p:nvPr/>
        </p:nvSpPr>
        <p:spPr bwMode="auto">
          <a:xfrm>
            <a:off x="0" y="6669088"/>
            <a:ext cx="9144000" cy="188912"/>
          </a:xfrm>
          <a:prstGeom prst="rect">
            <a:avLst/>
          </a:prstGeom>
          <a:solidFill>
            <a:srgbClr val="C4000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de-DE">
              <a:solidFill>
                <a:srgbClr val="000000"/>
              </a:solidFill>
            </a:endParaRPr>
          </a:p>
        </p:txBody>
      </p:sp>
      <p:pic>
        <p:nvPicPr>
          <p:cNvPr id="1031" name="Picture 7" descr="Old Logo EVAL- INNO_Colors OK"/>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816350" y="260350"/>
            <a:ext cx="15113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_OK__SEE Log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23850" y="260350"/>
            <a:ext cx="13684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descr="_OK__Logo background U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667625" y="260350"/>
            <a:ext cx="93662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0" descr="LINES__Opacity_100__1pt for PPT__OKOK__RGB"/>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2863" y="908050"/>
            <a:ext cx="9229726"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11" descr="EVAL-INNO_NEW"/>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466975" y="1484313"/>
            <a:ext cx="44100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Text Box 12"/>
          <p:cNvSpPr txBox="1">
            <a:spLocks noChangeArrowheads="1"/>
          </p:cNvSpPr>
          <p:nvPr/>
        </p:nvSpPr>
        <p:spPr bwMode="auto">
          <a:xfrm>
            <a:off x="395288" y="6234113"/>
            <a:ext cx="8351837" cy="57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spAutoFit/>
          </a:bodyPr>
          <a:lstStyle>
            <a:lvl1pPr eaLnBrk="0" hangingPunct="0">
              <a:defRPr sz="3300">
                <a:solidFill>
                  <a:srgbClr val="0000A8"/>
                </a:solidFill>
                <a:latin typeface="Tahoma" pitchFamily="34" charset="0"/>
              </a:defRPr>
            </a:lvl1pPr>
            <a:lvl2pPr marL="742950" indent="-285750" eaLnBrk="0" hangingPunct="0">
              <a:defRPr sz="3300">
                <a:solidFill>
                  <a:srgbClr val="0000A8"/>
                </a:solidFill>
                <a:latin typeface="Tahoma" pitchFamily="34" charset="0"/>
              </a:defRPr>
            </a:lvl2pPr>
            <a:lvl3pPr marL="1143000" indent="-228600" eaLnBrk="0" hangingPunct="0">
              <a:defRPr sz="3300">
                <a:solidFill>
                  <a:srgbClr val="0000A8"/>
                </a:solidFill>
                <a:latin typeface="Tahoma" pitchFamily="34" charset="0"/>
              </a:defRPr>
            </a:lvl3pPr>
            <a:lvl4pPr marL="1600200" indent="-228600" eaLnBrk="0" hangingPunct="0">
              <a:defRPr sz="3300">
                <a:solidFill>
                  <a:srgbClr val="0000A8"/>
                </a:solidFill>
                <a:latin typeface="Tahoma" pitchFamily="34" charset="0"/>
              </a:defRPr>
            </a:lvl4pPr>
            <a:lvl5pPr marL="2057400" indent="-228600" eaLnBrk="0" hangingPunct="0">
              <a:defRPr sz="3300">
                <a:solidFill>
                  <a:srgbClr val="0000A8"/>
                </a:solidFill>
                <a:latin typeface="Tahoma" pitchFamily="34" charset="0"/>
              </a:defRPr>
            </a:lvl5pPr>
            <a:lvl6pPr marL="2514600" indent="-228600" algn="ctr" eaLnBrk="0" fontAlgn="base" hangingPunct="0">
              <a:spcBef>
                <a:spcPct val="0"/>
              </a:spcBef>
              <a:spcAft>
                <a:spcPct val="0"/>
              </a:spcAft>
              <a:defRPr sz="3300">
                <a:solidFill>
                  <a:srgbClr val="0000A8"/>
                </a:solidFill>
                <a:latin typeface="Tahoma" pitchFamily="34" charset="0"/>
              </a:defRPr>
            </a:lvl6pPr>
            <a:lvl7pPr marL="2971800" indent="-228600" algn="ctr" eaLnBrk="0" fontAlgn="base" hangingPunct="0">
              <a:spcBef>
                <a:spcPct val="0"/>
              </a:spcBef>
              <a:spcAft>
                <a:spcPct val="0"/>
              </a:spcAft>
              <a:defRPr sz="3300">
                <a:solidFill>
                  <a:srgbClr val="0000A8"/>
                </a:solidFill>
                <a:latin typeface="Tahoma" pitchFamily="34" charset="0"/>
              </a:defRPr>
            </a:lvl7pPr>
            <a:lvl8pPr marL="3429000" indent="-228600" algn="ctr" eaLnBrk="0" fontAlgn="base" hangingPunct="0">
              <a:spcBef>
                <a:spcPct val="0"/>
              </a:spcBef>
              <a:spcAft>
                <a:spcPct val="0"/>
              </a:spcAft>
              <a:defRPr sz="3300">
                <a:solidFill>
                  <a:srgbClr val="0000A8"/>
                </a:solidFill>
                <a:latin typeface="Tahoma" pitchFamily="34" charset="0"/>
              </a:defRPr>
            </a:lvl8pPr>
            <a:lvl9pPr marL="3886200" indent="-228600" algn="ctr" eaLnBrk="0" fontAlgn="base" hangingPunct="0">
              <a:spcBef>
                <a:spcPct val="0"/>
              </a:spcBef>
              <a:spcAft>
                <a:spcPct val="0"/>
              </a:spcAft>
              <a:defRPr sz="3300">
                <a:solidFill>
                  <a:srgbClr val="0000A8"/>
                </a:solidFill>
                <a:latin typeface="Tahoma" pitchFamily="34" charset="0"/>
              </a:defRPr>
            </a:lvl9pPr>
          </a:lstStyle>
          <a:p>
            <a:pPr algn="ctr" eaLnBrk="1" fontAlgn="base" hangingPunct="1">
              <a:spcBef>
                <a:spcPts val="2825"/>
              </a:spcBef>
              <a:spcAft>
                <a:spcPts val="850"/>
              </a:spcAft>
              <a:defRPr/>
            </a:pPr>
            <a:r>
              <a:rPr lang="en-GB" sz="3200" smtClean="0">
                <a:solidFill>
                  <a:srgbClr val="C40009"/>
                </a:solidFill>
              </a:rPr>
              <a:t>www.eval-inno.eu</a:t>
            </a:r>
            <a:endParaRPr lang="en-US" sz="3200" smtClean="0">
              <a:solidFill>
                <a:srgbClr val="C40009"/>
              </a:solidFill>
            </a:endParaRPr>
          </a:p>
        </p:txBody>
      </p:sp>
    </p:spTree>
    <p:extLst>
      <p:ext uri="{BB962C8B-B14F-4D97-AF65-F5344CB8AC3E}">
        <p14:creationId xmlns:p14="http://schemas.microsoft.com/office/powerpoint/2010/main" val="410609257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rtl="0" eaLnBrk="0" fontAlgn="base" hangingPunct="0">
        <a:spcBef>
          <a:spcPct val="0"/>
        </a:spcBef>
        <a:spcAft>
          <a:spcPct val="0"/>
        </a:spcAft>
        <a:defRPr sz="3300">
          <a:solidFill>
            <a:srgbClr val="0000A8"/>
          </a:solidFill>
          <a:latin typeface="+mj-lt"/>
          <a:ea typeface="+mj-ea"/>
          <a:cs typeface="+mj-cs"/>
        </a:defRPr>
      </a:lvl1pPr>
      <a:lvl2pPr algn="ctr" rtl="0" eaLnBrk="0" fontAlgn="base" hangingPunct="0">
        <a:spcBef>
          <a:spcPct val="0"/>
        </a:spcBef>
        <a:spcAft>
          <a:spcPct val="0"/>
        </a:spcAft>
        <a:defRPr sz="3300">
          <a:solidFill>
            <a:srgbClr val="0000A8"/>
          </a:solidFill>
          <a:latin typeface="Tahoma" pitchFamily="34" charset="0"/>
        </a:defRPr>
      </a:lvl2pPr>
      <a:lvl3pPr algn="ctr" rtl="0" eaLnBrk="0" fontAlgn="base" hangingPunct="0">
        <a:spcBef>
          <a:spcPct val="0"/>
        </a:spcBef>
        <a:spcAft>
          <a:spcPct val="0"/>
        </a:spcAft>
        <a:defRPr sz="3300">
          <a:solidFill>
            <a:srgbClr val="0000A8"/>
          </a:solidFill>
          <a:latin typeface="Tahoma" pitchFamily="34" charset="0"/>
        </a:defRPr>
      </a:lvl3pPr>
      <a:lvl4pPr algn="ctr" rtl="0" eaLnBrk="0" fontAlgn="base" hangingPunct="0">
        <a:spcBef>
          <a:spcPct val="0"/>
        </a:spcBef>
        <a:spcAft>
          <a:spcPct val="0"/>
        </a:spcAft>
        <a:defRPr sz="3300">
          <a:solidFill>
            <a:srgbClr val="0000A8"/>
          </a:solidFill>
          <a:latin typeface="Tahoma" pitchFamily="34" charset="0"/>
        </a:defRPr>
      </a:lvl4pPr>
      <a:lvl5pPr algn="ctr" rtl="0" eaLnBrk="0" fontAlgn="base" hangingPunct="0">
        <a:spcBef>
          <a:spcPct val="0"/>
        </a:spcBef>
        <a:spcAft>
          <a:spcPct val="0"/>
        </a:spcAft>
        <a:defRPr sz="3300">
          <a:solidFill>
            <a:srgbClr val="0000A8"/>
          </a:solidFill>
          <a:latin typeface="Tahoma" pitchFamily="34" charset="0"/>
        </a:defRPr>
      </a:lvl5pPr>
      <a:lvl6pPr marL="457200" algn="ctr" rtl="0" fontAlgn="base">
        <a:spcBef>
          <a:spcPct val="0"/>
        </a:spcBef>
        <a:spcAft>
          <a:spcPct val="0"/>
        </a:spcAft>
        <a:defRPr sz="3300">
          <a:solidFill>
            <a:srgbClr val="0000A8"/>
          </a:solidFill>
          <a:latin typeface="Tahoma" pitchFamily="34" charset="0"/>
        </a:defRPr>
      </a:lvl6pPr>
      <a:lvl7pPr marL="914400" algn="ctr" rtl="0" fontAlgn="base">
        <a:spcBef>
          <a:spcPct val="0"/>
        </a:spcBef>
        <a:spcAft>
          <a:spcPct val="0"/>
        </a:spcAft>
        <a:defRPr sz="3300">
          <a:solidFill>
            <a:srgbClr val="0000A8"/>
          </a:solidFill>
          <a:latin typeface="Tahoma" pitchFamily="34" charset="0"/>
        </a:defRPr>
      </a:lvl7pPr>
      <a:lvl8pPr marL="1371600" algn="ctr" rtl="0" fontAlgn="base">
        <a:spcBef>
          <a:spcPct val="0"/>
        </a:spcBef>
        <a:spcAft>
          <a:spcPct val="0"/>
        </a:spcAft>
        <a:defRPr sz="3300">
          <a:solidFill>
            <a:srgbClr val="0000A8"/>
          </a:solidFill>
          <a:latin typeface="Tahoma" pitchFamily="34" charset="0"/>
        </a:defRPr>
      </a:lvl8pPr>
      <a:lvl9pPr marL="1828800" algn="ctr" rtl="0" fontAlgn="base">
        <a:spcBef>
          <a:spcPct val="0"/>
        </a:spcBef>
        <a:spcAft>
          <a:spcPct val="0"/>
        </a:spcAft>
        <a:defRPr sz="3300">
          <a:solidFill>
            <a:srgbClr val="0000A8"/>
          </a:solidFill>
          <a:latin typeface="Tahoma"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a:solidFill>
            <a:schemeClr val="tx2"/>
          </a:solidFill>
          <a:latin typeface="+mn-lt"/>
        </a:defRPr>
      </a:lvl2pPr>
      <a:lvl3pPr marL="822325" indent="-228600" algn="l" rtl="0" eaLnBrk="0" fontAlgn="base" hangingPunct="0">
        <a:spcBef>
          <a:spcPct val="20000"/>
        </a:spcBef>
        <a:spcAft>
          <a:spcPct val="0"/>
        </a:spcAft>
        <a:buClr>
          <a:srgbClr val="0000BF"/>
        </a:buClr>
        <a:buSzPct val="75000"/>
        <a:buFont typeface="Wingdings 2" pitchFamily="18" charset="2"/>
        <a:buChar char=""/>
        <a:defRPr sz="2000">
          <a:solidFill>
            <a:schemeClr val="tx1"/>
          </a:solidFill>
          <a:latin typeface="+mn-lt"/>
        </a:defRPr>
      </a:lvl3pPr>
      <a:lvl4pPr marL="1096963" indent="-228600" algn="l" rtl="0" eaLnBrk="0" fontAlgn="base" hangingPunct="0">
        <a:spcBef>
          <a:spcPct val="20000"/>
        </a:spcBef>
        <a:spcAft>
          <a:spcPct val="0"/>
        </a:spcAft>
        <a:buClr>
          <a:srgbClr val="CBCBFF"/>
        </a:buClr>
        <a:buSzPct val="70000"/>
        <a:buFont typeface="Wingdings" pitchFamily="2" charset="2"/>
        <a:buChar char=""/>
        <a:defRPr sz="2000">
          <a:solidFill>
            <a:schemeClr val="tx2"/>
          </a:solidFill>
          <a:latin typeface="+mn-lt"/>
        </a:defRPr>
      </a:lvl4pPr>
      <a:lvl5pPr marL="1371600" indent="-228600" algn="l" rtl="0" eaLnBrk="0" fontAlgn="base" hangingPunct="0">
        <a:spcBef>
          <a:spcPct val="20000"/>
        </a:spcBef>
        <a:spcAft>
          <a:spcPct val="0"/>
        </a:spcAft>
        <a:buClr>
          <a:srgbClr val="953734"/>
        </a:buClr>
        <a:buChar char="•"/>
        <a:defRPr>
          <a:solidFill>
            <a:schemeClr val="tx1"/>
          </a:solidFill>
          <a:latin typeface="+mn-lt"/>
        </a:defRPr>
      </a:lvl5pPr>
      <a:lvl6pPr marL="1828800" indent="-228600" algn="l" rtl="0" fontAlgn="base">
        <a:spcBef>
          <a:spcPct val="20000"/>
        </a:spcBef>
        <a:spcAft>
          <a:spcPct val="0"/>
        </a:spcAft>
        <a:buClr>
          <a:srgbClr val="953734"/>
        </a:buClr>
        <a:buChar char="•"/>
        <a:defRPr>
          <a:solidFill>
            <a:schemeClr val="tx1"/>
          </a:solidFill>
          <a:latin typeface="+mn-lt"/>
        </a:defRPr>
      </a:lvl6pPr>
      <a:lvl7pPr marL="2286000" indent="-228600" algn="l" rtl="0" fontAlgn="base">
        <a:spcBef>
          <a:spcPct val="20000"/>
        </a:spcBef>
        <a:spcAft>
          <a:spcPct val="0"/>
        </a:spcAft>
        <a:buClr>
          <a:srgbClr val="953734"/>
        </a:buClr>
        <a:buChar char="•"/>
        <a:defRPr>
          <a:solidFill>
            <a:schemeClr val="tx1"/>
          </a:solidFill>
          <a:latin typeface="+mn-lt"/>
        </a:defRPr>
      </a:lvl7pPr>
      <a:lvl8pPr marL="2743200" indent="-228600" algn="l" rtl="0" fontAlgn="base">
        <a:spcBef>
          <a:spcPct val="20000"/>
        </a:spcBef>
        <a:spcAft>
          <a:spcPct val="0"/>
        </a:spcAft>
        <a:buClr>
          <a:srgbClr val="953734"/>
        </a:buClr>
        <a:buChar char="•"/>
        <a:defRPr>
          <a:solidFill>
            <a:schemeClr val="tx1"/>
          </a:solidFill>
          <a:latin typeface="+mn-lt"/>
        </a:defRPr>
      </a:lvl8pPr>
      <a:lvl9pPr marL="3200400" indent="-228600" algn="l" rtl="0" fontAlgn="base">
        <a:spcBef>
          <a:spcPct val="20000"/>
        </a:spcBef>
        <a:spcAft>
          <a:spcPct val="0"/>
        </a:spcAft>
        <a:buClr>
          <a:srgbClr val="953734"/>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AT" smtClean="0"/>
              <a:t>Titelmasterformat durch Klicken bearbeiten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AT" smtClean="0"/>
              <a:t>Textmasterformate durch Klicken bearbeiten</a:t>
            </a:r>
          </a:p>
          <a:p>
            <a:pPr lvl="1"/>
            <a:r>
              <a:rPr lang="de-AT" smtClean="0"/>
              <a:t>Zweite Ebene</a:t>
            </a:r>
          </a:p>
          <a:p>
            <a:pPr lvl="2"/>
            <a:r>
              <a:rPr lang="de-AT" smtClean="0"/>
              <a:t>Dritte Ebene</a:t>
            </a:r>
          </a:p>
          <a:p>
            <a:pPr lvl="3"/>
            <a:r>
              <a:rPr lang="de-AT" smtClean="0"/>
              <a:t>Vierte Ebene</a:t>
            </a:r>
          </a:p>
          <a:p>
            <a:pPr lvl="4"/>
            <a:r>
              <a:rPr lang="de-AT" smtClean="0"/>
              <a:t>Fünfte Ebene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de-AT">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de-AT">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36767245-B86D-4502-8A28-F0ED27462C99}" type="slidenum">
              <a:rPr lang="de-AT">
                <a:solidFill>
                  <a:srgbClr val="000000"/>
                </a:solidFill>
              </a:rPr>
              <a:pPr fontAlgn="base">
                <a:spcBef>
                  <a:spcPct val="0"/>
                </a:spcBef>
                <a:spcAft>
                  <a:spcPct val="0"/>
                </a:spcAft>
                <a:defRPr/>
              </a:pPr>
              <a:t>‹Nr.›</a:t>
            </a:fld>
            <a:endParaRPr lang="de-AT">
              <a:solidFill>
                <a:srgbClr val="000000"/>
              </a:solidFill>
            </a:endParaRPr>
          </a:p>
        </p:txBody>
      </p:sp>
    </p:spTree>
    <p:extLst>
      <p:ext uri="{BB962C8B-B14F-4D97-AF65-F5344CB8AC3E}">
        <p14:creationId xmlns:p14="http://schemas.microsoft.com/office/powerpoint/2010/main" val="110975447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npc.eureka.be/AcShowProject.do?id=8686" TargetMode="External"/><Relationship Id="rId2" Type="http://schemas.openxmlformats.org/officeDocument/2006/relationships/hyperlink" Target="http://npc.eureka.be/AcShowProject.do?id=6774" TargetMode="External"/><Relationship Id="rId1" Type="http://schemas.openxmlformats.org/officeDocument/2006/relationships/slideLayout" Target="../slideLayouts/slideLayout2.xml"/><Relationship Id="rId6" Type="http://schemas.openxmlformats.org/officeDocument/2006/relationships/hyperlink" Target="http://npc.eureka.be/AcShowProject.do?id=5851" TargetMode="External"/><Relationship Id="rId5" Type="http://schemas.openxmlformats.org/officeDocument/2006/relationships/hyperlink" Target="http://npc.eureka.be/AcShowProject.do?id=4570" TargetMode="External"/><Relationship Id="rId4" Type="http://schemas.openxmlformats.org/officeDocument/2006/relationships/hyperlink" Target="http://npc.eureka.be/AcShowProject.do?id=5415"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685800" y="2130425"/>
            <a:ext cx="7772400" cy="1470025"/>
          </a:xfrm>
        </p:spPr>
        <p:txBody>
          <a:bodyPr>
            <a:normAutofit/>
          </a:bodyPr>
          <a:lstStyle/>
          <a:p>
            <a:pPr eaLnBrk="1" hangingPunct="1"/>
            <a:r>
              <a:rPr lang="en-US" b="1" dirty="0" smtClean="0">
                <a:latin typeface="Arial" panose="020B0604020202020204" pitchFamily="34" charset="0"/>
                <a:cs typeface="Arial" panose="020B0604020202020204" pitchFamily="34" charset="0"/>
              </a:rPr>
              <a:t>Welcome</a:t>
            </a:r>
            <a:endParaRPr lang="de-AT" b="1" dirty="0" smtClean="0">
              <a:latin typeface="Arial" panose="020B0604020202020204" pitchFamily="34" charset="0"/>
              <a:cs typeface="Arial" panose="020B0604020202020204" pitchFamily="34" charset="0"/>
            </a:endParaRPr>
          </a:p>
        </p:txBody>
      </p:sp>
      <p:sp>
        <p:nvSpPr>
          <p:cNvPr id="3075" name="Rectangle 3"/>
          <p:cNvSpPr>
            <a:spLocks noGrp="1" noChangeArrowheads="1"/>
          </p:cNvSpPr>
          <p:nvPr>
            <p:ph type="subTitle" idx="4294967295"/>
          </p:nvPr>
        </p:nvSpPr>
        <p:spPr>
          <a:xfrm>
            <a:off x="1371600" y="3886200"/>
            <a:ext cx="6400800" cy="1752600"/>
          </a:xfrm>
        </p:spPr>
        <p:txBody>
          <a:bodyPr/>
          <a:lstStyle/>
          <a:p>
            <a:pPr marL="0" indent="0" algn="ctr" eaLnBrk="1" hangingPunct="1">
              <a:buFontTx/>
              <a:buNone/>
            </a:pPr>
            <a:r>
              <a:rPr lang="en-GB" dirty="0" smtClean="0">
                <a:latin typeface="Arial" panose="020B0604020202020204" pitchFamily="34" charset="0"/>
                <a:cs typeface="Arial" panose="020B0604020202020204" pitchFamily="34" charset="0"/>
              </a:rPr>
              <a:t>Steering Platform on Research for </a:t>
            </a:r>
          </a:p>
          <a:p>
            <a:pPr marL="0" indent="0" algn="ctr" eaLnBrk="1" hangingPunct="1">
              <a:buFontTx/>
              <a:buNone/>
            </a:pPr>
            <a:r>
              <a:rPr lang="en-GB" dirty="0" smtClean="0">
                <a:latin typeface="Arial" panose="020B0604020202020204" pitchFamily="34" charset="0"/>
                <a:cs typeface="Arial" panose="020B0604020202020204" pitchFamily="34" charset="0"/>
              </a:rPr>
              <a:t>Western Balkan Countries</a:t>
            </a:r>
            <a:endParaRPr lang="de-AT"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5913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576064"/>
          </a:xfrm>
        </p:spPr>
        <p:txBody>
          <a:bodyPr>
            <a:noAutofit/>
          </a:bodyPr>
          <a:lstStyle/>
          <a:p>
            <a:r>
              <a:rPr lang="de-DE" sz="4000" dirty="0" err="1" smtClean="0">
                <a:latin typeface="Arial" panose="020B0604020202020204" pitchFamily="34" charset="0"/>
                <a:cs typeface="Arial" panose="020B0604020202020204" pitchFamily="34" charset="0"/>
              </a:rPr>
              <a:t>Serbia</a:t>
            </a:r>
            <a:endParaRPr lang="de-DE" sz="4000" dirty="0">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457200" y="980728"/>
            <a:ext cx="8229600" cy="5760640"/>
          </a:xfrm>
        </p:spPr>
        <p:txBody>
          <a:bodyPr>
            <a:normAutofit/>
          </a:bodyPr>
          <a:lstStyle/>
          <a:p>
            <a:pPr>
              <a:lnSpc>
                <a:spcPct val="80000"/>
              </a:lnSpc>
              <a:defRPr/>
            </a:pPr>
            <a:r>
              <a:rPr lang="en-GB" sz="2400" b="1" dirty="0">
                <a:latin typeface="Arial" panose="020B0604020202020204" pitchFamily="34" charset="0"/>
                <a:cs typeface="Arial" panose="020B0604020202020204" pitchFamily="34" charset="0"/>
              </a:rPr>
              <a:t>Personnel changes in the Ministry:</a:t>
            </a:r>
          </a:p>
          <a:p>
            <a:pPr lvl="1">
              <a:lnSpc>
                <a:spcPct val="80000"/>
              </a:lnSpc>
              <a:buNone/>
              <a:defRPr/>
            </a:pPr>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Minister </a:t>
            </a:r>
            <a:r>
              <a:rPr lang="en-GB" sz="2000" dirty="0" err="1">
                <a:latin typeface="Arial" panose="020B0604020202020204" pitchFamily="34" charset="0"/>
                <a:cs typeface="Arial" panose="020B0604020202020204" pitchFamily="34" charset="0"/>
              </a:rPr>
              <a:t>Prof.</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Tomislav</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Jovanovic</a:t>
            </a:r>
            <a:endParaRPr lang="en-GB" sz="2000" dirty="0">
              <a:latin typeface="Arial" panose="020B0604020202020204" pitchFamily="34" charset="0"/>
              <a:cs typeface="Arial" panose="020B0604020202020204" pitchFamily="34" charset="0"/>
            </a:endParaRPr>
          </a:p>
          <a:p>
            <a:pPr lvl="1">
              <a:lnSpc>
                <a:spcPct val="80000"/>
              </a:lnSpc>
              <a:buNone/>
              <a:defRPr/>
            </a:pPr>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State </a:t>
            </a:r>
            <a:r>
              <a:rPr lang="en-GB" sz="2000" dirty="0">
                <a:latin typeface="Arial" panose="020B0604020202020204" pitchFamily="34" charset="0"/>
                <a:cs typeface="Arial" panose="020B0604020202020204" pitchFamily="34" charset="0"/>
              </a:rPr>
              <a:t>Secretary for Science </a:t>
            </a:r>
            <a:r>
              <a:rPr lang="en-GB" sz="2000" dirty="0" err="1">
                <a:latin typeface="Arial" panose="020B0604020202020204" pitchFamily="34" charset="0"/>
                <a:cs typeface="Arial" panose="020B0604020202020204" pitchFamily="34" charset="0"/>
              </a:rPr>
              <a:t>Prof.</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Aleksandar</a:t>
            </a:r>
            <a:r>
              <a:rPr lang="en-GB" sz="2000" dirty="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Gajic</a:t>
            </a:r>
            <a:r>
              <a:rPr lang="en-GB" sz="2000" dirty="0" smtClean="0">
                <a:latin typeface="Arial" panose="020B0604020202020204" pitchFamily="34" charset="0"/>
                <a:cs typeface="Arial" panose="020B0604020202020204" pitchFamily="34" charset="0"/>
              </a:rPr>
              <a:t> </a:t>
            </a:r>
            <a:endParaRPr lang="de-AT" sz="2000" dirty="0" smtClean="0">
              <a:latin typeface="Arial" panose="020B0604020202020204" pitchFamily="34" charset="0"/>
              <a:cs typeface="Arial" panose="020B0604020202020204" pitchFamily="34" charset="0"/>
            </a:endParaRPr>
          </a:p>
          <a:p>
            <a:pPr>
              <a:lnSpc>
                <a:spcPct val="80000"/>
              </a:lnSpc>
              <a:defRPr/>
            </a:pPr>
            <a:r>
              <a:rPr lang="en-GB" sz="2400" b="1" dirty="0" smtClean="0">
                <a:latin typeface="Arial" panose="020B0604020202020204" pitchFamily="34" charset="0"/>
                <a:cs typeface="Arial" panose="020B0604020202020204" pitchFamily="34" charset="0"/>
              </a:rPr>
              <a:t>Strategic and Legislative initiatives:</a:t>
            </a:r>
          </a:p>
          <a:p>
            <a:pPr marL="714375" lvl="1" indent="-263525" algn="just">
              <a:lnSpc>
                <a:spcPct val="80000"/>
              </a:lnSpc>
              <a:buFontTx/>
              <a:buChar char="-"/>
              <a:defRPr/>
            </a:pPr>
            <a:r>
              <a:rPr lang="en-GB" sz="2000" dirty="0" smtClean="0">
                <a:latin typeface="Arial" panose="020B0604020202020204" pitchFamily="34" charset="0"/>
                <a:cs typeface="Arial" panose="020B0604020202020204" pitchFamily="34" charset="0"/>
              </a:rPr>
              <a:t>The </a:t>
            </a:r>
            <a:r>
              <a:rPr lang="en-GB" sz="2000" dirty="0">
                <a:latin typeface="Arial" panose="020B0604020202020204" pitchFamily="34" charset="0"/>
                <a:cs typeface="Arial" panose="020B0604020202020204" pitchFamily="34" charset="0"/>
              </a:rPr>
              <a:t>Western Balkans Regional Research and Development (R&amp;D) Strategy for Innovation was adopted on October 25, 2013. in Zagreb</a:t>
            </a:r>
          </a:p>
          <a:p>
            <a:pPr marL="714375" lvl="1" indent="-263525" algn="just">
              <a:lnSpc>
                <a:spcPct val="80000"/>
              </a:lnSpc>
              <a:buFontTx/>
              <a:buChar char="-"/>
              <a:defRPr/>
            </a:pPr>
            <a:r>
              <a:rPr lang="en-US" sz="2000" dirty="0">
                <a:latin typeface="Arial" panose="020B0604020202020204" pitchFamily="34" charset="0"/>
                <a:cs typeface="Arial" panose="020B0604020202020204" pitchFamily="34" charset="0"/>
              </a:rPr>
              <a:t>Amendments to the Law of Innovation Activities was adopted on 25. Jun </a:t>
            </a:r>
            <a:r>
              <a:rPr lang="en-US" sz="2000" dirty="0" smtClean="0">
                <a:latin typeface="Arial" panose="020B0604020202020204" pitchFamily="34" charset="0"/>
                <a:cs typeface="Arial" panose="020B0604020202020204" pitchFamily="34" charset="0"/>
              </a:rPr>
              <a:t>2013</a:t>
            </a:r>
            <a:endParaRPr lang="en-GB" sz="2000" dirty="0">
              <a:latin typeface="Arial" panose="020B0604020202020204" pitchFamily="34" charset="0"/>
              <a:cs typeface="Arial" panose="020B0604020202020204" pitchFamily="34" charset="0"/>
            </a:endParaRPr>
          </a:p>
          <a:p>
            <a:pPr>
              <a:lnSpc>
                <a:spcPct val="80000"/>
              </a:lnSpc>
              <a:defRPr/>
            </a:pPr>
            <a:r>
              <a:rPr lang="en-US" sz="2400" b="1" dirty="0">
                <a:latin typeface="Arial" panose="020B0604020202020204" pitchFamily="34" charset="0"/>
                <a:cs typeface="Arial" panose="020B0604020202020204" pitchFamily="34" charset="0"/>
              </a:rPr>
              <a:t>Important events</a:t>
            </a:r>
            <a:r>
              <a:rPr lang="en-US" sz="2400" b="1"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lvl="1" algn="just">
              <a:lnSpc>
                <a:spcPct val="80000"/>
              </a:lnSpc>
              <a:defRPr/>
            </a:pPr>
            <a:r>
              <a:rPr lang="en-GB" sz="2000" b="1" dirty="0">
                <a:latin typeface="Arial" panose="020B0604020202020204" pitchFamily="34" charset="0"/>
                <a:cs typeface="Arial" panose="020B0604020202020204" pitchFamily="34" charset="0"/>
              </a:rPr>
              <a:t>University of Novi Sad </a:t>
            </a:r>
            <a:r>
              <a:rPr lang="en-GB" sz="2000" dirty="0">
                <a:latin typeface="Arial" panose="020B0604020202020204" pitchFamily="34" charset="0"/>
                <a:cs typeface="Arial" panose="020B0604020202020204" pitchFamily="34" charset="0"/>
              </a:rPr>
              <a:t>-ceremonial opening of the Central University Building in the University Campus on September 30, </a:t>
            </a:r>
            <a:r>
              <a:rPr lang="en-GB" sz="2000" dirty="0" smtClean="0">
                <a:latin typeface="Arial" panose="020B0604020202020204" pitchFamily="34" charset="0"/>
                <a:cs typeface="Arial" panose="020B0604020202020204" pitchFamily="34" charset="0"/>
              </a:rPr>
              <a:t>2013</a:t>
            </a:r>
            <a:endParaRPr lang="en-GB" sz="2000" dirty="0">
              <a:latin typeface="Arial" panose="020B0604020202020204" pitchFamily="34" charset="0"/>
              <a:cs typeface="Arial" panose="020B0604020202020204" pitchFamily="34" charset="0"/>
            </a:endParaRPr>
          </a:p>
          <a:p>
            <a:pPr lvl="1" algn="just">
              <a:lnSpc>
                <a:spcPct val="80000"/>
              </a:lnSpc>
              <a:defRPr/>
            </a:pPr>
            <a:r>
              <a:rPr lang="en-US" sz="2000" b="1" i="1" dirty="0">
                <a:latin typeface="Arial" panose="020B0604020202020204" pitchFamily="34" charset="0"/>
                <a:cs typeface="Arial" panose="020B0604020202020204" pitchFamily="34" charset="0"/>
              </a:rPr>
              <a:t>“The best technological innovation competition 2013</a:t>
            </a:r>
            <a:r>
              <a:rPr lang="en-US" sz="2000" i="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Final Competition on December 26, 2013</a:t>
            </a:r>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lvl="1" algn="just">
              <a:lnSpc>
                <a:spcPct val="80000"/>
              </a:lnSpc>
              <a:defRPr/>
            </a:pPr>
            <a:r>
              <a:rPr lang="en-GB" sz="2000" b="1" dirty="0">
                <a:latin typeface="Arial" panose="020B0604020202020204" pitchFamily="34" charset="0"/>
                <a:cs typeface="Arial" panose="020B0604020202020204" pitchFamily="34" charset="0"/>
              </a:rPr>
              <a:t>Centre for Materials and </a:t>
            </a:r>
            <a:r>
              <a:rPr lang="en-GB" sz="2000" b="1" dirty="0" err="1">
                <a:latin typeface="Arial" panose="020B0604020202020204" pitchFamily="34" charset="0"/>
                <a:cs typeface="Arial" panose="020B0604020202020204" pitchFamily="34" charset="0"/>
              </a:rPr>
              <a:t>Nanoscience</a:t>
            </a:r>
            <a:r>
              <a:rPr lang="en-GB" sz="2000" b="1"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is founded on September  6, 2013</a:t>
            </a:r>
            <a:r>
              <a:rPr lang="en-GB" sz="2000"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a:p>
            <a:pPr lvl="1" algn="just">
              <a:lnSpc>
                <a:spcPct val="80000"/>
              </a:lnSpc>
              <a:defRPr/>
            </a:pPr>
            <a:r>
              <a:rPr lang="en-US" sz="2000" b="1" dirty="0">
                <a:latin typeface="Arial" panose="020B0604020202020204" pitchFamily="34" charset="0"/>
                <a:cs typeface="Arial" panose="020B0604020202020204" pitchFamily="34" charset="0"/>
              </a:rPr>
              <a:t>Science and Technology Park </a:t>
            </a:r>
            <a:r>
              <a:rPr lang="en-US" sz="2000" b="1" i="1" dirty="0" err="1">
                <a:latin typeface="Arial" panose="020B0604020202020204" pitchFamily="34" charset="0"/>
                <a:cs typeface="Arial" panose="020B0604020202020204" pitchFamily="34" charset="0"/>
              </a:rPr>
              <a:t>Zvezdara</a:t>
            </a:r>
            <a:r>
              <a:rPr lang="en-US" sz="2000" b="1" i="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call for start-up will be published in January 2014.</a:t>
            </a:r>
          </a:p>
          <a:p>
            <a:pPr marL="0" indent="0">
              <a:buNone/>
            </a:pPr>
            <a:endParaRPr lang="de-DE" dirty="0"/>
          </a:p>
        </p:txBody>
      </p:sp>
    </p:spTree>
    <p:extLst>
      <p:ext uri="{BB962C8B-B14F-4D97-AF65-F5344CB8AC3E}">
        <p14:creationId xmlns:p14="http://schemas.microsoft.com/office/powerpoint/2010/main" val="411608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de-DE" sz="4000" dirty="0" smtClean="0">
                <a:latin typeface="Arial" panose="020B0604020202020204" pitchFamily="34" charset="0"/>
                <a:cs typeface="Arial" panose="020B0604020202020204" pitchFamily="34" charset="0"/>
              </a:rPr>
              <a:t>Austria</a:t>
            </a:r>
            <a:endParaRPr lang="de-AT" sz="4000" dirty="0" smtClean="0">
              <a:latin typeface="Arial" panose="020B0604020202020204" pitchFamily="34" charset="0"/>
              <a:cs typeface="Arial" panose="020B0604020202020204" pitchFamily="34" charset="0"/>
            </a:endParaRPr>
          </a:p>
        </p:txBody>
      </p:sp>
      <p:sp>
        <p:nvSpPr>
          <p:cNvPr id="4099" name="Rectangle 3"/>
          <p:cNvSpPr>
            <a:spLocks noGrp="1" noChangeArrowheads="1"/>
          </p:cNvSpPr>
          <p:nvPr>
            <p:ph type="body" idx="1"/>
          </p:nvPr>
        </p:nvSpPr>
        <p:spPr>
          <a:xfrm>
            <a:off x="395288" y="1628775"/>
            <a:ext cx="8229600" cy="4525963"/>
          </a:xfrm>
        </p:spPr>
        <p:txBody>
          <a:bodyPr/>
          <a:lstStyle/>
          <a:p>
            <a:pPr>
              <a:defRPr/>
            </a:pPr>
            <a:r>
              <a:rPr lang="de-DE" sz="2400" b="1" dirty="0">
                <a:latin typeface="Arial" panose="020B0604020202020204" pitchFamily="34" charset="0"/>
                <a:cs typeface="Arial" panose="020B0604020202020204" pitchFamily="34" charset="0"/>
              </a:rPr>
              <a:t>EU </a:t>
            </a:r>
            <a:r>
              <a:rPr lang="en-US" sz="2400" b="1" dirty="0">
                <a:latin typeface="Arial" panose="020B0604020202020204" pitchFamily="34" charset="0"/>
                <a:cs typeface="Arial" panose="020B0604020202020204" pitchFamily="34" charset="0"/>
              </a:rPr>
              <a:t>Strategy for the </a:t>
            </a:r>
            <a:r>
              <a:rPr lang="de-DE" sz="2400" b="1" dirty="0" err="1">
                <a:latin typeface="Arial" panose="020B0604020202020204" pitchFamily="34" charset="0"/>
                <a:cs typeface="Arial" panose="020B0604020202020204" pitchFamily="34" charset="0"/>
              </a:rPr>
              <a:t>Danube</a:t>
            </a:r>
            <a:r>
              <a:rPr lang="de-DE" sz="2400" b="1" dirty="0">
                <a:latin typeface="Arial" panose="020B0604020202020204" pitchFamily="34" charset="0"/>
                <a:cs typeface="Arial" panose="020B0604020202020204" pitchFamily="34" charset="0"/>
              </a:rPr>
              <a:t> Region </a:t>
            </a:r>
          </a:p>
          <a:p>
            <a:pPr>
              <a:defRPr/>
            </a:pPr>
            <a:endParaRPr lang="de-DE" sz="2400" b="1" dirty="0">
              <a:latin typeface="Arial" panose="020B0604020202020204" pitchFamily="34" charset="0"/>
              <a:cs typeface="Arial" panose="020B0604020202020204" pitchFamily="34" charset="0"/>
            </a:endParaRPr>
          </a:p>
          <a:p>
            <a:pPr lvl="1" algn="just">
              <a:lnSpc>
                <a:spcPct val="80000"/>
              </a:lnSpc>
              <a:defRPr/>
            </a:pPr>
            <a:r>
              <a:rPr lang="de-DE" sz="2400" dirty="0" err="1">
                <a:latin typeface="Arial" panose="020B0604020202020204" pitchFamily="34" charset="0"/>
                <a:cs typeface="Arial" panose="020B0604020202020204" pitchFamily="34" charset="0"/>
              </a:rPr>
              <a:t>Steering</a:t>
            </a:r>
            <a:r>
              <a:rPr lang="de-DE" sz="2400" dirty="0">
                <a:latin typeface="Arial" panose="020B0604020202020204" pitchFamily="34" charset="0"/>
                <a:cs typeface="Arial" panose="020B0604020202020204" pitchFamily="34" charset="0"/>
              </a:rPr>
              <a:t> Group </a:t>
            </a:r>
            <a:r>
              <a:rPr lang="de-DE" sz="2400" dirty="0" err="1">
                <a:latin typeface="Arial" panose="020B0604020202020204" pitchFamily="34" charset="0"/>
                <a:cs typeface="Arial" panose="020B0604020202020204" pitchFamily="34" charset="0"/>
              </a:rPr>
              <a:t>of</a:t>
            </a:r>
            <a:r>
              <a:rPr lang="de-DE"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Priority</a:t>
            </a:r>
            <a:r>
              <a:rPr lang="de-DE" sz="2400" dirty="0">
                <a:latin typeface="Arial" panose="020B0604020202020204" pitchFamily="34" charset="0"/>
                <a:cs typeface="Arial" panose="020B0604020202020204" pitchFamily="34" charset="0"/>
              </a:rPr>
              <a:t> Area 7 „</a:t>
            </a:r>
            <a:r>
              <a:rPr lang="de-DE" sz="2400" dirty="0" err="1">
                <a:latin typeface="Arial" panose="020B0604020202020204" pitchFamily="34" charset="0"/>
                <a:cs typeface="Arial" panose="020B0604020202020204" pitchFamily="34" charset="0"/>
              </a:rPr>
              <a:t>Knowledge</a:t>
            </a:r>
            <a:r>
              <a:rPr lang="de-DE" sz="2400" dirty="0">
                <a:latin typeface="Arial" panose="020B0604020202020204" pitchFamily="34" charset="0"/>
                <a:cs typeface="Arial" panose="020B0604020202020204" pitchFamily="34" charset="0"/>
              </a:rPr>
              <a:t> Society“</a:t>
            </a:r>
          </a:p>
          <a:p>
            <a:pPr lvl="1" algn="just">
              <a:lnSpc>
                <a:spcPct val="80000"/>
              </a:lnSpc>
              <a:defRPr/>
            </a:pPr>
            <a:endParaRPr lang="de-DE" sz="2400" dirty="0">
              <a:latin typeface="Arial" panose="020B0604020202020204" pitchFamily="34" charset="0"/>
              <a:cs typeface="Arial" panose="020B0604020202020204" pitchFamily="34" charset="0"/>
            </a:endParaRPr>
          </a:p>
          <a:p>
            <a:pPr lvl="1" algn="just">
              <a:lnSpc>
                <a:spcPct val="80000"/>
              </a:lnSpc>
              <a:defRPr/>
            </a:pPr>
            <a:r>
              <a:rPr lang="en-US" sz="2400" dirty="0">
                <a:latin typeface="Arial" panose="020B0604020202020204" pitchFamily="34" charset="0"/>
                <a:cs typeface="Arial" panose="020B0604020202020204" pitchFamily="34" charset="0"/>
              </a:rPr>
              <a:t>SG PA7 Working Group “DRRIF” (Danube Region Research and Innovation Fund)</a:t>
            </a:r>
          </a:p>
          <a:p>
            <a:pPr lvl="1" algn="just">
              <a:lnSpc>
                <a:spcPct val="80000"/>
              </a:lnSpc>
              <a:defRPr/>
            </a:pPr>
            <a:endParaRPr lang="en-US" sz="2400" dirty="0">
              <a:latin typeface="Arial" panose="020B0604020202020204" pitchFamily="34" charset="0"/>
              <a:cs typeface="Arial" panose="020B0604020202020204" pitchFamily="34" charset="0"/>
            </a:endParaRPr>
          </a:p>
          <a:p>
            <a:pPr lvl="1" algn="just">
              <a:lnSpc>
                <a:spcPct val="80000"/>
              </a:lnSpc>
              <a:defRPr/>
            </a:pPr>
            <a:r>
              <a:rPr lang="en-US" sz="2400" dirty="0">
                <a:latin typeface="Arial" panose="020B0604020202020204" pitchFamily="34" charset="0"/>
                <a:cs typeface="Arial" panose="020B0604020202020204" pitchFamily="34" charset="0"/>
              </a:rPr>
              <a:t>Danube Region INCO.NET</a:t>
            </a:r>
          </a:p>
          <a:p>
            <a:pPr marL="0" indent="0" eaLnBrk="1" hangingPunct="1">
              <a:buFontTx/>
              <a:buNone/>
              <a:defRPr/>
            </a:pPr>
            <a:endParaRPr lang="en-US" sz="2400" dirty="0"/>
          </a:p>
        </p:txBody>
      </p:sp>
    </p:spTree>
    <p:extLst>
      <p:ext uri="{BB962C8B-B14F-4D97-AF65-F5344CB8AC3E}">
        <p14:creationId xmlns:p14="http://schemas.microsoft.com/office/powerpoint/2010/main" val="1949069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de-DE" sz="4000" dirty="0" smtClean="0">
                <a:latin typeface="Arial" panose="020B0604020202020204" pitchFamily="34" charset="0"/>
                <a:cs typeface="Arial" panose="020B0604020202020204" pitchFamily="34" charset="0"/>
              </a:rPr>
              <a:t>France</a:t>
            </a:r>
            <a:endParaRPr lang="de-AT" sz="4000" dirty="0" smtClean="0">
              <a:latin typeface="Arial" panose="020B0604020202020204" pitchFamily="34" charset="0"/>
              <a:cs typeface="Arial" panose="020B0604020202020204" pitchFamily="34" charset="0"/>
            </a:endParaRPr>
          </a:p>
        </p:txBody>
      </p:sp>
      <p:sp>
        <p:nvSpPr>
          <p:cNvPr id="16387" name="Rectangle 3"/>
          <p:cNvSpPr>
            <a:spLocks noGrp="1" noChangeArrowheads="1"/>
          </p:cNvSpPr>
          <p:nvPr>
            <p:ph type="body" idx="1"/>
          </p:nvPr>
        </p:nvSpPr>
        <p:spPr>
          <a:xfrm>
            <a:off x="395288" y="1628775"/>
            <a:ext cx="8229600" cy="4525963"/>
          </a:xfrm>
        </p:spPr>
        <p:txBody>
          <a:bodyPr/>
          <a:lstStyle/>
          <a:p>
            <a:pPr marL="609600" indent="-609600" algn="just"/>
            <a:r>
              <a:rPr lang="de-AT" sz="2400" dirty="0">
                <a:latin typeface="Arial" panose="020B0604020202020204" pitchFamily="34" charset="0"/>
                <a:cs typeface="Arial" panose="020B0604020202020204" pitchFamily="34" charset="0"/>
              </a:rPr>
              <a:t>CROATIA - June 2013 :</a:t>
            </a: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MerMex</a:t>
            </a:r>
            <a:r>
              <a:rPr lang="en-US" sz="2400" dirty="0">
                <a:latin typeface="Arial" panose="020B0604020202020204" pitchFamily="34" charset="0"/>
                <a:cs typeface="Arial" panose="020B0604020202020204" pitchFamily="34" charset="0"/>
              </a:rPr>
              <a:t>” workshop (within Mistrals </a:t>
            </a:r>
            <a:r>
              <a:rPr lang="en-US" sz="2400" dirty="0" err="1">
                <a:latin typeface="Arial" panose="020B0604020202020204" pitchFamily="34" charset="0"/>
                <a:cs typeface="Arial" panose="020B0604020202020204" pitchFamily="34" charset="0"/>
              </a:rPr>
              <a:t>programme</a:t>
            </a:r>
            <a:r>
              <a:rPr lang="en-US" sz="2400" dirty="0">
                <a:latin typeface="Arial" panose="020B0604020202020204" pitchFamily="34" charset="0"/>
                <a:cs typeface="Arial" panose="020B0604020202020204" pitchFamily="34" charset="0"/>
              </a:rPr>
              <a:t>) with 40 scientists from Mediterranean region. </a:t>
            </a:r>
          </a:p>
          <a:p>
            <a:pPr marL="0" indent="0" algn="just">
              <a:buNone/>
            </a:pPr>
            <a:endParaRPr lang="de-AT" sz="2400" dirty="0">
              <a:latin typeface="Arial" panose="020B0604020202020204" pitchFamily="34" charset="0"/>
              <a:cs typeface="Arial" panose="020B0604020202020204" pitchFamily="34" charset="0"/>
            </a:endParaRPr>
          </a:p>
          <a:p>
            <a:pPr marL="609600" indent="-609600" algn="just"/>
            <a:r>
              <a:rPr lang="de-AT" sz="2400" dirty="0" smtClean="0">
                <a:latin typeface="Arial" panose="020B0604020202020204" pitchFamily="34" charset="0"/>
                <a:cs typeface="Arial" panose="020B0604020202020204" pitchFamily="34" charset="0"/>
              </a:rPr>
              <a:t>SERBIA: </a:t>
            </a:r>
            <a:r>
              <a:rPr lang="de-AT" sz="2400" dirty="0">
                <a:latin typeface="Arial" panose="020B0604020202020204" pitchFamily="34" charset="0"/>
                <a:cs typeface="Arial" panose="020B0604020202020204" pitchFamily="34" charset="0"/>
              </a:rPr>
              <a:t>next week, joint comittee for the selection of the PAVLE SAVIC projects.</a:t>
            </a:r>
          </a:p>
          <a:p>
            <a:pPr marL="0" indent="0" algn="just">
              <a:buNone/>
            </a:pPr>
            <a:endParaRPr lang="de-AT" sz="2400" dirty="0">
              <a:latin typeface="Arial" panose="020B0604020202020204" pitchFamily="34" charset="0"/>
              <a:cs typeface="Arial" panose="020B0604020202020204" pitchFamily="34" charset="0"/>
            </a:endParaRPr>
          </a:p>
          <a:p>
            <a:pPr marL="609600" indent="-609600" algn="just"/>
            <a:r>
              <a:rPr lang="de-AT" sz="2400" dirty="0">
                <a:latin typeface="Arial" panose="020B0604020202020204" pitchFamily="34" charset="0"/>
                <a:cs typeface="Arial" panose="020B0604020202020204" pitchFamily="34" charset="0"/>
              </a:rPr>
              <a:t>BOSNIA-HERZEGOVINA - </a:t>
            </a:r>
            <a:r>
              <a:rPr lang="en-US" sz="2400" dirty="0">
                <a:latin typeface="Arial" panose="020B0604020202020204" pitchFamily="34" charset="0"/>
                <a:cs typeface="Arial" panose="020B0604020202020204" pitchFamily="34" charset="0"/>
              </a:rPr>
              <a:t>Cooperation in social and human sciences with Sarajevo University. International seminar on “ gender issue in religions”</a:t>
            </a:r>
            <a:endParaRPr lang="en-US" sz="2400" dirty="0" smtClean="0"/>
          </a:p>
        </p:txBody>
      </p:sp>
    </p:spTree>
    <p:extLst>
      <p:ext uri="{BB962C8B-B14F-4D97-AF65-F5344CB8AC3E}">
        <p14:creationId xmlns:p14="http://schemas.microsoft.com/office/powerpoint/2010/main" val="343790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706090"/>
          </a:xfrm>
        </p:spPr>
        <p:txBody>
          <a:bodyPr/>
          <a:lstStyle/>
          <a:p>
            <a:pPr eaLnBrk="1" hangingPunct="1"/>
            <a:r>
              <a:rPr lang="de-DE" sz="4000" dirty="0" smtClean="0">
                <a:latin typeface="Arial" panose="020B0604020202020204" pitchFamily="34" charset="0"/>
                <a:cs typeface="Arial" panose="020B0604020202020204" pitchFamily="34" charset="0"/>
              </a:rPr>
              <a:t>Germany</a:t>
            </a:r>
            <a:endParaRPr lang="de-AT" sz="4000" dirty="0" smtClean="0">
              <a:latin typeface="Arial" panose="020B0604020202020204" pitchFamily="34" charset="0"/>
              <a:cs typeface="Arial" panose="020B0604020202020204" pitchFamily="34" charset="0"/>
            </a:endParaRPr>
          </a:p>
        </p:txBody>
      </p:sp>
      <p:sp>
        <p:nvSpPr>
          <p:cNvPr id="17411" name="Rectangle 3"/>
          <p:cNvSpPr>
            <a:spLocks noGrp="1" noChangeArrowheads="1"/>
          </p:cNvSpPr>
          <p:nvPr>
            <p:ph type="body" idx="1"/>
          </p:nvPr>
        </p:nvSpPr>
        <p:spPr>
          <a:xfrm>
            <a:off x="467544" y="1484784"/>
            <a:ext cx="8229600" cy="5904656"/>
          </a:xfrm>
        </p:spPr>
        <p:txBody>
          <a:bodyPr>
            <a:normAutofit fontScale="40000" lnSpcReduction="20000"/>
          </a:bodyPr>
          <a:lstStyle/>
          <a:p>
            <a:pPr algn="just">
              <a:lnSpc>
                <a:spcPct val="110000"/>
              </a:lnSpc>
              <a:spcBef>
                <a:spcPts val="600"/>
              </a:spcBef>
              <a:spcAft>
                <a:spcPts val="500"/>
              </a:spcAft>
            </a:pPr>
            <a:r>
              <a:rPr lang="en-GB" sz="5000" dirty="0" smtClean="0">
                <a:latin typeface="Arial" panose="020B0604020202020204" pitchFamily="34" charset="0"/>
                <a:cs typeface="Arial" panose="020B0604020202020204" pitchFamily="34" charset="0"/>
              </a:rPr>
              <a:t>BMBF-</a:t>
            </a:r>
            <a:r>
              <a:rPr lang="en-GB" sz="5000" u="sng" dirty="0" smtClean="0">
                <a:latin typeface="Arial" panose="020B0604020202020204" pitchFamily="34" charset="0"/>
                <a:cs typeface="Arial" panose="020B0604020202020204" pitchFamily="34" charset="0"/>
              </a:rPr>
              <a:t>Regional Call</a:t>
            </a:r>
            <a:r>
              <a:rPr lang="en-GB" sz="5000" dirty="0" smtClean="0">
                <a:latin typeface="Arial" panose="020B0604020202020204" pitchFamily="34" charset="0"/>
                <a:cs typeface="Arial" panose="020B0604020202020204" pitchFamily="34" charset="0"/>
              </a:rPr>
              <a:t> running until December 31, 2013; research cooperation with partners from SEE countries; new call under prep.</a:t>
            </a:r>
          </a:p>
          <a:p>
            <a:pPr algn="just">
              <a:lnSpc>
                <a:spcPct val="110000"/>
              </a:lnSpc>
              <a:spcBef>
                <a:spcPts val="600"/>
              </a:spcBef>
            </a:pPr>
            <a:r>
              <a:rPr lang="en-GB" sz="5000" dirty="0" smtClean="0">
                <a:latin typeface="Arial" panose="020B0604020202020204" pitchFamily="34" charset="0"/>
                <a:cs typeface="Arial" panose="020B0604020202020204" pitchFamily="34" charset="0"/>
              </a:rPr>
              <a:t>BMBF and DLR/International Bureau are actively engaged in </a:t>
            </a:r>
            <a:r>
              <a:rPr lang="en-GB" sz="5000" u="sng" dirty="0" smtClean="0">
                <a:latin typeface="Arial" panose="020B0604020202020204" pitchFamily="34" charset="0"/>
                <a:cs typeface="Arial" panose="020B0604020202020204" pitchFamily="34" charset="0"/>
              </a:rPr>
              <a:t>WBC-INCO.NET</a:t>
            </a:r>
          </a:p>
          <a:p>
            <a:pPr algn="just">
              <a:lnSpc>
                <a:spcPct val="110000"/>
              </a:lnSpc>
              <a:spcBef>
                <a:spcPts val="600"/>
              </a:spcBef>
            </a:pPr>
            <a:r>
              <a:rPr lang="en-US" sz="5000" dirty="0" smtClean="0">
                <a:latin typeface="Arial" panose="020B0604020202020204" pitchFamily="34" charset="0"/>
                <a:cs typeface="Arial" panose="020B0604020202020204" pitchFamily="34" charset="0"/>
              </a:rPr>
              <a:t>BMBF-Call “</a:t>
            </a:r>
            <a:r>
              <a:rPr lang="en-US" sz="5000" u="sng" dirty="0" smtClean="0">
                <a:latin typeface="Arial" panose="020B0604020202020204" pitchFamily="34" charset="0"/>
                <a:cs typeface="Arial" panose="020B0604020202020204" pitchFamily="34" charset="0"/>
              </a:rPr>
              <a:t>Ideas competition for the establishment and development of innovative R&amp;D networks with partners in the Danube States</a:t>
            </a:r>
            <a:r>
              <a:rPr lang="en-US" sz="5000" dirty="0" smtClean="0">
                <a:latin typeface="Arial" panose="020B0604020202020204" pitchFamily="34" charset="0"/>
                <a:cs typeface="Arial" panose="020B0604020202020204" pitchFamily="34" charset="0"/>
              </a:rPr>
              <a:t>”; encourages stronger links between countries upstream and downstream the Danube; contributes to EUSDR; funding of 31 proposals; first projects have started; interest in co-funding by several partner countries</a:t>
            </a:r>
          </a:p>
          <a:p>
            <a:pPr algn="just">
              <a:lnSpc>
                <a:spcPct val="110000"/>
              </a:lnSpc>
              <a:spcBef>
                <a:spcPts val="600"/>
              </a:spcBef>
            </a:pPr>
            <a:r>
              <a:rPr lang="en-GB" sz="5000" u="sng" dirty="0" smtClean="0">
                <a:latin typeface="Arial" panose="020B0604020202020204" pitchFamily="34" charset="0"/>
                <a:cs typeface="Arial" panose="020B0604020202020204" pitchFamily="34" charset="0"/>
              </a:rPr>
              <a:t>Ulm Follow-up Working Group met in October 2013 in Bonn;</a:t>
            </a:r>
            <a:r>
              <a:rPr lang="en-GB" sz="5000" dirty="0" smtClean="0">
                <a:latin typeface="Arial" panose="020B0604020202020204" pitchFamily="34" charset="0"/>
                <a:cs typeface="Arial" panose="020B0604020202020204" pitchFamily="34" charset="0"/>
              </a:rPr>
              <a:t> follows up the Ministerial Conference </a:t>
            </a:r>
            <a:r>
              <a:rPr lang="en-US" sz="5000" dirty="0" smtClean="0">
                <a:latin typeface="Arial" panose="020B0604020202020204" pitchFamily="34" charset="0"/>
                <a:cs typeface="Arial" panose="020B0604020202020204" pitchFamily="34" charset="0"/>
              </a:rPr>
              <a:t>of Danube Countries (</a:t>
            </a:r>
            <a:r>
              <a:rPr lang="en-GB" sz="5000" dirty="0" smtClean="0">
                <a:latin typeface="Arial" panose="020B0604020202020204" pitchFamily="34" charset="0"/>
                <a:cs typeface="Arial" panose="020B0604020202020204" pitchFamily="34" charset="0"/>
              </a:rPr>
              <a:t>July 2012, Ulm/Germany); strengthen cooperation of Danube countries, first concrete steps opening up BMBF call to partner country’s co-funding</a:t>
            </a:r>
          </a:p>
          <a:p>
            <a:pPr algn="just">
              <a:lnSpc>
                <a:spcPct val="110000"/>
              </a:lnSpc>
              <a:spcBef>
                <a:spcPts val="600"/>
              </a:spcBef>
            </a:pPr>
            <a:r>
              <a:rPr lang="de-DE" sz="5000" dirty="0" smtClean="0">
                <a:latin typeface="Arial" panose="020B0604020202020204" pitchFamily="34" charset="0"/>
                <a:cs typeface="Arial" panose="020B0604020202020204" pitchFamily="34" charset="0"/>
              </a:rPr>
              <a:t>BMBF: </a:t>
            </a:r>
            <a:r>
              <a:rPr lang="de-DE" sz="5000" dirty="0" err="1" smtClean="0">
                <a:latin typeface="Arial" panose="020B0604020202020204" pitchFamily="34" charset="0"/>
                <a:cs typeface="Arial" panose="020B0604020202020204" pitchFamily="34" charset="0"/>
              </a:rPr>
              <a:t>member</a:t>
            </a:r>
            <a:r>
              <a:rPr lang="de-DE" sz="5000" dirty="0" smtClean="0">
                <a:latin typeface="Arial" panose="020B0604020202020204" pitchFamily="34" charset="0"/>
                <a:cs typeface="Arial" panose="020B0604020202020204" pitchFamily="34" charset="0"/>
              </a:rPr>
              <a:t> </a:t>
            </a:r>
            <a:r>
              <a:rPr lang="de-DE" sz="5000" dirty="0" err="1" smtClean="0">
                <a:latin typeface="Arial" panose="020B0604020202020204" pitchFamily="34" charset="0"/>
                <a:cs typeface="Arial" panose="020B0604020202020204" pitchFamily="34" charset="0"/>
              </a:rPr>
              <a:t>of</a:t>
            </a:r>
            <a:r>
              <a:rPr lang="de-DE" sz="5000" dirty="0" smtClean="0">
                <a:latin typeface="Arial" panose="020B0604020202020204" pitchFamily="34" charset="0"/>
                <a:cs typeface="Arial" panose="020B0604020202020204" pitchFamily="34" charset="0"/>
              </a:rPr>
              <a:t> </a:t>
            </a:r>
            <a:r>
              <a:rPr lang="de-DE" sz="5000" dirty="0" err="1" smtClean="0">
                <a:latin typeface="Arial" panose="020B0604020202020204" pitchFamily="34" charset="0"/>
                <a:cs typeface="Arial" panose="020B0604020202020204" pitchFamily="34" charset="0"/>
              </a:rPr>
              <a:t>the</a:t>
            </a:r>
            <a:r>
              <a:rPr lang="de-DE" sz="5000" dirty="0" smtClean="0">
                <a:latin typeface="Arial" panose="020B0604020202020204" pitchFamily="34" charset="0"/>
                <a:cs typeface="Arial" panose="020B0604020202020204" pitchFamily="34" charset="0"/>
              </a:rPr>
              <a:t> „DRRIF WG“ (</a:t>
            </a:r>
            <a:r>
              <a:rPr lang="de-DE" sz="5000" dirty="0" err="1" smtClean="0">
                <a:latin typeface="Arial" panose="020B0604020202020204" pitchFamily="34" charset="0"/>
                <a:cs typeface="Arial" panose="020B0604020202020204" pitchFamily="34" charset="0"/>
              </a:rPr>
              <a:t>led</a:t>
            </a:r>
            <a:r>
              <a:rPr lang="de-DE" sz="5000" dirty="0" smtClean="0">
                <a:latin typeface="Arial" panose="020B0604020202020204" pitchFamily="34" charset="0"/>
                <a:cs typeface="Arial" panose="020B0604020202020204" pitchFamily="34" charset="0"/>
              </a:rPr>
              <a:t> </a:t>
            </a:r>
            <a:r>
              <a:rPr lang="de-DE" sz="5000" dirty="0" err="1" smtClean="0">
                <a:latin typeface="Arial" panose="020B0604020202020204" pitchFamily="34" charset="0"/>
                <a:cs typeface="Arial" panose="020B0604020202020204" pitchFamily="34" charset="0"/>
              </a:rPr>
              <a:t>by</a:t>
            </a:r>
            <a:r>
              <a:rPr lang="de-DE" sz="5000" dirty="0" smtClean="0">
                <a:latin typeface="Arial" panose="020B0604020202020204" pitchFamily="34" charset="0"/>
                <a:cs typeface="Arial" panose="020B0604020202020204" pitchFamily="34" charset="0"/>
              </a:rPr>
              <a:t> Austria) in EUSDR PA7 </a:t>
            </a:r>
            <a:endParaRPr lang="en-GB" sz="5000" u="sng" dirty="0" smtClean="0">
              <a:latin typeface="Arial" panose="020B0604020202020204" pitchFamily="34" charset="0"/>
              <a:cs typeface="Arial" panose="020B0604020202020204" pitchFamily="34" charset="0"/>
            </a:endParaRPr>
          </a:p>
          <a:p>
            <a:pPr marL="0" indent="0" algn="just" eaLnBrk="1" hangingPunct="1">
              <a:lnSpc>
                <a:spcPct val="110000"/>
              </a:lnSpc>
              <a:spcBef>
                <a:spcPct val="10000"/>
              </a:spcBef>
              <a:spcAft>
                <a:spcPts val="500"/>
              </a:spcAft>
              <a:buNone/>
            </a:pPr>
            <a:endParaRPr lang="en-GB" sz="2000" u="sng" dirty="0" smtClean="0">
              <a:solidFill>
                <a:schemeClr val="tx2"/>
              </a:solidFill>
            </a:endParaRPr>
          </a:p>
        </p:txBody>
      </p:sp>
    </p:spTree>
    <p:extLst>
      <p:ext uri="{BB962C8B-B14F-4D97-AF65-F5344CB8AC3E}">
        <p14:creationId xmlns:p14="http://schemas.microsoft.com/office/powerpoint/2010/main" val="37764211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hu-HU" sz="4000" dirty="0" smtClean="0">
                <a:solidFill>
                  <a:schemeClr val="tx1"/>
                </a:solidFill>
                <a:latin typeface="Arial" panose="020B0604020202020204" pitchFamily="34" charset="0"/>
                <a:cs typeface="Arial" panose="020B0604020202020204" pitchFamily="34" charset="0"/>
              </a:rPr>
              <a:t>H</a:t>
            </a:r>
            <a:r>
              <a:rPr lang="it-IT" sz="4000" dirty="0" err="1" smtClean="0">
                <a:solidFill>
                  <a:schemeClr val="tx1"/>
                </a:solidFill>
                <a:latin typeface="Arial" panose="020B0604020202020204" pitchFamily="34" charset="0"/>
                <a:cs typeface="Arial" panose="020B0604020202020204" pitchFamily="34" charset="0"/>
              </a:rPr>
              <a:t>ungary</a:t>
            </a:r>
            <a:r>
              <a:rPr lang="hu-HU" sz="4000" dirty="0" smtClean="0">
                <a:solidFill>
                  <a:schemeClr val="tx1"/>
                </a:solidFill>
                <a:latin typeface="Arial" panose="020B0604020202020204" pitchFamily="34" charset="0"/>
                <a:cs typeface="Arial" panose="020B0604020202020204" pitchFamily="34" charset="0"/>
              </a:rPr>
              <a:t> </a:t>
            </a:r>
            <a:endParaRPr lang="de-AT" sz="4000" dirty="0" smtClean="0">
              <a:solidFill>
                <a:schemeClr val="tx1"/>
              </a:solidFill>
              <a:latin typeface="Arial" panose="020B0604020202020204" pitchFamily="34" charset="0"/>
              <a:cs typeface="Arial" panose="020B0604020202020204" pitchFamily="34" charset="0"/>
            </a:endParaRPr>
          </a:p>
        </p:txBody>
      </p:sp>
      <p:sp>
        <p:nvSpPr>
          <p:cNvPr id="19459" name="Rectangle 3"/>
          <p:cNvSpPr>
            <a:spLocks noGrp="1" noChangeArrowheads="1"/>
          </p:cNvSpPr>
          <p:nvPr>
            <p:ph type="body" idx="1"/>
          </p:nvPr>
        </p:nvSpPr>
        <p:spPr/>
        <p:txBody>
          <a:bodyPr>
            <a:normAutofit lnSpcReduction="10000"/>
          </a:bodyPr>
          <a:lstStyle/>
          <a:p>
            <a:pPr>
              <a:spcBef>
                <a:spcPts val="1200"/>
              </a:spcBef>
              <a:buFont typeface="Wingdings" panose="05000000000000000000" pitchFamily="2" charset="2"/>
              <a:buChar char="§"/>
            </a:pPr>
            <a:r>
              <a:rPr lang="en-GB" sz="2400" dirty="0" smtClean="0">
                <a:latin typeface="Arial" panose="020B0604020202020204" pitchFamily="34" charset="0"/>
                <a:cs typeface="Arial" panose="020B0604020202020204" pitchFamily="34" charset="0"/>
              </a:rPr>
              <a:t>Mobility Programme</a:t>
            </a:r>
          </a:p>
          <a:p>
            <a:pPr marL="0" indent="0" eaLnBrk="1" hangingPunct="1">
              <a:spcBef>
                <a:spcPts val="1200"/>
              </a:spcBef>
              <a:buNone/>
            </a:pPr>
            <a:endParaRPr lang="de-AT" sz="2400" dirty="0" smtClean="0"/>
          </a:p>
          <a:p>
            <a:pPr marL="0" indent="0" eaLnBrk="1" hangingPunct="1">
              <a:spcBef>
                <a:spcPts val="1200"/>
              </a:spcBef>
              <a:buNone/>
            </a:pPr>
            <a:endParaRPr lang="de-AT" sz="2400" dirty="0"/>
          </a:p>
          <a:p>
            <a:pPr marL="0" indent="0" eaLnBrk="1" hangingPunct="1">
              <a:spcBef>
                <a:spcPts val="1200"/>
              </a:spcBef>
              <a:buNone/>
            </a:pPr>
            <a:endParaRPr lang="de-AT" sz="2400" dirty="0" smtClean="0"/>
          </a:p>
          <a:p>
            <a:pPr marL="0" indent="0" eaLnBrk="1" hangingPunct="1">
              <a:spcBef>
                <a:spcPts val="1200"/>
              </a:spcBef>
              <a:buNone/>
            </a:pPr>
            <a:endParaRPr lang="de-AT" sz="2400" dirty="0"/>
          </a:p>
          <a:p>
            <a:pPr marL="0" indent="0" eaLnBrk="1" hangingPunct="1">
              <a:spcBef>
                <a:spcPts val="1200"/>
              </a:spcBef>
              <a:buNone/>
            </a:pPr>
            <a:endParaRPr lang="de-AT" sz="2400" dirty="0" smtClean="0"/>
          </a:p>
          <a:p>
            <a:pPr marL="0" indent="0" eaLnBrk="1" hangingPunct="1">
              <a:spcBef>
                <a:spcPts val="1200"/>
              </a:spcBef>
              <a:buNone/>
            </a:pPr>
            <a:endParaRPr lang="de-AT" sz="2400" dirty="0"/>
          </a:p>
          <a:p>
            <a:pPr>
              <a:spcBef>
                <a:spcPts val="1200"/>
              </a:spcBef>
              <a:buFont typeface="Wingdings" panose="05000000000000000000" pitchFamily="2" charset="2"/>
              <a:buChar char="§"/>
            </a:pPr>
            <a:endParaRPr lang="en-GB" sz="2400" dirty="0" smtClean="0">
              <a:latin typeface="Arial" panose="020B0604020202020204" pitchFamily="34" charset="0"/>
              <a:cs typeface="Arial" panose="020B0604020202020204" pitchFamily="34" charset="0"/>
            </a:endParaRPr>
          </a:p>
          <a:p>
            <a:pPr>
              <a:spcBef>
                <a:spcPts val="1200"/>
              </a:spcBef>
              <a:buFont typeface="Wingdings" panose="05000000000000000000" pitchFamily="2" charset="2"/>
              <a:buChar char="§"/>
            </a:pPr>
            <a:r>
              <a:rPr lang="en-GB" sz="2400" dirty="0" smtClean="0">
                <a:latin typeface="Arial" panose="020B0604020202020204" pitchFamily="34" charset="0"/>
                <a:cs typeface="Arial" panose="020B0604020202020204" pitchFamily="34" charset="0"/>
              </a:rPr>
              <a:t>Structural Funds</a:t>
            </a:r>
          </a:p>
          <a:p>
            <a:pPr marL="0" indent="0" eaLnBrk="1" hangingPunct="1">
              <a:spcBef>
                <a:spcPts val="1200"/>
              </a:spcBef>
              <a:buNone/>
            </a:pPr>
            <a:endParaRPr lang="de-AT" sz="2400" dirty="0" smtClean="0"/>
          </a:p>
        </p:txBody>
      </p:sp>
      <p:graphicFrame>
        <p:nvGraphicFramePr>
          <p:cNvPr id="2" name="Tabelle 1"/>
          <p:cNvGraphicFramePr>
            <a:graphicFrameLocks noGrp="1"/>
          </p:cNvGraphicFramePr>
          <p:nvPr>
            <p:extLst>
              <p:ext uri="{D42A27DB-BD31-4B8C-83A1-F6EECF244321}">
                <p14:modId xmlns:p14="http://schemas.microsoft.com/office/powerpoint/2010/main" val="4120909884"/>
              </p:ext>
            </p:extLst>
          </p:nvPr>
        </p:nvGraphicFramePr>
        <p:xfrm>
          <a:off x="755576" y="2204864"/>
          <a:ext cx="7488831" cy="3168352"/>
        </p:xfrm>
        <a:graphic>
          <a:graphicData uri="http://schemas.openxmlformats.org/drawingml/2006/table">
            <a:tbl>
              <a:tblPr firstRow="1" bandRow="1">
                <a:tableStyleId>{073A0DAA-6AF3-43AB-8588-CEC1D06C72B9}</a:tableStyleId>
              </a:tblPr>
              <a:tblGrid>
                <a:gridCol w="2496277"/>
                <a:gridCol w="2496277"/>
                <a:gridCol w="2496277"/>
              </a:tblGrid>
              <a:tr h="792088">
                <a:tc>
                  <a:txBody>
                    <a:bodyPr/>
                    <a:lstStyle/>
                    <a:p>
                      <a:endParaRPr lang="en-GB" noProof="0" dirty="0"/>
                    </a:p>
                  </a:txBody>
                  <a:tcPr>
                    <a:solidFill>
                      <a:schemeClr val="tx1">
                        <a:lumMod val="50000"/>
                        <a:lumOff val="50000"/>
                      </a:schemeClr>
                    </a:solidFill>
                  </a:tcPr>
                </a:tc>
                <a:tc>
                  <a:txBody>
                    <a:bodyPr/>
                    <a:lstStyle/>
                    <a:p>
                      <a:pPr algn="ctr"/>
                      <a:endParaRPr lang="en-GB" noProof="0" dirty="0" smtClean="0"/>
                    </a:p>
                    <a:p>
                      <a:pPr algn="ctr"/>
                      <a:r>
                        <a:rPr lang="en-GB" noProof="0" dirty="0" smtClean="0"/>
                        <a:t>Students</a:t>
                      </a:r>
                    </a:p>
                  </a:txBody>
                  <a:tcPr>
                    <a:solidFill>
                      <a:schemeClr val="tx1">
                        <a:lumMod val="50000"/>
                        <a:lumOff val="50000"/>
                      </a:schemeClr>
                    </a:solidFill>
                  </a:tcPr>
                </a:tc>
                <a:tc>
                  <a:txBody>
                    <a:bodyPr/>
                    <a:lstStyle/>
                    <a:p>
                      <a:pPr algn="ctr"/>
                      <a:endParaRPr lang="en-GB" noProof="0" dirty="0" smtClean="0"/>
                    </a:p>
                    <a:p>
                      <a:pPr algn="ctr"/>
                      <a:r>
                        <a:rPr lang="en-GB" noProof="0" dirty="0" smtClean="0"/>
                        <a:t>Lecturer/Researcher</a:t>
                      </a:r>
                      <a:endParaRPr lang="en-GB" noProof="0" dirty="0"/>
                    </a:p>
                  </a:txBody>
                  <a:tcPr>
                    <a:solidFill>
                      <a:schemeClr val="tx1">
                        <a:lumMod val="50000"/>
                        <a:lumOff val="50000"/>
                      </a:schemeClr>
                    </a:solidFill>
                  </a:tcPr>
                </a:tc>
              </a:tr>
              <a:tr h="792088">
                <a:tc>
                  <a:txBody>
                    <a:bodyPr/>
                    <a:lstStyle/>
                    <a:p>
                      <a:endParaRPr lang="en-GB" noProof="0" dirty="0" smtClean="0"/>
                    </a:p>
                    <a:p>
                      <a:r>
                        <a:rPr lang="en-GB" noProof="0" dirty="0" smtClean="0"/>
                        <a:t>Albania</a:t>
                      </a:r>
                    </a:p>
                  </a:txBody>
                  <a:tcPr/>
                </a:tc>
                <a:tc>
                  <a:txBody>
                    <a:bodyPr/>
                    <a:lstStyle/>
                    <a:p>
                      <a:pPr algn="ctr"/>
                      <a:endParaRPr lang="en-GB" noProof="0" dirty="0" smtClean="0"/>
                    </a:p>
                    <a:p>
                      <a:pPr algn="ctr"/>
                      <a:r>
                        <a:rPr lang="en-GB" noProof="0" dirty="0" smtClean="0"/>
                        <a:t>X</a:t>
                      </a:r>
                      <a:endParaRPr lang="en-GB" b="1" noProof="0" dirty="0"/>
                    </a:p>
                  </a:txBody>
                  <a:tcPr/>
                </a:tc>
                <a:tc>
                  <a:txBody>
                    <a:bodyPr/>
                    <a:lstStyle/>
                    <a:p>
                      <a:pPr algn="ctr"/>
                      <a:endParaRPr lang="en-GB" noProof="0" dirty="0" smtClean="0"/>
                    </a:p>
                    <a:p>
                      <a:pPr algn="ctr"/>
                      <a:r>
                        <a:rPr lang="en-GB" noProof="0" dirty="0" smtClean="0"/>
                        <a:t>X</a:t>
                      </a:r>
                      <a:endParaRPr lang="en-GB" b="1" noProof="0" dirty="0"/>
                    </a:p>
                  </a:txBody>
                  <a:tcPr/>
                </a:tc>
              </a:tr>
              <a:tr h="792088">
                <a:tc>
                  <a:txBody>
                    <a:bodyPr/>
                    <a:lstStyle/>
                    <a:p>
                      <a:endParaRPr lang="en-GB" noProof="0" dirty="0" smtClean="0"/>
                    </a:p>
                    <a:p>
                      <a:r>
                        <a:rPr lang="en-GB" noProof="0" dirty="0" smtClean="0"/>
                        <a:t>FYR of Macedonia</a:t>
                      </a:r>
                    </a:p>
                  </a:txBody>
                  <a:tcPr/>
                </a:tc>
                <a:tc>
                  <a:txBody>
                    <a:bodyPr/>
                    <a:lstStyle/>
                    <a:p>
                      <a:pPr algn="ctr"/>
                      <a:endParaRPr lang="en-GB" noProof="0" dirty="0" smtClean="0"/>
                    </a:p>
                    <a:p>
                      <a:pPr algn="ctr"/>
                      <a:r>
                        <a:rPr lang="en-GB" noProof="0" dirty="0" smtClean="0"/>
                        <a:t>X</a:t>
                      </a:r>
                      <a:endParaRPr lang="en-GB" b="1" noProof="0" dirty="0"/>
                    </a:p>
                  </a:txBody>
                  <a:tcPr/>
                </a:tc>
                <a:tc>
                  <a:txBody>
                    <a:bodyPr/>
                    <a:lstStyle/>
                    <a:p>
                      <a:pPr algn="ctr"/>
                      <a:endParaRPr lang="en-GB" noProof="0" smtClean="0"/>
                    </a:p>
                    <a:p>
                      <a:pPr algn="ctr"/>
                      <a:r>
                        <a:rPr lang="en-GB" noProof="0" smtClean="0"/>
                        <a:t>-</a:t>
                      </a:r>
                      <a:endParaRPr lang="en-GB" b="1" noProof="0"/>
                    </a:p>
                  </a:txBody>
                  <a:tcPr/>
                </a:tc>
              </a:tr>
              <a:tr h="792088">
                <a:tc>
                  <a:txBody>
                    <a:bodyPr/>
                    <a:lstStyle/>
                    <a:p>
                      <a:endParaRPr lang="en-GB" noProof="0" dirty="0" smtClean="0"/>
                    </a:p>
                    <a:p>
                      <a:r>
                        <a:rPr lang="en-GB" noProof="0" dirty="0" smtClean="0"/>
                        <a:t>Montenegro</a:t>
                      </a:r>
                    </a:p>
                  </a:txBody>
                  <a:tcPr/>
                </a:tc>
                <a:tc>
                  <a:txBody>
                    <a:bodyPr/>
                    <a:lstStyle/>
                    <a:p>
                      <a:pPr algn="ctr"/>
                      <a:endParaRPr lang="en-GB" noProof="0" dirty="0" smtClean="0"/>
                    </a:p>
                    <a:p>
                      <a:pPr algn="ctr"/>
                      <a:r>
                        <a:rPr lang="en-GB" noProof="0" dirty="0" smtClean="0"/>
                        <a:t>X</a:t>
                      </a:r>
                      <a:endParaRPr lang="en-GB" b="1" noProof="0" dirty="0"/>
                    </a:p>
                  </a:txBody>
                  <a:tcPr/>
                </a:tc>
                <a:tc>
                  <a:txBody>
                    <a:bodyPr/>
                    <a:lstStyle/>
                    <a:p>
                      <a:pPr algn="ctr"/>
                      <a:endParaRPr lang="en-GB" noProof="0" dirty="0" smtClean="0"/>
                    </a:p>
                    <a:p>
                      <a:pPr algn="ctr"/>
                      <a:r>
                        <a:rPr lang="en-GB" noProof="0" dirty="0" smtClean="0"/>
                        <a:t>X</a:t>
                      </a:r>
                      <a:endParaRPr lang="en-GB" b="1" noProof="0" dirty="0"/>
                    </a:p>
                  </a:txBody>
                  <a:tcPr/>
                </a:tc>
              </a:tr>
            </a:tbl>
          </a:graphicData>
        </a:graphic>
      </p:graphicFrame>
    </p:spTree>
    <p:extLst>
      <p:ext uri="{BB962C8B-B14F-4D97-AF65-F5344CB8AC3E}">
        <p14:creationId xmlns:p14="http://schemas.microsoft.com/office/powerpoint/2010/main" val="10496902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358775" y="1123950"/>
            <a:ext cx="8533705" cy="5113362"/>
          </a:xfrm>
        </p:spPr>
        <p:txBody>
          <a:bodyPr>
            <a:normAutofit fontScale="77500" lnSpcReduction="20000"/>
          </a:bodyPr>
          <a:lstStyle/>
          <a:p>
            <a:pPr algn="just">
              <a:spcBef>
                <a:spcPts val="1200"/>
              </a:spcBef>
            </a:pPr>
            <a:r>
              <a:rPr lang="en-US" sz="2900" dirty="0" smtClean="0">
                <a:latin typeface="Arial" panose="020B0604020202020204" pitchFamily="34" charset="0"/>
                <a:cs typeface="Arial" panose="020B0604020202020204" pitchFamily="34" charset="0"/>
              </a:rPr>
              <a:t>The National Innovations Strategy 2013-2020 developed jointly by the Ministry of Education, Science and Technology, Ministry of Trade and Industry, and Ministry of Economic Development, with support of OECD and funds of European Commission, has been submitted in Government for endorsement;</a:t>
            </a:r>
          </a:p>
          <a:p>
            <a:pPr algn="just">
              <a:spcBef>
                <a:spcPts val="1200"/>
              </a:spcBef>
            </a:pPr>
            <a:r>
              <a:rPr lang="en-US" sz="2900" dirty="0" smtClean="0">
                <a:latin typeface="Arial" panose="020B0604020202020204" pitchFamily="34" charset="0"/>
                <a:cs typeface="Arial" panose="020B0604020202020204" pitchFamily="34" charset="0"/>
              </a:rPr>
              <a:t>Launching of Conference Horizon 2020; 165 participants from Kosovo* and the region were present, coming from governmental institutions, research institutions, business/industry, civil society organizations, etc.</a:t>
            </a:r>
          </a:p>
          <a:p>
            <a:pPr algn="just">
              <a:spcBef>
                <a:spcPts val="1200"/>
              </a:spcBef>
            </a:pPr>
            <a:r>
              <a:rPr lang="en-US" sz="2900" dirty="0" smtClean="0">
                <a:latin typeface="Arial" panose="020B0604020202020204" pitchFamily="34" charset="0"/>
                <a:cs typeface="Arial" panose="020B0604020202020204" pitchFamily="34" charset="0"/>
              </a:rPr>
              <a:t>Establishment of ICT Diaspora Advisory Board, with support of ICT KOS-EU project (an FP7 funded project);</a:t>
            </a:r>
          </a:p>
          <a:p>
            <a:pPr algn="just">
              <a:spcBef>
                <a:spcPts val="1200"/>
              </a:spcBef>
            </a:pPr>
            <a:r>
              <a:rPr lang="en-US" sz="2900" dirty="0" smtClean="0">
                <a:latin typeface="Arial" panose="020B0604020202020204" pitchFamily="34" charset="0"/>
                <a:cs typeface="Arial" panose="020B0604020202020204" pitchFamily="34" charset="0"/>
              </a:rPr>
              <a:t>Support to 41 PhD, and 3 post-doc scholarships abroad, 30 outgoing and 3 incoming research </a:t>
            </a:r>
            <a:r>
              <a:rPr lang="en-US" sz="2900" dirty="0" err="1" smtClean="0">
                <a:latin typeface="Arial" panose="020B0604020202020204" pitchFamily="34" charset="0"/>
                <a:cs typeface="Arial" panose="020B0604020202020204" pitchFamily="34" charset="0"/>
              </a:rPr>
              <a:t>mobilities</a:t>
            </a:r>
            <a:r>
              <a:rPr lang="en-US" sz="2900" dirty="0" smtClean="0">
                <a:latin typeface="Arial" panose="020B0604020202020204" pitchFamily="34" charset="0"/>
                <a:cs typeface="Arial" panose="020B0604020202020204" pitchFamily="34" charset="0"/>
              </a:rPr>
              <a:t>;</a:t>
            </a:r>
          </a:p>
          <a:p>
            <a:pPr algn="just">
              <a:spcBef>
                <a:spcPts val="1200"/>
              </a:spcBef>
            </a:pPr>
            <a:r>
              <a:rPr lang="en-US" sz="2900" dirty="0" smtClean="0">
                <a:latin typeface="Arial" panose="020B0604020202020204" pitchFamily="34" charset="0"/>
                <a:cs typeface="Arial" panose="020B0604020202020204" pitchFamily="34" charset="0"/>
              </a:rPr>
              <a:t>New cooperation framework (2014-2018) </a:t>
            </a:r>
            <a:r>
              <a:rPr lang="hr-HR" sz="2900" dirty="0" err="1" smtClean="0">
                <a:latin typeface="Arial" panose="020B0604020202020204" pitchFamily="34" charset="0"/>
                <a:cs typeface="Arial" panose="020B0604020202020204" pitchFamily="34" charset="0"/>
              </a:rPr>
              <a:t>with</a:t>
            </a:r>
            <a:r>
              <a:rPr lang="en-US" sz="2900" dirty="0" smtClean="0">
                <a:latin typeface="Arial" panose="020B0604020202020204" pitchFamily="34" charset="0"/>
                <a:cs typeface="Arial" panose="020B0604020202020204" pitchFamily="34" charset="0"/>
              </a:rPr>
              <a:t> US Higher Education Institutions;</a:t>
            </a:r>
          </a:p>
          <a:p>
            <a:pPr marL="0" indent="0" algn="just">
              <a:spcBef>
                <a:spcPct val="0"/>
              </a:spcBef>
              <a:buNone/>
            </a:pPr>
            <a:endParaRPr lang="en-US" sz="2400" dirty="0" smtClean="0"/>
          </a:p>
        </p:txBody>
      </p:sp>
      <p:sp>
        <p:nvSpPr>
          <p:cNvPr id="12291" name="Rectangle 2"/>
          <p:cNvSpPr>
            <a:spLocks noGrp="1" noChangeArrowheads="1"/>
          </p:cNvSpPr>
          <p:nvPr>
            <p:ph type="title"/>
          </p:nvPr>
        </p:nvSpPr>
        <p:spPr>
          <a:xfrm>
            <a:off x="457200" y="44450"/>
            <a:ext cx="8229600" cy="1143000"/>
          </a:xfrm>
        </p:spPr>
        <p:txBody>
          <a:bodyPr/>
          <a:lstStyle/>
          <a:p>
            <a:pPr eaLnBrk="1" hangingPunct="1"/>
            <a:r>
              <a:rPr lang="de-DE" sz="4000" dirty="0" smtClean="0">
                <a:latin typeface="Arial" panose="020B0604020202020204" pitchFamily="34" charset="0"/>
                <a:cs typeface="Arial" panose="020B0604020202020204" pitchFamily="34" charset="0"/>
              </a:rPr>
              <a:t>Kosovo*</a:t>
            </a:r>
            <a:endParaRPr lang="de-AT" sz="4000" dirty="0" smtClean="0">
              <a:latin typeface="Arial" panose="020B0604020202020204" pitchFamily="34" charset="0"/>
              <a:cs typeface="Arial" panose="020B0604020202020204" pitchFamily="34" charset="0"/>
            </a:endParaRPr>
          </a:p>
        </p:txBody>
      </p:sp>
      <p:sp>
        <p:nvSpPr>
          <p:cNvPr id="2" name="Fußzeilenplatzhalter 1"/>
          <p:cNvSpPr>
            <a:spLocks noGrp="1"/>
          </p:cNvSpPr>
          <p:nvPr>
            <p:ph type="ftr" sz="quarter" idx="11"/>
          </p:nvPr>
        </p:nvSpPr>
        <p:spPr>
          <a:xfrm>
            <a:off x="179512" y="6245225"/>
            <a:ext cx="8784976" cy="476250"/>
          </a:xfrm>
        </p:spPr>
        <p:txBody>
          <a:bodyPr/>
          <a:lstStyle/>
          <a:p>
            <a:pPr algn="l">
              <a:defRPr/>
            </a:pPr>
            <a:r>
              <a:rPr lang="en-US" dirty="0" smtClean="0"/>
              <a:t>* This designation is without prejudice to positions on status, and is in line with UNSCR 1244 and the ICJ Opinion on the Kosovo declaration of independence.</a:t>
            </a:r>
            <a:endParaRPr lang="de-AT" dirty="0"/>
          </a:p>
        </p:txBody>
      </p:sp>
    </p:spTree>
    <p:extLst>
      <p:ext uri="{BB962C8B-B14F-4D97-AF65-F5344CB8AC3E}">
        <p14:creationId xmlns:p14="http://schemas.microsoft.com/office/powerpoint/2010/main" val="3826638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8313" y="44450"/>
            <a:ext cx="8229600" cy="1143000"/>
          </a:xfrm>
        </p:spPr>
        <p:txBody>
          <a:bodyPr/>
          <a:lstStyle/>
          <a:p>
            <a:pPr>
              <a:lnSpc>
                <a:spcPct val="120000"/>
              </a:lnSpc>
            </a:pPr>
            <a:r>
              <a:rPr lang="de-AT" sz="4000" dirty="0" err="1" smtClean="0">
                <a:latin typeface="Arial" panose="020B0604020202020204" pitchFamily="34" charset="0"/>
                <a:cs typeface="Arial" panose="020B0604020202020204" pitchFamily="34" charset="0"/>
              </a:rPr>
              <a:t>Poland</a:t>
            </a:r>
            <a:endParaRPr lang="de-AT" sz="4000" dirty="0" smtClean="0">
              <a:latin typeface="Arial" panose="020B0604020202020204" pitchFamily="34" charset="0"/>
              <a:cs typeface="Arial" panose="020B0604020202020204" pitchFamily="34" charset="0"/>
            </a:endParaRPr>
          </a:p>
        </p:txBody>
      </p:sp>
      <p:sp>
        <p:nvSpPr>
          <p:cNvPr id="18435" name="Rectangle 3"/>
          <p:cNvSpPr>
            <a:spLocks noGrp="1" noChangeArrowheads="1"/>
          </p:cNvSpPr>
          <p:nvPr>
            <p:ph type="body" idx="1"/>
          </p:nvPr>
        </p:nvSpPr>
        <p:spPr>
          <a:xfrm>
            <a:off x="250825" y="980728"/>
            <a:ext cx="8713788" cy="5616624"/>
          </a:xfrm>
        </p:spPr>
        <p:txBody>
          <a:bodyPr>
            <a:normAutofit fontScale="92500"/>
          </a:bodyPr>
          <a:lstStyle/>
          <a:p>
            <a:pPr algn="just">
              <a:lnSpc>
                <a:spcPct val="110000"/>
              </a:lnSpc>
              <a:spcBef>
                <a:spcPct val="30000"/>
              </a:spcBef>
            </a:pPr>
            <a:r>
              <a:rPr lang="en-GB" sz="2400" b="1" dirty="0">
                <a:latin typeface="Arial" panose="020B0604020202020204" pitchFamily="34" charset="0"/>
                <a:cs typeface="Arial" panose="020B0604020202020204" pitchFamily="34" charset="0"/>
              </a:rPr>
              <a:t>State visit</a:t>
            </a:r>
            <a:r>
              <a:rPr lang="en-GB" sz="2400" dirty="0">
                <a:latin typeface="Arial" panose="020B0604020202020204" pitchFamily="34" charset="0"/>
                <a:cs typeface="Arial" panose="020B0604020202020204" pitchFamily="34" charset="0"/>
              </a:rPr>
              <a:t> of the Polish President and </a:t>
            </a:r>
            <a:r>
              <a:rPr lang="pl-PL" sz="2400" dirty="0">
                <a:latin typeface="Arial" panose="020B0604020202020204" pitchFamily="34" charset="0"/>
                <a:cs typeface="Arial" panose="020B0604020202020204" pitchFamily="34" charset="0"/>
              </a:rPr>
              <a:t>the Ministry of Science and Higher Education </a:t>
            </a:r>
            <a:r>
              <a:rPr lang="en-GB" sz="2400" dirty="0" smtClean="0">
                <a:latin typeface="Arial" panose="020B0604020202020204" pitchFamily="34" charset="0"/>
                <a:cs typeface="Arial" panose="020B0604020202020204" pitchFamily="34" charset="0"/>
              </a:rPr>
              <a:t>to FYR of </a:t>
            </a:r>
            <a:r>
              <a:rPr lang="pl-PL" sz="2400" dirty="0">
                <a:latin typeface="Arial" panose="020B0604020202020204" pitchFamily="34" charset="0"/>
                <a:cs typeface="Arial" panose="020B0604020202020204" pitchFamily="34" charset="0"/>
              </a:rPr>
              <a:t>Macedonia</a:t>
            </a:r>
            <a:r>
              <a:rPr lang="en-GB" sz="2400" dirty="0">
                <a:latin typeface="Arial" panose="020B0604020202020204" pitchFamily="34" charset="0"/>
                <a:cs typeface="Arial" panose="020B0604020202020204" pitchFamily="34" charset="0"/>
              </a:rPr>
              <a:t>, 10 September 2013</a:t>
            </a:r>
            <a:endParaRPr lang="pl-PL" sz="2400" dirty="0">
              <a:latin typeface="Arial" panose="020B0604020202020204" pitchFamily="34" charset="0"/>
              <a:cs typeface="Arial" panose="020B0604020202020204" pitchFamily="34" charset="0"/>
            </a:endParaRPr>
          </a:p>
          <a:p>
            <a:pPr algn="just">
              <a:lnSpc>
                <a:spcPct val="110000"/>
              </a:lnSpc>
              <a:spcBef>
                <a:spcPct val="30000"/>
              </a:spcBef>
            </a:pPr>
            <a:r>
              <a:rPr lang="en-US" sz="2400" b="1" dirty="0">
                <a:latin typeface="Arial" panose="020B0604020202020204" pitchFamily="34" charset="0"/>
                <a:cs typeface="Arial" panose="020B0604020202020204" pitchFamily="34" charset="0"/>
              </a:rPr>
              <a:t>Montenegro - Agreement</a:t>
            </a:r>
            <a:r>
              <a:rPr lang="en-US" sz="2400" dirty="0">
                <a:latin typeface="Arial" panose="020B0604020202020204" pitchFamily="34" charset="0"/>
                <a:cs typeface="Arial" panose="020B0604020202020204" pitchFamily="34" charset="0"/>
              </a:rPr>
              <a:t> on cooperation in culture, education and science signed on 26 October 2012</a:t>
            </a:r>
            <a:r>
              <a:rPr lang="pl-PL" sz="2400" dirty="0">
                <a:latin typeface="Arial" panose="020B0604020202020204" pitchFamily="34" charset="0"/>
                <a:cs typeface="Arial" panose="020B0604020202020204" pitchFamily="34" charset="0"/>
              </a:rPr>
              <a:t>, entered into force on 6 November 2013 </a:t>
            </a:r>
          </a:p>
          <a:p>
            <a:pPr algn="just">
              <a:lnSpc>
                <a:spcPct val="110000"/>
              </a:lnSpc>
              <a:spcBef>
                <a:spcPct val="30000"/>
              </a:spcBef>
            </a:pPr>
            <a:r>
              <a:rPr lang="fi-FI" sz="2400" dirty="0" smtClean="0">
                <a:latin typeface="Arial" panose="020B0604020202020204" pitchFamily="34" charset="0"/>
                <a:cs typeface="Arial" panose="020B0604020202020204" pitchFamily="34" charset="0"/>
              </a:rPr>
              <a:t>FYR of </a:t>
            </a:r>
            <a:r>
              <a:rPr lang="pl-PL" sz="2400" dirty="0" smtClean="0">
                <a:latin typeface="Arial" panose="020B0604020202020204" pitchFamily="34" charset="0"/>
                <a:cs typeface="Arial" panose="020B0604020202020204" pitchFamily="34" charset="0"/>
              </a:rPr>
              <a:t>Macedonia </a:t>
            </a:r>
            <a:r>
              <a:rPr lang="pl-PL" sz="2400" dirty="0">
                <a:latin typeface="Arial" panose="020B0604020202020204" pitchFamily="34" charset="0"/>
                <a:cs typeface="Arial" panose="020B0604020202020204" pitchFamily="34" charset="0"/>
              </a:rPr>
              <a:t>- the </a:t>
            </a:r>
            <a:r>
              <a:rPr lang="pl-PL" sz="2400" b="1" dirty="0">
                <a:latin typeface="Arial" panose="020B0604020202020204" pitchFamily="34" charset="0"/>
                <a:cs typeface="Arial" panose="020B0604020202020204" pitchFamily="34" charset="0"/>
              </a:rPr>
              <a:t>Agreement on Cooperation in Science and Higher Education</a:t>
            </a:r>
            <a:r>
              <a:rPr lang="pl-PL" sz="2400" dirty="0">
                <a:latin typeface="Arial" panose="020B0604020202020204" pitchFamily="34" charset="0"/>
                <a:cs typeface="Arial" panose="020B0604020202020204" pitchFamily="34" charset="0"/>
              </a:rPr>
              <a:t> was signed on 10 September 2013</a:t>
            </a:r>
          </a:p>
          <a:p>
            <a:pPr algn="just">
              <a:lnSpc>
                <a:spcPct val="110000"/>
              </a:lnSpc>
              <a:spcBef>
                <a:spcPct val="30000"/>
              </a:spcBef>
            </a:pPr>
            <a:r>
              <a:rPr lang="pl-PL" sz="2400" dirty="0">
                <a:latin typeface="Arial" panose="020B0604020202020204" pitchFamily="34" charset="0"/>
                <a:cs typeface="Arial" panose="020B0604020202020204" pitchFamily="34" charset="0"/>
              </a:rPr>
              <a:t>Serbia - the </a:t>
            </a:r>
            <a:r>
              <a:rPr lang="pl-PL" sz="2400" b="1" dirty="0">
                <a:latin typeface="Arial" panose="020B0604020202020204" pitchFamily="34" charset="0"/>
                <a:cs typeface="Arial" panose="020B0604020202020204" pitchFamily="34" charset="0"/>
              </a:rPr>
              <a:t>Agreement on cooperation in the field of culture, education and science</a:t>
            </a:r>
            <a:r>
              <a:rPr lang="pl-PL" sz="2400" dirty="0">
                <a:latin typeface="Arial" panose="020B0604020202020204" pitchFamily="34" charset="0"/>
                <a:cs typeface="Arial" panose="020B0604020202020204" pitchFamily="34" charset="0"/>
              </a:rPr>
              <a:t> was signed on 23-24 October 2013 </a:t>
            </a:r>
            <a:endParaRPr lang="en-US" sz="2400" dirty="0">
              <a:latin typeface="Arial" panose="020B0604020202020204" pitchFamily="34" charset="0"/>
              <a:cs typeface="Arial" panose="020B0604020202020204" pitchFamily="34" charset="0"/>
            </a:endParaRPr>
          </a:p>
          <a:p>
            <a:pPr algn="just">
              <a:lnSpc>
                <a:spcPct val="110000"/>
              </a:lnSpc>
              <a:spcBef>
                <a:spcPct val="30000"/>
              </a:spcBef>
            </a:pPr>
            <a:r>
              <a:rPr lang="en-US" sz="2400" b="1" dirty="0">
                <a:latin typeface="Arial" panose="020B0604020202020204" pitchFamily="34" charset="0"/>
                <a:cs typeface="Arial" panose="020B0604020202020204" pitchFamily="34" charset="0"/>
              </a:rPr>
              <a:t>Ongoing legislative work </a:t>
            </a:r>
            <a:r>
              <a:rPr lang="en-US" sz="2400" dirty="0">
                <a:latin typeface="Arial" panose="020B0604020202020204" pitchFamily="34" charset="0"/>
                <a:cs typeface="Arial" panose="020B0604020202020204" pitchFamily="34" charset="0"/>
              </a:rPr>
              <a:t>on the </a:t>
            </a:r>
            <a:r>
              <a:rPr lang="en-US" sz="2400" dirty="0" smtClean="0">
                <a:latin typeface="Arial" panose="020B0604020202020204" pitchFamily="34" charset="0"/>
                <a:cs typeface="Arial" panose="020B0604020202020204" pitchFamily="34" charset="0"/>
              </a:rPr>
              <a:t>renewed/new </a:t>
            </a:r>
            <a:r>
              <a:rPr lang="en-US" sz="2400" dirty="0">
                <a:latin typeface="Arial" panose="020B0604020202020204" pitchFamily="34" charset="0"/>
                <a:cs typeface="Arial" panose="020B0604020202020204" pitchFamily="34" charset="0"/>
              </a:rPr>
              <a:t>bilateral cooperation agreements in culture, education and science with Albania</a:t>
            </a:r>
            <a:r>
              <a:rPr lang="pl-PL" sz="2400" dirty="0">
                <a:latin typeface="Arial" panose="020B0604020202020204" pitchFamily="34" charset="0"/>
                <a:cs typeface="Arial" panose="020B0604020202020204" pitchFamily="34" charset="0"/>
              </a:rPr>
              <a:t> and</a:t>
            </a:r>
            <a:r>
              <a:rPr lang="en-US" sz="2400" dirty="0">
                <a:latin typeface="Arial" panose="020B0604020202020204" pitchFamily="34" charset="0"/>
                <a:cs typeface="Arial" panose="020B0604020202020204" pitchFamily="34" charset="0"/>
              </a:rPr>
              <a:t> Bosnia </a:t>
            </a:r>
            <a:r>
              <a:rPr lang="pl-PL" sz="2400" dirty="0">
                <a:latin typeface="Arial" panose="020B0604020202020204" pitchFamily="34" charset="0"/>
                <a:cs typeface="Arial" panose="020B0604020202020204" pitchFamily="34" charset="0"/>
              </a:rPr>
              <a:t>&amp;</a:t>
            </a:r>
            <a:r>
              <a:rPr lang="en-US" sz="2400" dirty="0">
                <a:latin typeface="Arial" panose="020B0604020202020204" pitchFamily="34" charset="0"/>
                <a:cs typeface="Arial" panose="020B0604020202020204" pitchFamily="34" charset="0"/>
              </a:rPr>
              <a:t> Herzegovina</a:t>
            </a:r>
          </a:p>
          <a:p>
            <a:pPr marL="0" indent="0" algn="just">
              <a:spcBef>
                <a:spcPts val="600"/>
              </a:spcBef>
              <a:buNone/>
              <a:defRPr/>
            </a:pPr>
            <a:endParaRPr lang="en-US" sz="2240" dirty="0" smtClean="0"/>
          </a:p>
        </p:txBody>
      </p:sp>
    </p:spTree>
    <p:extLst>
      <p:ext uri="{BB962C8B-B14F-4D97-AF65-F5344CB8AC3E}">
        <p14:creationId xmlns:p14="http://schemas.microsoft.com/office/powerpoint/2010/main" val="1697071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Romania</a:t>
            </a:r>
            <a:endParaRPr lang="de-DE" dirty="0"/>
          </a:p>
        </p:txBody>
      </p:sp>
      <p:sp>
        <p:nvSpPr>
          <p:cNvPr id="3" name="Inhaltsplatzhalter 2"/>
          <p:cNvSpPr>
            <a:spLocks noGrp="1"/>
          </p:cNvSpPr>
          <p:nvPr>
            <p:ph idx="1"/>
          </p:nvPr>
        </p:nvSpPr>
        <p:spPr/>
        <p:txBody>
          <a:bodyPr>
            <a:normAutofit fontScale="92500" lnSpcReduction="10000"/>
          </a:bodyPr>
          <a:lstStyle/>
          <a:p>
            <a:pPr>
              <a:lnSpc>
                <a:spcPct val="90000"/>
              </a:lnSpc>
              <a:spcBef>
                <a:spcPts val="900"/>
              </a:spcBef>
              <a:defRPr/>
            </a:pPr>
            <a:r>
              <a:rPr lang="en-GB" sz="1400" i="1" dirty="0"/>
              <a:t>New Ministry of National Education (MEN) from December 2012; </a:t>
            </a:r>
          </a:p>
          <a:p>
            <a:pPr>
              <a:lnSpc>
                <a:spcPct val="90000"/>
              </a:lnSpc>
              <a:spcBef>
                <a:spcPts val="900"/>
              </a:spcBef>
              <a:defRPr/>
            </a:pPr>
            <a:r>
              <a:rPr lang="en-GB" sz="1400" i="1" dirty="0"/>
              <a:t>The former National Authority for Scientific Research (ANCS) is dissolved and its activities, specialized structures and staff were taken over by MEN as a General Directorate for Research Programs, Technological Development and Innovation</a:t>
            </a:r>
          </a:p>
          <a:p>
            <a:pPr>
              <a:lnSpc>
                <a:spcPct val="90000"/>
              </a:lnSpc>
              <a:spcBef>
                <a:spcPts val="900"/>
              </a:spcBef>
              <a:defRPr/>
            </a:pPr>
            <a:r>
              <a:rPr lang="en-GB" sz="1400" i="1" dirty="0"/>
              <a:t>It was completed the evaluation of the research system </a:t>
            </a:r>
            <a:r>
              <a:rPr lang="en-GB" sz="1400" dirty="0"/>
              <a:t>(institutional, programme, project levels) and the universities, based on recommendations of </a:t>
            </a:r>
            <a:r>
              <a:rPr lang="en-GB" sz="1400" dirty="0" err="1"/>
              <a:t>Technopolis</a:t>
            </a:r>
            <a:r>
              <a:rPr lang="en-GB" sz="1400" dirty="0"/>
              <a:t> and WB Reports on RDI system</a:t>
            </a:r>
            <a:r>
              <a:rPr lang="en-US" sz="1400" dirty="0"/>
              <a:t>;</a:t>
            </a:r>
          </a:p>
          <a:p>
            <a:pPr>
              <a:spcBef>
                <a:spcPts val="900"/>
              </a:spcBef>
              <a:defRPr/>
            </a:pPr>
            <a:r>
              <a:rPr lang="en-GB" sz="1400" dirty="0"/>
              <a:t>Eureka projects between RO and WBC:</a:t>
            </a:r>
            <a:endParaRPr lang="en-US" sz="1400" dirty="0"/>
          </a:p>
          <a:p>
            <a:pPr lvl="2">
              <a:spcBef>
                <a:spcPts val="900"/>
              </a:spcBef>
              <a:defRPr/>
            </a:pPr>
            <a:r>
              <a:rPr lang="en-US" sz="1400" dirty="0">
                <a:hlinkClick r:id="rId2"/>
              </a:rPr>
              <a:t>E! 6774 FAIR</a:t>
            </a:r>
            <a:r>
              <a:rPr lang="en-US" sz="1400" dirty="0"/>
              <a:t>, FR – </a:t>
            </a:r>
            <a:r>
              <a:rPr lang="en-US" sz="1400" i="1" u="sng" dirty="0">
                <a:effectLst>
                  <a:outerShdw blurRad="38100" dist="38100" dir="2700000" algn="tl">
                    <a:srgbClr val="000000">
                      <a:alpha val="43137"/>
                    </a:srgbClr>
                  </a:outerShdw>
                </a:effectLst>
              </a:rPr>
              <a:t>CR</a:t>
            </a:r>
            <a:r>
              <a:rPr lang="en-US" sz="1400" dirty="0"/>
              <a:t> – RO, 2012 – 2014, </a:t>
            </a:r>
            <a:r>
              <a:rPr lang="fr-FR" sz="1400" dirty="0"/>
              <a:t>1.76 M€;</a:t>
            </a:r>
            <a:endParaRPr lang="en-US" sz="1400" dirty="0"/>
          </a:p>
          <a:p>
            <a:pPr lvl="2">
              <a:spcBef>
                <a:spcPts val="900"/>
              </a:spcBef>
              <a:defRPr/>
            </a:pPr>
            <a:r>
              <a:rPr lang="en-US" sz="1400" dirty="0">
                <a:hlinkClick r:id="rId3"/>
              </a:rPr>
              <a:t>E! 8686 VEG4EGG</a:t>
            </a:r>
            <a:r>
              <a:rPr lang="en-US" sz="1400" dirty="0"/>
              <a:t>, RO – </a:t>
            </a:r>
            <a:r>
              <a:rPr lang="en-US" sz="1400" i="1" u="sng" dirty="0">
                <a:effectLst>
                  <a:outerShdw blurRad="38100" dist="38100" dir="2700000" algn="tl">
                    <a:srgbClr val="000000">
                      <a:alpha val="43137"/>
                    </a:srgbClr>
                  </a:outerShdw>
                </a:effectLst>
              </a:rPr>
              <a:t>SB</a:t>
            </a:r>
            <a:r>
              <a:rPr lang="en-US" sz="1400" dirty="0"/>
              <a:t> – SI, 2013-2016, </a:t>
            </a:r>
            <a:r>
              <a:rPr lang="fr-FR" sz="1400" dirty="0"/>
              <a:t>1.23 M€;</a:t>
            </a:r>
            <a:endParaRPr lang="en-US" sz="1400" dirty="0"/>
          </a:p>
          <a:p>
            <a:pPr lvl="3">
              <a:spcBef>
                <a:spcPts val="900"/>
              </a:spcBef>
              <a:buFont typeface="Arial" pitchFamily="34" charset="0"/>
              <a:buChar char="•"/>
              <a:defRPr/>
            </a:pPr>
            <a:r>
              <a:rPr lang="en-US" sz="1400" dirty="0">
                <a:hlinkClick r:id="rId4"/>
              </a:rPr>
              <a:t>E! 5415 NEWCOMAT</a:t>
            </a:r>
            <a:r>
              <a:rPr lang="en-US" sz="1400" dirty="0"/>
              <a:t>, LT-SB-RO-PL, 2011-2014, 1.2 M€;</a:t>
            </a:r>
          </a:p>
          <a:p>
            <a:pPr lvl="3">
              <a:spcBef>
                <a:spcPts val="900"/>
              </a:spcBef>
              <a:buFont typeface="Arial" pitchFamily="34" charset="0"/>
              <a:buChar char="•"/>
              <a:defRPr/>
            </a:pPr>
            <a:r>
              <a:rPr lang="en-US" sz="1400" dirty="0">
                <a:hlinkClick r:id="rId5"/>
              </a:rPr>
              <a:t>E! 4570 PRO-FACTORY IPCTECH</a:t>
            </a:r>
            <a:r>
              <a:rPr lang="en-US" sz="1400" dirty="0"/>
              <a:t>, SB–AT–RO–SI–PL, 2010-13, 1.59 M€;</a:t>
            </a:r>
          </a:p>
          <a:p>
            <a:pPr lvl="3">
              <a:spcBef>
                <a:spcPts val="900"/>
              </a:spcBef>
              <a:buFont typeface="Arial" pitchFamily="34" charset="0"/>
              <a:buChar char="•"/>
              <a:defRPr/>
            </a:pPr>
            <a:r>
              <a:rPr lang="fr-FR" sz="1400" dirty="0">
                <a:hlinkClick r:id="rId6"/>
              </a:rPr>
              <a:t>E! 5851 </a:t>
            </a:r>
            <a:r>
              <a:rPr lang="fr-FR" sz="1400" dirty="0" err="1">
                <a:hlinkClick r:id="rId6"/>
              </a:rPr>
              <a:t>FeVal</a:t>
            </a:r>
            <a:r>
              <a:rPr lang="fr-FR" sz="1400" dirty="0"/>
              <a:t>, SI-SB-RO, 2011-2013, 1.01 M€;</a:t>
            </a:r>
          </a:p>
          <a:p>
            <a:pPr>
              <a:lnSpc>
                <a:spcPct val="90000"/>
              </a:lnSpc>
              <a:spcBef>
                <a:spcPts val="900"/>
              </a:spcBef>
              <a:defRPr/>
            </a:pPr>
            <a:r>
              <a:rPr lang="en-US" sz="1400" dirty="0"/>
              <a:t>still under discussion with Serbian authorities an Agreement in the fields of education, science, culture, youth and sports ! </a:t>
            </a:r>
            <a:endParaRPr lang="ro-RO" sz="1400" dirty="0"/>
          </a:p>
          <a:p>
            <a:pPr>
              <a:lnSpc>
                <a:spcPct val="90000"/>
              </a:lnSpc>
              <a:spcBef>
                <a:spcPts val="900"/>
              </a:spcBef>
              <a:defRPr/>
            </a:pPr>
            <a:r>
              <a:rPr lang="ro-RO" sz="1400" dirty="0"/>
              <a:t>Letters sent to WBC ministers responsible for S&amp;T announcing ELI-NP job opening and invinting the WBC scientific community to apply</a:t>
            </a:r>
          </a:p>
          <a:p>
            <a:pPr>
              <a:defRPr/>
            </a:pPr>
            <a:r>
              <a:rPr lang="ro-RO" sz="1400" dirty="0"/>
              <a:t>Approval of the establishment of the </a:t>
            </a:r>
            <a:r>
              <a:rPr lang="en-US" sz="1400" b="1" dirty="0"/>
              <a:t>International Centre </a:t>
            </a:r>
            <a:r>
              <a:rPr lang="ro-RO" sz="1400" b="1" dirty="0"/>
              <a:t>f</a:t>
            </a:r>
            <a:r>
              <a:rPr lang="en-US" sz="1400" b="1" dirty="0"/>
              <a:t>or Advanced Training And Research </a:t>
            </a:r>
            <a:r>
              <a:rPr lang="ro-RO" sz="1400" b="1" dirty="0"/>
              <a:t>i</a:t>
            </a:r>
            <a:r>
              <a:rPr lang="en-US" sz="1400" b="1" dirty="0"/>
              <a:t>n Physics</a:t>
            </a:r>
            <a:r>
              <a:rPr lang="ro-RO" sz="1400" dirty="0"/>
              <a:t> </a:t>
            </a:r>
            <a:r>
              <a:rPr lang="en-US" sz="1400" b="1" dirty="0"/>
              <a:t>as a category 2 </a:t>
            </a:r>
            <a:r>
              <a:rPr lang="en-US" sz="1400" b="1" dirty="0" err="1"/>
              <a:t>centre</a:t>
            </a:r>
            <a:r>
              <a:rPr lang="en-US" sz="1400" b="1" dirty="0"/>
              <a:t> under the auspices of UNESCO</a:t>
            </a:r>
            <a:r>
              <a:rPr lang="ro-RO" sz="1400" dirty="0"/>
              <a:t> – one of its objectives: </a:t>
            </a:r>
            <a:r>
              <a:rPr lang="en-US" sz="1400" dirty="0"/>
              <a:t>provide facilities and opportunities for advanced training and research for scientists from Central and Eastern European countries</a:t>
            </a:r>
            <a:endParaRPr lang="ro-RO" sz="1400" dirty="0"/>
          </a:p>
          <a:p>
            <a:endParaRPr lang="de-DE" dirty="0"/>
          </a:p>
        </p:txBody>
      </p:sp>
    </p:spTree>
    <p:extLst>
      <p:ext uri="{BB962C8B-B14F-4D97-AF65-F5344CB8AC3E}">
        <p14:creationId xmlns:p14="http://schemas.microsoft.com/office/powerpoint/2010/main" val="1025630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sl-SI" sz="4000" dirty="0" smtClean="0">
                <a:latin typeface="Arial" panose="020B0604020202020204" pitchFamily="34" charset="0"/>
                <a:cs typeface="Arial" panose="020B0604020202020204" pitchFamily="34" charset="0"/>
              </a:rPr>
              <a:t>S</a:t>
            </a:r>
            <a:r>
              <a:rPr lang="it-IT" sz="4000" dirty="0" err="1" smtClean="0">
                <a:latin typeface="Arial" panose="020B0604020202020204" pitchFamily="34" charset="0"/>
                <a:cs typeface="Arial" panose="020B0604020202020204" pitchFamily="34" charset="0"/>
              </a:rPr>
              <a:t>lovenia</a:t>
            </a:r>
            <a:endParaRPr lang="de-AT" sz="4000" dirty="0" smtClean="0">
              <a:latin typeface="Arial" panose="020B0604020202020204" pitchFamily="34" charset="0"/>
              <a:cs typeface="Arial" panose="020B0604020202020204" pitchFamily="34" charset="0"/>
            </a:endParaRPr>
          </a:p>
        </p:txBody>
      </p:sp>
      <p:sp>
        <p:nvSpPr>
          <p:cNvPr id="23555" name="Rectangle 3"/>
          <p:cNvSpPr>
            <a:spLocks noGrp="1" noChangeArrowheads="1"/>
          </p:cNvSpPr>
          <p:nvPr>
            <p:ph type="body" idx="1"/>
          </p:nvPr>
        </p:nvSpPr>
        <p:spPr>
          <a:xfrm>
            <a:off x="457200" y="1340768"/>
            <a:ext cx="8229600" cy="4785395"/>
          </a:xfrm>
        </p:spPr>
        <p:txBody>
          <a:bodyPr>
            <a:normAutofit/>
          </a:bodyPr>
          <a:lstStyle/>
          <a:p>
            <a:pPr algn="just"/>
            <a:r>
              <a:rPr lang="sl-SI" sz="2400" dirty="0" smtClean="0">
                <a:latin typeface="Arial" panose="020B0604020202020204" pitchFamily="34" charset="0"/>
                <a:cs typeface="Arial" panose="020B0604020202020204" pitchFamily="34" charset="0"/>
              </a:rPr>
              <a:t>Programs for S&amp;T cooperation with Bosnia </a:t>
            </a:r>
            <a:r>
              <a:rPr lang="fi-FI" sz="2400" dirty="0" smtClean="0">
                <a:latin typeface="Arial" panose="020B0604020202020204" pitchFamily="34" charset="0"/>
                <a:cs typeface="Arial" panose="020B0604020202020204" pitchFamily="34" charset="0"/>
              </a:rPr>
              <a:t>and </a:t>
            </a:r>
            <a:r>
              <a:rPr lang="sl-SI" sz="2400" dirty="0" smtClean="0">
                <a:latin typeface="Arial" panose="020B0604020202020204" pitchFamily="34" charset="0"/>
                <a:cs typeface="Arial" panose="020B0604020202020204" pitchFamily="34" charset="0"/>
              </a:rPr>
              <a:t>Herzegovina, Croatia,</a:t>
            </a:r>
            <a:r>
              <a:rPr lang="fi-FI" sz="2400" dirty="0" smtClean="0">
                <a:latin typeface="Arial" panose="020B0604020202020204" pitchFamily="34" charset="0"/>
                <a:cs typeface="Arial" panose="020B0604020202020204" pitchFamily="34" charset="0"/>
              </a:rPr>
              <a:t> FYR of</a:t>
            </a:r>
            <a:r>
              <a:rPr lang="sl-SI" sz="2400" dirty="0" smtClean="0">
                <a:latin typeface="Arial" panose="020B0604020202020204" pitchFamily="34" charset="0"/>
                <a:cs typeface="Arial" panose="020B0604020202020204" pitchFamily="34" charset="0"/>
              </a:rPr>
              <a:t> Macedonia, Montenegro and Serbia are in process of reali</a:t>
            </a:r>
            <a:r>
              <a:rPr lang="fi-FI" sz="2400" dirty="0" smtClean="0">
                <a:latin typeface="Arial" panose="020B0604020202020204" pitchFamily="34" charset="0"/>
                <a:cs typeface="Arial" panose="020B0604020202020204" pitchFamily="34" charset="0"/>
              </a:rPr>
              <a:t>s</a:t>
            </a:r>
            <a:r>
              <a:rPr lang="sl-SI" sz="2400" dirty="0" smtClean="0">
                <a:latin typeface="Arial" panose="020B0604020202020204" pitchFamily="34" charset="0"/>
                <a:cs typeface="Arial" panose="020B0604020202020204" pitchFamily="34" charset="0"/>
              </a:rPr>
              <a:t>ation;</a:t>
            </a:r>
          </a:p>
          <a:p>
            <a:pPr algn="just"/>
            <a:r>
              <a:rPr lang="en-US" sz="2400" dirty="0" smtClean="0">
                <a:latin typeface="Arial" panose="020B0604020202020204" pitchFamily="34" charset="0"/>
                <a:cs typeface="Arial" panose="020B0604020202020204" pitchFamily="34" charset="0"/>
              </a:rPr>
              <a:t>Calls for proposals for S&amp;T cooperation for the period 2014 – 2015 with Croatia, Bosnia and Herzegovina, Serbia and Montenegro were published</a:t>
            </a:r>
            <a:r>
              <a:rPr lang="sl-SI" sz="2400" dirty="0" smtClean="0">
                <a:latin typeface="Arial" panose="020B0604020202020204" pitchFamily="34" charset="0"/>
                <a:cs typeface="Arial" panose="020B0604020202020204" pitchFamily="34" charset="0"/>
              </a:rPr>
              <a:t> this year; </a:t>
            </a:r>
            <a:r>
              <a:rPr lang="en-US" sz="2400" dirty="0" smtClean="0">
                <a:latin typeface="Arial" panose="020B0604020202020204" pitchFamily="34" charset="0"/>
                <a:cs typeface="Arial" panose="020B0604020202020204" pitchFamily="34" charset="0"/>
              </a:rPr>
              <a:t> </a:t>
            </a:r>
            <a:r>
              <a:rPr lang="sl-SI" sz="2400" dirty="0" smtClean="0">
                <a:latin typeface="Arial" panose="020B0604020202020204" pitchFamily="34" charset="0"/>
                <a:cs typeface="Arial" panose="020B0604020202020204" pitchFamily="34" charset="0"/>
              </a:rPr>
              <a:t>J</a:t>
            </a:r>
            <a:r>
              <a:rPr lang="en-GB" sz="2400" dirty="0" err="1" smtClean="0">
                <a:latin typeface="Arial" panose="020B0604020202020204" pitchFamily="34" charset="0"/>
                <a:cs typeface="Arial" panose="020B0604020202020204" pitchFamily="34" charset="0"/>
              </a:rPr>
              <a:t>oint</a:t>
            </a:r>
            <a:r>
              <a:rPr lang="en-GB" sz="2400" dirty="0" smtClean="0">
                <a:latin typeface="Arial" panose="020B0604020202020204" pitchFamily="34" charset="0"/>
                <a:cs typeface="Arial" panose="020B0604020202020204" pitchFamily="34" charset="0"/>
              </a:rPr>
              <a:t> board meetings are planned to be held at the end of the year 2013 (with </a:t>
            </a:r>
            <a:r>
              <a:rPr lang="en-GB" sz="2400" dirty="0" err="1" smtClean="0">
                <a:latin typeface="Arial" panose="020B0604020202020204" pitchFamily="34" charset="0"/>
                <a:cs typeface="Arial" panose="020B0604020202020204" pitchFamily="34" charset="0"/>
              </a:rPr>
              <a:t>BiH</a:t>
            </a:r>
            <a:r>
              <a:rPr lang="en-GB" sz="2400" dirty="0" smtClean="0">
                <a:latin typeface="Arial" panose="020B0604020202020204" pitchFamily="34" charset="0"/>
                <a:cs typeface="Arial" panose="020B0604020202020204" pitchFamily="34" charset="0"/>
              </a:rPr>
              <a:t>) and at the beginning of 2014 with other countries</a:t>
            </a:r>
            <a:r>
              <a:rPr lang="sl-SI" sz="2400" dirty="0" smtClean="0">
                <a:latin typeface="Arial" panose="020B0604020202020204" pitchFamily="34" charset="0"/>
                <a:cs typeface="Arial" panose="020B0604020202020204" pitchFamily="34" charset="0"/>
              </a:rPr>
              <a:t>;</a:t>
            </a:r>
          </a:p>
          <a:p>
            <a:pPr algn="just"/>
            <a:r>
              <a:rPr lang="sl-SI" sz="2400" dirty="0" smtClean="0">
                <a:latin typeface="Arial" panose="020B0604020202020204" pitchFamily="34" charset="0"/>
                <a:cs typeface="Arial" panose="020B0604020202020204" pitchFamily="34" charset="0"/>
              </a:rPr>
              <a:t>MIZŠ is actively engaged in WBC-INCO.NET;</a:t>
            </a:r>
          </a:p>
          <a:p>
            <a:pPr algn="just"/>
            <a:r>
              <a:rPr lang="sl-SI" sz="2400" dirty="0" smtClean="0">
                <a:latin typeface="Arial" panose="020B0604020202020204" pitchFamily="34" charset="0"/>
                <a:cs typeface="Arial" panose="020B0604020202020204" pitchFamily="34" charset="0"/>
              </a:rPr>
              <a:t>MIZŠ will continue regional cooperation in the upcoming DANUBE-INCO.NET.</a:t>
            </a:r>
          </a:p>
          <a:p>
            <a:pPr marL="0" indent="0" eaLnBrk="1" hangingPunct="1">
              <a:buNone/>
            </a:pPr>
            <a:endParaRPr lang="sl-SI" sz="2400" dirty="0" smtClean="0"/>
          </a:p>
          <a:p>
            <a:pPr eaLnBrk="1" hangingPunct="1"/>
            <a:endParaRPr lang="de-AT" dirty="0" smtClean="0"/>
          </a:p>
        </p:txBody>
      </p:sp>
    </p:spTree>
    <p:extLst>
      <p:ext uri="{BB962C8B-B14F-4D97-AF65-F5344CB8AC3E}">
        <p14:creationId xmlns:p14="http://schemas.microsoft.com/office/powerpoint/2010/main" val="31759594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777875"/>
          </a:xfrm>
        </p:spPr>
        <p:txBody>
          <a:bodyPr/>
          <a:lstStyle/>
          <a:p>
            <a:pPr eaLnBrk="1" hangingPunct="1"/>
            <a:r>
              <a:rPr lang="tr-TR" sz="4000" dirty="0" smtClean="0">
                <a:latin typeface="Arial" panose="020B0604020202020204" pitchFamily="34" charset="0"/>
                <a:cs typeface="Arial" panose="020B0604020202020204" pitchFamily="34" charset="0"/>
              </a:rPr>
              <a:t>T</a:t>
            </a:r>
            <a:r>
              <a:rPr lang="it-IT" sz="4000" dirty="0" err="1" smtClean="0">
                <a:latin typeface="Arial" panose="020B0604020202020204" pitchFamily="34" charset="0"/>
                <a:cs typeface="Arial" panose="020B0604020202020204" pitchFamily="34" charset="0"/>
              </a:rPr>
              <a:t>urkey</a:t>
            </a:r>
            <a:endParaRPr lang="de-AT" sz="4000" dirty="0" smtClean="0">
              <a:latin typeface="Arial" panose="020B0604020202020204" pitchFamily="34" charset="0"/>
              <a:cs typeface="Arial" panose="020B0604020202020204" pitchFamily="34" charset="0"/>
            </a:endParaRPr>
          </a:p>
        </p:txBody>
      </p:sp>
      <p:sp>
        <p:nvSpPr>
          <p:cNvPr id="25603" name="Rectangle 3"/>
          <p:cNvSpPr>
            <a:spLocks noGrp="1" noChangeArrowheads="1"/>
          </p:cNvSpPr>
          <p:nvPr>
            <p:ph type="body" idx="1"/>
          </p:nvPr>
        </p:nvSpPr>
        <p:spPr>
          <a:xfrm>
            <a:off x="395289" y="1279302"/>
            <a:ext cx="8209160" cy="4525962"/>
          </a:xfrm>
        </p:spPr>
        <p:txBody>
          <a:bodyPr>
            <a:normAutofit/>
          </a:bodyPr>
          <a:lstStyle/>
          <a:p>
            <a:pPr lvl="0" algn="just"/>
            <a:r>
              <a:rPr lang="tr-TR" sz="2400" dirty="0">
                <a:latin typeface="Arial" panose="020B0604020202020204" pitchFamily="34" charset="0"/>
                <a:cs typeface="Arial" panose="020B0604020202020204" pitchFamily="34" charset="0"/>
              </a:rPr>
              <a:t>TUBITAK’s experience on brain circulation activities were shared with WBC’s on TAIEX Multi-beneficiary workshop on intellectual emigration which was held in Sarajevo, Bosnia and Herzegovina on 10– 11 September 2013</a:t>
            </a:r>
            <a:r>
              <a:rPr lang="tr-TR" sz="2400" dirty="0" smtClean="0">
                <a:latin typeface="Arial" panose="020B0604020202020204" pitchFamily="34" charset="0"/>
                <a:cs typeface="Arial" panose="020B0604020202020204" pitchFamily="34" charset="0"/>
              </a:rPr>
              <a:t>.</a:t>
            </a:r>
            <a:endParaRPr lang="de-DE" sz="2400" dirty="0" smtClean="0">
              <a:latin typeface="Arial" panose="020B0604020202020204" pitchFamily="34" charset="0"/>
              <a:cs typeface="Arial" panose="020B0604020202020204" pitchFamily="34" charset="0"/>
            </a:endParaRPr>
          </a:p>
          <a:p>
            <a:pPr marL="0" lvl="0" indent="0" algn="just">
              <a:buNone/>
            </a:pPr>
            <a:endParaRPr lang="tr-TR" sz="2400" dirty="0">
              <a:latin typeface="Arial" panose="020B0604020202020204" pitchFamily="34" charset="0"/>
              <a:cs typeface="Arial" panose="020B0604020202020204" pitchFamily="34" charset="0"/>
            </a:endParaRPr>
          </a:p>
          <a:p>
            <a:pPr lvl="0" algn="just"/>
            <a:r>
              <a:rPr lang="tr-TR" sz="2400" dirty="0">
                <a:latin typeface="Arial" panose="020B0604020202020204" pitchFamily="34" charset="0"/>
                <a:cs typeface="Arial" panose="020B0604020202020204" pitchFamily="34" charset="0"/>
              </a:rPr>
              <a:t>On 12 – 13 of November 2013 a meeting was held in DG RTD premises in order to put forward the latest developments of the EU policy on Research and Innovation (acquis chapter 25) in preparation of WBC and Turkey’s EU membership.</a:t>
            </a:r>
          </a:p>
          <a:p>
            <a:pPr marL="0" indent="0" eaLnBrk="1" hangingPunct="1">
              <a:spcBef>
                <a:spcPts val="600"/>
              </a:spcBef>
              <a:spcAft>
                <a:spcPts val="600"/>
              </a:spcAft>
              <a:buNone/>
            </a:pPr>
            <a:endParaRPr lang="de-AT" sz="2400" dirty="0" smtClean="0"/>
          </a:p>
        </p:txBody>
      </p:sp>
    </p:spTree>
    <p:extLst>
      <p:ext uri="{BB962C8B-B14F-4D97-AF65-F5344CB8AC3E}">
        <p14:creationId xmlns:p14="http://schemas.microsoft.com/office/powerpoint/2010/main" val="2747102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685800" y="2130425"/>
            <a:ext cx="7772400" cy="1470025"/>
          </a:xfrm>
        </p:spPr>
        <p:txBody>
          <a:bodyPr>
            <a:normAutofit/>
          </a:bodyPr>
          <a:lstStyle/>
          <a:p>
            <a:pPr eaLnBrk="1" hangingPunct="1"/>
            <a:r>
              <a:rPr lang="en-GB" sz="4000" b="1" dirty="0" smtClean="0">
                <a:latin typeface="Arial" panose="020B0604020202020204" pitchFamily="34" charset="0"/>
                <a:cs typeface="Arial" panose="020B0604020202020204" pitchFamily="34" charset="0"/>
              </a:rPr>
              <a:t>What has been done since </a:t>
            </a:r>
            <a:r>
              <a:rPr lang="de-DE" sz="4000" b="1" dirty="0" smtClean="0">
                <a:latin typeface="Arial" panose="020B0604020202020204" pitchFamily="34" charset="0"/>
                <a:cs typeface="Arial" panose="020B0604020202020204" pitchFamily="34" charset="0"/>
              </a:rPr>
              <a:t>June </a:t>
            </a:r>
            <a:r>
              <a:rPr lang="en-GB" sz="4000" b="1" dirty="0" smtClean="0">
                <a:latin typeface="Arial" panose="020B0604020202020204" pitchFamily="34" charset="0"/>
                <a:cs typeface="Arial" panose="020B0604020202020204" pitchFamily="34" charset="0"/>
              </a:rPr>
              <a:t>2013</a:t>
            </a:r>
            <a:endParaRPr lang="de-AT" sz="4000" dirty="0" smtClean="0">
              <a:latin typeface="Arial" panose="020B0604020202020204" pitchFamily="34" charset="0"/>
              <a:cs typeface="Arial" panose="020B0604020202020204" pitchFamily="34" charset="0"/>
            </a:endParaRPr>
          </a:p>
        </p:txBody>
      </p:sp>
      <p:sp>
        <p:nvSpPr>
          <p:cNvPr id="4099" name="Rectangle 3"/>
          <p:cNvSpPr>
            <a:spLocks noGrp="1" noChangeArrowheads="1"/>
          </p:cNvSpPr>
          <p:nvPr>
            <p:ph type="subTitle" idx="4294967295"/>
          </p:nvPr>
        </p:nvSpPr>
        <p:spPr>
          <a:xfrm>
            <a:off x="1371600" y="3886200"/>
            <a:ext cx="6400800" cy="1752600"/>
          </a:xfrm>
        </p:spPr>
        <p:txBody>
          <a:bodyPr/>
          <a:lstStyle/>
          <a:p>
            <a:pPr marL="0" indent="0" algn="ctr" eaLnBrk="1" hangingPunct="1">
              <a:buFontTx/>
              <a:buNone/>
            </a:pPr>
            <a:r>
              <a:rPr lang="en-GB" dirty="0" smtClean="0">
                <a:latin typeface="Arial" panose="020B0604020202020204" pitchFamily="34" charset="0"/>
                <a:cs typeface="Arial" panose="020B0604020202020204" pitchFamily="34" charset="0"/>
              </a:rPr>
              <a:t>Presentation of </a:t>
            </a:r>
            <a:r>
              <a:rPr lang="en-GB" b="1" dirty="0" smtClean="0">
                <a:latin typeface="Arial" panose="020B0604020202020204" pitchFamily="34" charset="0"/>
                <a:cs typeface="Arial" panose="020B0604020202020204" pitchFamily="34" charset="0"/>
              </a:rPr>
              <a:t>recent developments regarding S&amp;T cooperation in/with the WBCs</a:t>
            </a:r>
            <a:r>
              <a:rPr lang="en-GB" dirty="0" smtClean="0">
                <a:latin typeface="Arial" panose="020B0604020202020204" pitchFamily="34" charset="0"/>
                <a:cs typeface="Arial" panose="020B0604020202020204" pitchFamily="34" charset="0"/>
              </a:rPr>
              <a:t> </a:t>
            </a:r>
            <a:endParaRPr lang="de-AT"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2367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CEI</a:t>
            </a:r>
            <a:endParaRPr lang="hr-HR" dirty="0"/>
          </a:p>
        </p:txBody>
      </p:sp>
      <p:sp>
        <p:nvSpPr>
          <p:cNvPr id="3" name="Rezervirano mjesto sadržaja 2"/>
          <p:cNvSpPr>
            <a:spLocks noGrp="1"/>
          </p:cNvSpPr>
          <p:nvPr>
            <p:ph idx="1"/>
          </p:nvPr>
        </p:nvSpPr>
        <p:spPr/>
        <p:txBody>
          <a:bodyPr>
            <a:normAutofit fontScale="92500" lnSpcReduction="10000"/>
          </a:bodyPr>
          <a:lstStyle/>
          <a:p>
            <a:pPr marL="342900" lvl="1" indent="-342900" algn="just">
              <a:lnSpc>
                <a:spcPct val="80000"/>
              </a:lnSpc>
              <a:spcBef>
                <a:spcPct val="50000"/>
              </a:spcBef>
              <a:buFont typeface="Wingdings" panose="05000000000000000000" pitchFamily="2" charset="2"/>
              <a:buChar char="Ø"/>
            </a:pPr>
            <a:r>
              <a:rPr lang="en-US" sz="2300" dirty="0">
                <a:latin typeface="Calibri" panose="020F0502020204030204" pitchFamily="34" charset="0"/>
              </a:rPr>
              <a:t>Meeting of the CEI Focal Points in Trieste (July 9-10, 2013) accompanied by prominent scientists in disciplines/</a:t>
            </a:r>
            <a:r>
              <a:rPr lang="en-US" sz="2300" dirty="0" err="1">
                <a:latin typeface="Calibri" panose="020F0502020204030204" pitchFamily="34" charset="0"/>
              </a:rPr>
              <a:t>strenghts</a:t>
            </a:r>
            <a:r>
              <a:rPr lang="en-US" sz="2300" dirty="0">
                <a:latin typeface="Calibri" panose="020F0502020204030204" pitchFamily="34" charset="0"/>
              </a:rPr>
              <a:t> of the CEI S&amp;T Network</a:t>
            </a:r>
          </a:p>
          <a:p>
            <a:pPr marL="342900" lvl="1" indent="-342900">
              <a:lnSpc>
                <a:spcPct val="80000"/>
              </a:lnSpc>
              <a:spcBef>
                <a:spcPct val="50000"/>
              </a:spcBef>
              <a:buFont typeface="Wingdings" panose="05000000000000000000" pitchFamily="2" charset="2"/>
              <a:buChar char="Ø"/>
            </a:pPr>
            <a:r>
              <a:rPr lang="en-US" sz="2300" dirty="0">
                <a:latin typeface="Calibri" panose="020F0502020204030204" pitchFamily="34" charset="0"/>
              </a:rPr>
              <a:t>CEI Ministerial Meeting on S&amp;T (October 29, 2013) on</a:t>
            </a:r>
            <a:r>
              <a:rPr lang="en-US" sz="2300" b="1" dirty="0">
                <a:latin typeface="Calibri" panose="020F0502020204030204" pitchFamily="34" charset="0"/>
              </a:rPr>
              <a:t>:</a:t>
            </a:r>
          </a:p>
          <a:p>
            <a:pPr marL="742950" lvl="2" indent="-342900">
              <a:lnSpc>
                <a:spcPct val="80000"/>
              </a:lnSpc>
              <a:spcBef>
                <a:spcPct val="50000"/>
              </a:spcBef>
            </a:pPr>
            <a:r>
              <a:rPr lang="en-US" sz="2000" dirty="0">
                <a:latin typeface="Calibri" panose="020F0502020204030204" pitchFamily="34" charset="0"/>
              </a:rPr>
              <a:t>Developments related to CERIC Consortium (Synchrotron + FEL)</a:t>
            </a:r>
          </a:p>
          <a:p>
            <a:pPr marL="742950" lvl="2" indent="-342900">
              <a:lnSpc>
                <a:spcPct val="80000"/>
              </a:lnSpc>
              <a:spcBef>
                <a:spcPct val="50000"/>
              </a:spcBef>
            </a:pPr>
            <a:r>
              <a:rPr lang="en-US" sz="2000" dirty="0">
                <a:latin typeface="Calibri" panose="020F0502020204030204" pitchFamily="34" charset="0"/>
              </a:rPr>
              <a:t>CEI as focal point for own members vs. PPP for a Bio-based Economy</a:t>
            </a:r>
          </a:p>
          <a:p>
            <a:pPr marL="742950" lvl="2" indent="-342900" algn="just">
              <a:lnSpc>
                <a:spcPct val="80000"/>
              </a:lnSpc>
              <a:spcBef>
                <a:spcPct val="50000"/>
              </a:spcBef>
            </a:pPr>
            <a:r>
              <a:rPr lang="en-US" sz="2000" dirty="0">
                <a:latin typeface="Calibri" panose="020F0502020204030204" pitchFamily="34" charset="0"/>
              </a:rPr>
              <a:t>CEI Project to promote Science, Technology Transfer and Innovation in Member Countries by facilitating the participation of their scientific communities to Horizon 2020 through a variable geometry of  support from various EC funds according to respective eligibility.</a:t>
            </a:r>
          </a:p>
          <a:p>
            <a:pPr marL="342900" lvl="1" indent="-342900">
              <a:lnSpc>
                <a:spcPct val="80000"/>
              </a:lnSpc>
              <a:spcBef>
                <a:spcPct val="50000"/>
              </a:spcBef>
              <a:buFont typeface="Wingdings" panose="05000000000000000000" pitchFamily="2" charset="2"/>
              <a:buChar char="Ø"/>
            </a:pPr>
            <a:r>
              <a:rPr lang="en-US" sz="2300" dirty="0">
                <a:latin typeface="Calibri" panose="020F0502020204030204" pitchFamily="34" charset="0"/>
              </a:rPr>
              <a:t>CEI participation in three new FP7 project related to advanced biofuels</a:t>
            </a:r>
            <a:r>
              <a:rPr lang="en-US" sz="2200" dirty="0">
                <a:latin typeface="Calibri" panose="020F0502020204030204" pitchFamily="34" charset="0"/>
              </a:rPr>
              <a:t>:</a:t>
            </a:r>
          </a:p>
          <a:p>
            <a:pPr marL="742950" lvl="2" indent="-342900" algn="just">
              <a:lnSpc>
                <a:spcPct val="80000"/>
              </a:lnSpc>
              <a:spcBef>
                <a:spcPct val="50000"/>
              </a:spcBef>
            </a:pPr>
            <a:r>
              <a:rPr lang="en-US" sz="2100" dirty="0">
                <a:latin typeface="Calibri" panose="020F0502020204030204" pitchFamily="34" charset="0"/>
              </a:rPr>
              <a:t>S2BIOM, on cost efficient supply chain for optimized use of non food biomass through a dedicated digital decision making support tool</a:t>
            </a:r>
          </a:p>
          <a:p>
            <a:pPr marL="742950" lvl="2" indent="-342900" algn="just">
              <a:lnSpc>
                <a:spcPct val="80000"/>
              </a:lnSpc>
              <a:spcBef>
                <a:spcPct val="50000"/>
              </a:spcBef>
            </a:pPr>
            <a:r>
              <a:rPr lang="en-US" sz="2100" dirty="0">
                <a:latin typeface="Calibri" panose="020F0502020204030204" pitchFamily="34" charset="0"/>
              </a:rPr>
              <a:t>EBTP-SABS, on support of the European biofuels technology platform</a:t>
            </a:r>
          </a:p>
          <a:p>
            <a:pPr marL="742950" lvl="2" indent="-342900" algn="just">
              <a:lnSpc>
                <a:spcPct val="80000"/>
              </a:lnSpc>
              <a:spcBef>
                <a:spcPct val="50000"/>
              </a:spcBef>
            </a:pPr>
            <a:r>
              <a:rPr lang="en-US" sz="2100" dirty="0">
                <a:latin typeface="Calibri" panose="020F0502020204030204" pitchFamily="34" charset="0"/>
              </a:rPr>
              <a:t>Danube-Inco.net, on R&amp;D to meet challenges of a bio-based economy</a:t>
            </a:r>
          </a:p>
          <a:p>
            <a:endParaRPr lang="hr-HR" dirty="0"/>
          </a:p>
        </p:txBody>
      </p:sp>
    </p:spTree>
    <p:extLst>
      <p:ext uri="{BB962C8B-B14F-4D97-AF65-F5344CB8AC3E}">
        <p14:creationId xmlns:p14="http://schemas.microsoft.com/office/powerpoint/2010/main" val="1197401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777875"/>
          </a:xfrm>
        </p:spPr>
        <p:txBody>
          <a:bodyPr/>
          <a:lstStyle/>
          <a:p>
            <a:pPr eaLnBrk="1" hangingPunct="1"/>
            <a:r>
              <a:rPr lang="fi-FI" sz="4000" dirty="0" smtClean="0">
                <a:latin typeface="Arial" panose="020B0604020202020204" pitchFamily="34" charset="0"/>
                <a:cs typeface="Arial" panose="020B0604020202020204" pitchFamily="34" charset="0"/>
              </a:rPr>
              <a:t>EVAL-INNO</a:t>
            </a:r>
            <a:endParaRPr lang="de-AT" sz="4000" dirty="0" smtClean="0">
              <a:latin typeface="Arial" panose="020B0604020202020204" pitchFamily="34" charset="0"/>
              <a:cs typeface="Arial" panose="020B0604020202020204" pitchFamily="34" charset="0"/>
            </a:endParaRPr>
          </a:p>
        </p:txBody>
      </p:sp>
      <p:sp>
        <p:nvSpPr>
          <p:cNvPr id="7" name="Rectangle 3"/>
          <p:cNvSpPr txBox="1">
            <a:spLocks noChangeArrowheads="1"/>
          </p:cNvSpPr>
          <p:nvPr/>
        </p:nvSpPr>
        <p:spPr>
          <a:xfrm>
            <a:off x="467544" y="1340768"/>
            <a:ext cx="8352927" cy="5145087"/>
          </a:xfrm>
          <a:prstGeom prst="rect">
            <a:avLst/>
          </a:prstGeom>
          <a:ln w="9525">
            <a:solidFill>
              <a:schemeClr val="bg1"/>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a:solidFill>
                  <a:schemeClr val="tx2"/>
                </a:solidFill>
                <a:latin typeface="+mn-lt"/>
              </a:defRPr>
            </a:lvl2pPr>
            <a:lvl3pPr marL="822325" indent="-228600" algn="l" rtl="0" eaLnBrk="0" fontAlgn="base" hangingPunct="0">
              <a:spcBef>
                <a:spcPct val="20000"/>
              </a:spcBef>
              <a:spcAft>
                <a:spcPct val="0"/>
              </a:spcAft>
              <a:buClr>
                <a:srgbClr val="0000BF"/>
              </a:buClr>
              <a:buSzPct val="75000"/>
              <a:buFont typeface="Wingdings 2" pitchFamily="18" charset="2"/>
              <a:buChar char=""/>
              <a:defRPr sz="2000">
                <a:solidFill>
                  <a:schemeClr val="tx1"/>
                </a:solidFill>
                <a:latin typeface="+mn-lt"/>
              </a:defRPr>
            </a:lvl3pPr>
            <a:lvl4pPr marL="1096963" indent="-228600" algn="l" rtl="0" eaLnBrk="0" fontAlgn="base" hangingPunct="0">
              <a:spcBef>
                <a:spcPct val="20000"/>
              </a:spcBef>
              <a:spcAft>
                <a:spcPct val="0"/>
              </a:spcAft>
              <a:buClr>
                <a:srgbClr val="CBCBFF"/>
              </a:buClr>
              <a:buSzPct val="70000"/>
              <a:buFont typeface="Wingdings" pitchFamily="2" charset="2"/>
              <a:buChar char=""/>
              <a:defRPr sz="2000">
                <a:solidFill>
                  <a:schemeClr val="tx2"/>
                </a:solidFill>
                <a:latin typeface="+mn-lt"/>
              </a:defRPr>
            </a:lvl4pPr>
            <a:lvl5pPr marL="1371600" indent="-228600" algn="l" rtl="0" eaLnBrk="0" fontAlgn="base" hangingPunct="0">
              <a:spcBef>
                <a:spcPct val="20000"/>
              </a:spcBef>
              <a:spcAft>
                <a:spcPct val="0"/>
              </a:spcAft>
              <a:buClr>
                <a:srgbClr val="953734"/>
              </a:buClr>
              <a:buChar char="•"/>
              <a:defRPr>
                <a:solidFill>
                  <a:schemeClr val="tx1"/>
                </a:solidFill>
                <a:latin typeface="+mn-lt"/>
              </a:defRPr>
            </a:lvl5pPr>
            <a:lvl6pPr marL="1828800" indent="-228600" algn="l" rtl="0" fontAlgn="base">
              <a:spcBef>
                <a:spcPct val="20000"/>
              </a:spcBef>
              <a:spcAft>
                <a:spcPct val="0"/>
              </a:spcAft>
              <a:buClr>
                <a:srgbClr val="953734"/>
              </a:buClr>
              <a:buChar char="•"/>
              <a:defRPr>
                <a:solidFill>
                  <a:schemeClr val="tx1"/>
                </a:solidFill>
                <a:latin typeface="+mn-lt"/>
              </a:defRPr>
            </a:lvl6pPr>
            <a:lvl7pPr marL="2286000" indent="-228600" algn="l" rtl="0" fontAlgn="base">
              <a:spcBef>
                <a:spcPct val="20000"/>
              </a:spcBef>
              <a:spcAft>
                <a:spcPct val="0"/>
              </a:spcAft>
              <a:buClr>
                <a:srgbClr val="953734"/>
              </a:buClr>
              <a:buChar char="•"/>
              <a:defRPr>
                <a:solidFill>
                  <a:schemeClr val="tx1"/>
                </a:solidFill>
                <a:latin typeface="+mn-lt"/>
              </a:defRPr>
            </a:lvl7pPr>
            <a:lvl8pPr marL="2743200" indent="-228600" algn="l" rtl="0" fontAlgn="base">
              <a:spcBef>
                <a:spcPct val="20000"/>
              </a:spcBef>
              <a:spcAft>
                <a:spcPct val="0"/>
              </a:spcAft>
              <a:buClr>
                <a:srgbClr val="953734"/>
              </a:buClr>
              <a:buChar char="•"/>
              <a:defRPr>
                <a:solidFill>
                  <a:schemeClr val="tx1"/>
                </a:solidFill>
                <a:latin typeface="+mn-lt"/>
              </a:defRPr>
            </a:lvl8pPr>
            <a:lvl9pPr marL="3200400" indent="-228600" algn="l" rtl="0" fontAlgn="base">
              <a:spcBef>
                <a:spcPct val="20000"/>
              </a:spcBef>
              <a:spcAft>
                <a:spcPct val="0"/>
              </a:spcAft>
              <a:buClr>
                <a:srgbClr val="953734"/>
              </a:buClr>
              <a:buChar char="•"/>
              <a:defRPr>
                <a:solidFill>
                  <a:schemeClr val="tx1"/>
                </a:solidFill>
                <a:latin typeface="+mn-lt"/>
              </a:defRPr>
            </a:lvl9pPr>
          </a:lstStyle>
          <a:p>
            <a:pPr algn="just" eaLnBrk="1" hangingPunct="1">
              <a:spcBef>
                <a:spcPts val="800"/>
              </a:spcBef>
              <a:buClrTx/>
              <a:buFont typeface="Arial" panose="020B0604020202020204" pitchFamily="34" charset="0"/>
              <a:buChar char="•"/>
            </a:pPr>
            <a:r>
              <a:rPr lang="en-US" sz="2400" dirty="0">
                <a:latin typeface="Arial" panose="020B0604020202020204" pitchFamily="34" charset="0"/>
                <a:cs typeface="Arial" panose="020B0604020202020204" pitchFamily="34" charset="0"/>
              </a:rPr>
              <a:t>Trainings </a:t>
            </a:r>
            <a:r>
              <a:rPr lang="en-US" sz="2400" dirty="0" smtClean="0">
                <a:latin typeface="Arial" panose="020B0604020202020204" pitchFamily="34" charset="0"/>
                <a:cs typeface="Arial" panose="020B0604020202020204" pitchFamily="34" charset="0"/>
              </a:rPr>
              <a:t>weeks Podgorica, Belgrade (after Sofia, Budapest),   </a:t>
            </a:r>
            <a:r>
              <a:rPr lang="en-US" sz="2400" dirty="0">
                <a:latin typeface="Arial" panose="020B0604020202020204" pitchFamily="34" charset="0"/>
                <a:cs typeface="Arial" panose="020B0604020202020204" pitchFamily="34" charset="0"/>
              </a:rPr>
              <a:t>16 countries, 125 </a:t>
            </a:r>
            <a:r>
              <a:rPr lang="en-US" sz="2400" dirty="0" smtClean="0">
                <a:latin typeface="Arial" panose="020B0604020202020204" pitchFamily="34" charset="0"/>
                <a:cs typeface="Arial" panose="020B0604020202020204" pitchFamily="34" charset="0"/>
              </a:rPr>
              <a:t>participants</a:t>
            </a:r>
            <a:endParaRPr lang="en-US" sz="2400" dirty="0">
              <a:latin typeface="Arial" panose="020B0604020202020204" pitchFamily="34" charset="0"/>
              <a:cs typeface="Arial" panose="020B0604020202020204" pitchFamily="34" charset="0"/>
            </a:endParaRPr>
          </a:p>
          <a:p>
            <a:pPr algn="just" eaLnBrk="1" hangingPunct="1">
              <a:spcBef>
                <a:spcPts val="800"/>
              </a:spcBef>
              <a:buClrTx/>
              <a:buFont typeface="Arial" panose="020B0604020202020204" pitchFamily="34" charset="0"/>
              <a:buChar char="•"/>
            </a:pPr>
            <a:r>
              <a:rPr lang="en-US" sz="2400" dirty="0" smtClean="0">
                <a:latin typeface="Arial" panose="020B0604020202020204" pitchFamily="34" charset="0"/>
                <a:cs typeface="Arial" panose="020B0604020202020204" pitchFamily="34" charset="0"/>
              </a:rPr>
              <a:t>Evaluation standards in Serbian – 6</a:t>
            </a:r>
            <a:r>
              <a:rPr lang="en-US" sz="2400" baseline="30000" dirty="0" smtClean="0">
                <a:latin typeface="Arial" panose="020B0604020202020204" pitchFamily="34" charset="0"/>
                <a:cs typeface="Arial" panose="020B0604020202020204" pitchFamily="34" charset="0"/>
              </a:rPr>
              <a:t>th</a:t>
            </a:r>
            <a:r>
              <a:rPr lang="en-US" sz="2400" dirty="0" smtClean="0">
                <a:latin typeface="Arial" panose="020B0604020202020204" pitchFamily="34" charset="0"/>
                <a:cs typeface="Arial" panose="020B0604020202020204" pitchFamily="34" charset="0"/>
              </a:rPr>
              <a:t> language…</a:t>
            </a:r>
          </a:p>
          <a:p>
            <a:pPr algn="just" eaLnBrk="1" hangingPunct="1">
              <a:spcBef>
                <a:spcPts val="800"/>
              </a:spcBef>
              <a:buClrTx/>
              <a:buFont typeface="Arial" panose="020B0604020202020204" pitchFamily="34" charset="0"/>
              <a:buChar char="•"/>
            </a:pPr>
            <a:r>
              <a:rPr lang="en-US" sz="2400" dirty="0" smtClean="0">
                <a:latin typeface="Arial" panose="020B0604020202020204" pitchFamily="34" charset="0"/>
                <a:cs typeface="Arial" panose="020B0604020202020204" pitchFamily="34" charset="0"/>
              </a:rPr>
              <a:t>Benchmarking of 6 RTDI </a:t>
            </a:r>
            <a:r>
              <a:rPr lang="en-US" sz="2400" dirty="0" err="1" smtClean="0">
                <a:latin typeface="Arial" panose="020B0604020202020204" pitchFamily="34" charset="0"/>
                <a:cs typeface="Arial" panose="020B0604020202020204" pitchFamily="34" charset="0"/>
              </a:rPr>
              <a:t>organisations</a:t>
            </a:r>
            <a:r>
              <a:rPr lang="en-US" sz="2400" dirty="0" smtClean="0">
                <a:latin typeface="Arial" panose="020B0604020202020204" pitchFamily="34" charset="0"/>
                <a:cs typeface="Arial" panose="020B0604020202020204" pitchFamily="34" charset="0"/>
              </a:rPr>
              <a:t> (A, BG, GR, HU, ME, RS)</a:t>
            </a:r>
          </a:p>
          <a:p>
            <a:pPr algn="just" eaLnBrk="1" hangingPunct="1">
              <a:spcBef>
                <a:spcPts val="800"/>
              </a:spcBef>
              <a:buClrTx/>
              <a:buFont typeface="Arial" panose="020B0604020202020204" pitchFamily="34" charset="0"/>
              <a:buChar char="•"/>
            </a:pPr>
            <a:r>
              <a:rPr lang="en-US" sz="2400" dirty="0" smtClean="0">
                <a:latin typeface="Arial" panose="020B0604020202020204" pitchFamily="34" charset="0"/>
                <a:cs typeface="Arial" panose="020B0604020202020204" pitchFamily="34" charset="0"/>
              </a:rPr>
              <a:t>3 pilot evaluations (RS, ME, HU)</a:t>
            </a:r>
            <a:endParaRPr lang="en-US" sz="2400" dirty="0">
              <a:latin typeface="Arial" panose="020B0604020202020204" pitchFamily="34" charset="0"/>
              <a:cs typeface="Arial" panose="020B0604020202020204" pitchFamily="34" charset="0"/>
            </a:endParaRPr>
          </a:p>
          <a:p>
            <a:pPr algn="just" eaLnBrk="1" hangingPunct="1">
              <a:spcBef>
                <a:spcPts val="800"/>
              </a:spcBef>
              <a:buClrTx/>
              <a:buFont typeface="Arial" panose="020B0604020202020204" pitchFamily="34" charset="0"/>
              <a:buChar char="•"/>
            </a:pPr>
            <a:r>
              <a:rPr lang="en-US" sz="2400" dirty="0">
                <a:latin typeface="Arial" panose="020B0604020202020204" pitchFamily="34" charset="0"/>
                <a:cs typeface="Arial" panose="020B0604020202020204" pitchFamily="34" charset="0"/>
              </a:rPr>
              <a:t>Workshop 15-16 Jan 2014, Budapest</a:t>
            </a:r>
          </a:p>
          <a:p>
            <a:pPr algn="just" eaLnBrk="1" hangingPunct="1">
              <a:spcBef>
                <a:spcPts val="800"/>
              </a:spcBef>
              <a:buClrTx/>
              <a:buFont typeface="Arial" panose="020B0604020202020204" pitchFamily="34" charset="0"/>
              <a:buChar char="•"/>
            </a:pPr>
            <a:r>
              <a:rPr lang="en-US" sz="2400" dirty="0" smtClean="0">
                <a:latin typeface="Arial" panose="020B0604020202020204" pitchFamily="34" charset="0"/>
                <a:cs typeface="Arial" panose="020B0604020202020204" pitchFamily="34" charset="0"/>
              </a:rPr>
              <a:t>Final conference 25-26 March 2014, Vienna</a:t>
            </a:r>
            <a:endParaRPr lang="en-US" sz="2400" dirty="0">
              <a:latin typeface="Arial" panose="020B0604020202020204" pitchFamily="34" charset="0"/>
              <a:cs typeface="Arial" panose="020B0604020202020204" pitchFamily="34" charset="0"/>
            </a:endParaRPr>
          </a:p>
          <a:p>
            <a:pPr algn="just" eaLnBrk="1" hangingPunct="1">
              <a:spcBef>
                <a:spcPts val="800"/>
              </a:spcBef>
              <a:buClrTx/>
              <a:buFont typeface="Arial" panose="020B0604020202020204" pitchFamily="34" charset="0"/>
              <a:buChar char="•"/>
            </a:pPr>
            <a:r>
              <a:rPr lang="en-US" sz="2400" dirty="0">
                <a:latin typeface="Arial" panose="020B0604020202020204" pitchFamily="34" charset="0"/>
                <a:cs typeface="Arial" panose="020B0604020202020204" pitchFamily="34" charset="0"/>
              </a:rPr>
              <a:t>Ownership SEE: Visits </a:t>
            </a:r>
            <a:r>
              <a:rPr lang="en-US" sz="2400" b="1" dirty="0">
                <a:latin typeface="Arial" panose="020B0604020202020204" pitchFamily="34" charset="0"/>
                <a:cs typeface="Arial" panose="020B0604020202020204" pitchFamily="34" charset="0"/>
              </a:rPr>
              <a:t>AL, </a:t>
            </a:r>
            <a:r>
              <a:rPr lang="en-US" sz="2400" b="1" dirty="0" err="1">
                <a:latin typeface="Arial" panose="020B0604020202020204" pitchFamily="34" charset="0"/>
                <a:cs typeface="Arial" panose="020B0604020202020204" pitchFamily="34" charset="0"/>
              </a:rPr>
              <a:t>BiH</a:t>
            </a:r>
            <a:r>
              <a:rPr lang="en-US" sz="2400" b="1" dirty="0">
                <a:latin typeface="Arial" panose="020B0604020202020204" pitchFamily="34" charset="0"/>
                <a:cs typeface="Arial" panose="020B0604020202020204" pitchFamily="34" charset="0"/>
              </a:rPr>
              <a:t>, CR, FYROM, K*, </a:t>
            </a:r>
            <a:r>
              <a:rPr lang="en-US" sz="2400" dirty="0">
                <a:latin typeface="Arial" panose="020B0604020202020204" pitchFamily="34" charset="0"/>
                <a:cs typeface="Arial" panose="020B0604020202020204" pitchFamily="34" charset="0"/>
              </a:rPr>
              <a:t>RO, SLO, SK</a:t>
            </a:r>
            <a:endParaRPr lang="en-U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89601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normAutofit/>
          </a:bodyPr>
          <a:lstStyle/>
          <a:p>
            <a:pPr eaLnBrk="1" hangingPunct="1"/>
            <a:r>
              <a:rPr lang="de-DE" sz="4000" dirty="0" smtClean="0">
                <a:latin typeface="Arial" panose="020B0604020202020204" pitchFamily="34" charset="0"/>
                <a:cs typeface="Arial" panose="020B0604020202020204" pitchFamily="34" charset="0"/>
              </a:rPr>
              <a:t>SEE-</a:t>
            </a:r>
            <a:r>
              <a:rPr lang="de-DE" sz="4000" dirty="0" err="1" smtClean="0">
                <a:latin typeface="Arial" panose="020B0604020202020204" pitchFamily="34" charset="0"/>
                <a:cs typeface="Arial" panose="020B0604020202020204" pitchFamily="34" charset="0"/>
              </a:rPr>
              <a:t>ERA.Net</a:t>
            </a:r>
            <a:r>
              <a:rPr lang="de-DE" sz="4000" dirty="0" smtClean="0">
                <a:latin typeface="Arial" panose="020B0604020202020204" pitchFamily="34" charset="0"/>
                <a:cs typeface="Arial" panose="020B0604020202020204" pitchFamily="34" charset="0"/>
              </a:rPr>
              <a:t> PLUS</a:t>
            </a:r>
          </a:p>
        </p:txBody>
      </p:sp>
      <p:sp>
        <p:nvSpPr>
          <p:cNvPr id="5124" name="Rectangle 3"/>
          <p:cNvSpPr>
            <a:spLocks noGrp="1" noChangeArrowheads="1"/>
          </p:cNvSpPr>
          <p:nvPr>
            <p:ph sz="half" idx="1"/>
          </p:nvPr>
        </p:nvSpPr>
        <p:spPr/>
        <p:txBody>
          <a:bodyPr>
            <a:normAutofit fontScale="92500" lnSpcReduction="20000"/>
          </a:bodyPr>
          <a:lstStyle/>
          <a:p>
            <a:pPr eaLnBrk="1" hangingPunct="1"/>
            <a:r>
              <a:rPr lang="de-DE" sz="2400" dirty="0" smtClean="0">
                <a:latin typeface="Arial" panose="020B0604020202020204" pitchFamily="34" charset="0"/>
                <a:cs typeface="Arial" panose="020B0604020202020204" pitchFamily="34" charset="0"/>
              </a:rPr>
              <a:t>23 JERP </a:t>
            </a:r>
            <a:r>
              <a:rPr lang="de-DE" sz="2400" dirty="0" err="1" smtClean="0">
                <a:latin typeface="Arial" panose="020B0604020202020204" pitchFamily="34" charset="0"/>
                <a:cs typeface="Arial" panose="020B0604020202020204" pitchFamily="34" charset="0"/>
              </a:rPr>
              <a:t>projects</a:t>
            </a:r>
            <a:r>
              <a:rPr lang="de-DE" sz="2400" dirty="0" smtClean="0">
                <a:latin typeface="Arial" panose="020B0604020202020204" pitchFamily="34" charset="0"/>
                <a:cs typeface="Arial" panose="020B0604020202020204" pitchFamily="34" charset="0"/>
              </a:rPr>
              <a:t>, 97 </a:t>
            </a:r>
            <a:r>
              <a:rPr lang="de-DE" sz="2400" dirty="0" err="1" smtClean="0">
                <a:latin typeface="Arial" panose="020B0604020202020204" pitchFamily="34" charset="0"/>
                <a:cs typeface="Arial" panose="020B0604020202020204" pitchFamily="34" charset="0"/>
              </a:rPr>
              <a:t>partners</a:t>
            </a:r>
            <a:endParaRPr lang="de-DE" sz="2400" dirty="0" smtClean="0">
              <a:latin typeface="Arial" panose="020B0604020202020204" pitchFamily="34" charset="0"/>
              <a:cs typeface="Arial" panose="020B0604020202020204" pitchFamily="34" charset="0"/>
            </a:endParaRPr>
          </a:p>
          <a:p>
            <a:pPr eaLnBrk="1" hangingPunct="1"/>
            <a:r>
              <a:rPr lang="de-DE" sz="2400" dirty="0" smtClean="0">
                <a:latin typeface="Arial" panose="020B0604020202020204" pitchFamily="34" charset="0"/>
                <a:cs typeface="Arial" panose="020B0604020202020204" pitchFamily="34" charset="0"/>
              </a:rPr>
              <a:t>2,876,315.40€  </a:t>
            </a:r>
            <a:r>
              <a:rPr lang="de-DE" sz="2400" dirty="0" err="1" smtClean="0">
                <a:latin typeface="Arial" panose="020B0604020202020204" pitchFamily="34" charset="0"/>
                <a:cs typeface="Arial" panose="020B0604020202020204" pitchFamily="34" charset="0"/>
              </a:rPr>
              <a:t>spent</a:t>
            </a:r>
            <a:r>
              <a:rPr lang="de-DE" sz="2400" dirty="0" smtClean="0">
                <a:latin typeface="Arial" panose="020B0604020202020204" pitchFamily="34" charset="0"/>
                <a:cs typeface="Arial" panose="020B0604020202020204" pitchFamily="34" charset="0"/>
              </a:rPr>
              <a:t>  (95,7% </a:t>
            </a:r>
            <a:r>
              <a:rPr lang="de-DE" sz="2400" dirty="0" err="1" smtClean="0">
                <a:latin typeface="Arial" panose="020B0604020202020204" pitchFamily="34" charset="0"/>
                <a:cs typeface="Arial" panose="020B0604020202020204" pitchFamily="34" charset="0"/>
              </a:rPr>
              <a:t>of</a:t>
            </a:r>
            <a:r>
              <a:rPr lang="de-DE" sz="2400" dirty="0" smtClean="0">
                <a:latin typeface="Arial" panose="020B0604020202020204" pitchFamily="34" charset="0"/>
                <a:cs typeface="Arial" panose="020B0604020202020204" pitchFamily="34" charset="0"/>
              </a:rPr>
              <a:t> </a:t>
            </a:r>
            <a:r>
              <a:rPr lang="de-DE" sz="2400" dirty="0" err="1" smtClean="0">
                <a:latin typeface="Arial" panose="020B0604020202020204" pitchFamily="34" charset="0"/>
                <a:cs typeface="Arial" panose="020B0604020202020204" pitchFamily="34" charset="0"/>
              </a:rPr>
              <a:t>contracted</a:t>
            </a:r>
            <a:r>
              <a:rPr lang="de-DE" sz="2400" dirty="0" smtClean="0">
                <a:latin typeface="Arial" panose="020B0604020202020204" pitchFamily="34" charset="0"/>
                <a:cs typeface="Arial" panose="020B0604020202020204" pitchFamily="34" charset="0"/>
              </a:rPr>
              <a:t>)</a:t>
            </a:r>
          </a:p>
          <a:p>
            <a:pPr eaLnBrk="1" hangingPunct="1"/>
            <a:r>
              <a:rPr lang="de-DE" sz="2400" dirty="0" smtClean="0">
                <a:latin typeface="Arial" panose="020B0604020202020204" pitchFamily="34" charset="0"/>
                <a:cs typeface="Arial" panose="020B0604020202020204" pitchFamily="34" charset="0"/>
              </a:rPr>
              <a:t>Last </a:t>
            </a:r>
            <a:r>
              <a:rPr lang="de-DE" sz="2400" dirty="0" err="1" smtClean="0">
                <a:latin typeface="Arial" panose="020B0604020202020204" pitchFamily="34" charset="0"/>
                <a:cs typeface="Arial" panose="020B0604020202020204" pitchFamily="34" charset="0"/>
              </a:rPr>
              <a:t>payments</a:t>
            </a:r>
            <a:r>
              <a:rPr lang="de-DE" sz="2400" dirty="0" smtClean="0">
                <a:latin typeface="Arial" panose="020B0604020202020204" pitchFamily="34" charset="0"/>
                <a:cs typeface="Arial" panose="020B0604020202020204" pitchFamily="34" charset="0"/>
              </a:rPr>
              <a:t> </a:t>
            </a:r>
            <a:r>
              <a:rPr lang="de-DE" sz="2400" dirty="0" err="1" smtClean="0">
                <a:latin typeface="Arial" panose="020B0604020202020204" pitchFamily="34" charset="0"/>
                <a:cs typeface="Arial" panose="020B0604020202020204" pitchFamily="34" charset="0"/>
              </a:rPr>
              <a:t>and</a:t>
            </a:r>
            <a:r>
              <a:rPr lang="de-DE" sz="2400" dirty="0" smtClean="0">
                <a:latin typeface="Arial" panose="020B0604020202020204" pitchFamily="34" charset="0"/>
                <a:cs typeface="Arial" panose="020B0604020202020204" pitchFamily="34" charset="0"/>
              </a:rPr>
              <a:t> </a:t>
            </a:r>
            <a:r>
              <a:rPr lang="de-DE" sz="2400" dirty="0" err="1" smtClean="0">
                <a:latin typeface="Arial" panose="020B0604020202020204" pitchFamily="34" charset="0"/>
                <a:cs typeface="Arial" panose="020B0604020202020204" pitchFamily="34" charset="0"/>
              </a:rPr>
              <a:t>repayments</a:t>
            </a:r>
            <a:r>
              <a:rPr lang="de-DE" sz="2400" dirty="0" smtClean="0">
                <a:latin typeface="Arial" panose="020B0604020202020204" pitchFamily="34" charset="0"/>
                <a:cs typeface="Arial" panose="020B0604020202020204" pitchFamily="34" charset="0"/>
              </a:rPr>
              <a:t> </a:t>
            </a:r>
            <a:r>
              <a:rPr lang="de-DE" sz="2400" dirty="0" err="1" smtClean="0">
                <a:latin typeface="Arial" panose="020B0604020202020204" pitchFamily="34" charset="0"/>
                <a:cs typeface="Arial" panose="020B0604020202020204" pitchFamily="34" charset="0"/>
              </a:rPr>
              <a:t>of</a:t>
            </a:r>
            <a:r>
              <a:rPr lang="de-DE" sz="2400" dirty="0" smtClean="0">
                <a:latin typeface="Arial" panose="020B0604020202020204" pitchFamily="34" charset="0"/>
                <a:cs typeface="Arial" panose="020B0604020202020204" pitchFamily="34" charset="0"/>
              </a:rPr>
              <a:t> </a:t>
            </a:r>
            <a:r>
              <a:rPr lang="de-DE" sz="2400" dirty="0" err="1" smtClean="0">
                <a:latin typeface="Arial" panose="020B0604020202020204" pitchFamily="34" charset="0"/>
                <a:cs typeface="Arial" panose="020B0604020202020204" pitchFamily="34" charset="0"/>
              </a:rPr>
              <a:t>unspent</a:t>
            </a:r>
            <a:r>
              <a:rPr lang="de-DE" sz="2400" dirty="0" smtClean="0">
                <a:latin typeface="Arial" panose="020B0604020202020204" pitchFamily="34" charset="0"/>
                <a:cs typeface="Arial" panose="020B0604020202020204" pitchFamily="34" charset="0"/>
              </a:rPr>
              <a:t> </a:t>
            </a:r>
            <a:r>
              <a:rPr lang="de-DE" sz="2400" dirty="0" err="1" smtClean="0">
                <a:latin typeface="Arial" panose="020B0604020202020204" pitchFamily="34" charset="0"/>
                <a:cs typeface="Arial" panose="020B0604020202020204" pitchFamily="34" charset="0"/>
              </a:rPr>
              <a:t>funds</a:t>
            </a:r>
            <a:endParaRPr lang="en-GB" sz="2400" dirty="0" smtClean="0">
              <a:latin typeface="Arial" panose="020B0604020202020204" pitchFamily="34" charset="0"/>
              <a:cs typeface="Arial" panose="020B0604020202020204" pitchFamily="34" charset="0"/>
            </a:endParaRPr>
          </a:p>
          <a:p>
            <a:pPr eaLnBrk="1" hangingPunct="1"/>
            <a:r>
              <a:rPr lang="en-GB" sz="2400" dirty="0" smtClean="0">
                <a:latin typeface="Arial" panose="020B0604020202020204" pitchFamily="34" charset="0"/>
                <a:cs typeface="Arial" panose="020B0604020202020204" pitchFamily="34" charset="0"/>
              </a:rPr>
              <a:t>Information letters to funding partners</a:t>
            </a:r>
          </a:p>
          <a:p>
            <a:pPr eaLnBrk="1" hangingPunct="1"/>
            <a:r>
              <a:rPr lang="de-DE" sz="2400" dirty="0" smtClean="0">
                <a:latin typeface="Arial" panose="020B0604020202020204" pitchFamily="34" charset="0"/>
                <a:cs typeface="Arial" panose="020B0604020202020204" pitchFamily="34" charset="0"/>
              </a:rPr>
              <a:t>Final </a:t>
            </a:r>
            <a:r>
              <a:rPr lang="de-DE" sz="2400" dirty="0" err="1" smtClean="0">
                <a:latin typeface="Arial" panose="020B0604020202020204" pitchFamily="34" charset="0"/>
                <a:cs typeface="Arial" panose="020B0604020202020204" pitchFamily="34" charset="0"/>
              </a:rPr>
              <a:t>reporting</a:t>
            </a:r>
            <a:r>
              <a:rPr lang="de-DE" sz="2400" dirty="0" smtClean="0">
                <a:latin typeface="Arial" panose="020B0604020202020204" pitchFamily="34" charset="0"/>
                <a:cs typeface="Arial" panose="020B0604020202020204" pitchFamily="34" charset="0"/>
              </a:rPr>
              <a:t> (</a:t>
            </a:r>
            <a:r>
              <a:rPr lang="de-DE" sz="2400" dirty="0" err="1" smtClean="0">
                <a:latin typeface="Arial" panose="020B0604020202020204" pitchFamily="34" charset="0"/>
                <a:cs typeface="Arial" panose="020B0604020202020204" pitchFamily="34" charset="0"/>
              </a:rPr>
              <a:t>soon</a:t>
            </a:r>
            <a:r>
              <a:rPr lang="de-DE" sz="2400" dirty="0" smtClean="0">
                <a:latin typeface="Arial" panose="020B0604020202020204" pitchFamily="34" charset="0"/>
                <a:cs typeface="Arial" panose="020B0604020202020204" pitchFamily="34" charset="0"/>
              </a:rPr>
              <a:t> </a:t>
            </a:r>
            <a:r>
              <a:rPr lang="de-DE" sz="2400" dirty="0" err="1" smtClean="0">
                <a:latin typeface="Arial" panose="020B0604020202020204" pitchFamily="34" charset="0"/>
                <a:cs typeface="Arial" panose="020B0604020202020204" pitchFamily="34" charset="0"/>
              </a:rPr>
              <a:t>ready</a:t>
            </a:r>
            <a:r>
              <a:rPr lang="de-DE" sz="2400" dirty="0" smtClean="0">
                <a:latin typeface="Arial" panose="020B0604020202020204" pitchFamily="34" charset="0"/>
                <a:cs typeface="Arial" panose="020B0604020202020204" pitchFamily="34" charset="0"/>
              </a:rPr>
              <a:t>)</a:t>
            </a:r>
          </a:p>
          <a:p>
            <a:pPr eaLnBrk="1" hangingPunct="1"/>
            <a:r>
              <a:rPr lang="de-DE" sz="2400" dirty="0" err="1" smtClean="0">
                <a:latin typeface="Arial" panose="020B0604020202020204" pitchFamily="34" charset="0"/>
                <a:cs typeface="Arial" panose="020B0604020202020204" pitchFamily="34" charset="0"/>
              </a:rPr>
              <a:t>Remaining</a:t>
            </a:r>
            <a:r>
              <a:rPr lang="de-DE" sz="2400" dirty="0">
                <a:latin typeface="Arial" panose="020B0604020202020204" pitchFamily="34" charset="0"/>
                <a:cs typeface="Arial" panose="020B0604020202020204" pitchFamily="34" charset="0"/>
              </a:rPr>
              <a:t> </a:t>
            </a:r>
            <a:r>
              <a:rPr lang="de-DE" sz="2400" dirty="0" smtClean="0">
                <a:latin typeface="Arial" panose="020B0604020202020204" pitchFamily="34" charset="0"/>
                <a:cs typeface="Arial" panose="020B0604020202020204" pitchFamily="34" charset="0"/>
              </a:rPr>
              <a:t>€ - </a:t>
            </a:r>
            <a:r>
              <a:rPr lang="de-DE" sz="2400" dirty="0" err="1" smtClean="0">
                <a:latin typeface="Arial" panose="020B0604020202020204" pitchFamily="34" charset="0"/>
                <a:cs typeface="Arial" panose="020B0604020202020204" pitchFamily="34" charset="0"/>
              </a:rPr>
              <a:t>What</a:t>
            </a:r>
            <a:r>
              <a:rPr lang="de-DE" sz="2400" dirty="0" smtClean="0">
                <a:latin typeface="Arial" panose="020B0604020202020204" pitchFamily="34" charset="0"/>
                <a:cs typeface="Arial" panose="020B0604020202020204" pitchFamily="34" charset="0"/>
              </a:rPr>
              <a:t> </a:t>
            </a:r>
            <a:r>
              <a:rPr lang="de-DE" sz="2400" dirty="0" err="1" smtClean="0">
                <a:latin typeface="Arial" panose="020B0604020202020204" pitchFamily="34" charset="0"/>
                <a:cs typeface="Arial" panose="020B0604020202020204" pitchFamily="34" charset="0"/>
              </a:rPr>
              <a:t>to</a:t>
            </a:r>
            <a:r>
              <a:rPr lang="de-DE" sz="2400" dirty="0" smtClean="0">
                <a:latin typeface="Arial" panose="020B0604020202020204" pitchFamily="34" charset="0"/>
                <a:cs typeface="Arial" panose="020B0604020202020204" pitchFamily="34" charset="0"/>
              </a:rPr>
              <a:t> do?</a:t>
            </a:r>
          </a:p>
          <a:p>
            <a:pPr lvl="1" eaLnBrk="1" hangingPunct="1"/>
            <a:r>
              <a:rPr lang="de-DE" sz="1800" dirty="0" smtClean="0">
                <a:latin typeface="Arial" panose="020B0604020202020204" pitchFamily="34" charset="0"/>
                <a:cs typeface="Arial" panose="020B0604020202020204" pitchFamily="34" charset="0"/>
              </a:rPr>
              <a:t>Evaluation </a:t>
            </a:r>
          </a:p>
          <a:p>
            <a:pPr lvl="1" eaLnBrk="1" hangingPunct="1"/>
            <a:r>
              <a:rPr lang="de-DE" sz="1800" dirty="0" err="1" smtClean="0">
                <a:latin typeface="Arial" panose="020B0604020202020204" pitchFamily="34" charset="0"/>
                <a:cs typeface="Arial" panose="020B0604020202020204" pitchFamily="34" charset="0"/>
              </a:rPr>
              <a:t>Publication</a:t>
            </a:r>
            <a:r>
              <a:rPr lang="de-DE" sz="1800" dirty="0">
                <a:latin typeface="Arial" panose="020B0604020202020204" pitchFamily="34" charset="0"/>
                <a:cs typeface="Arial" panose="020B0604020202020204" pitchFamily="34" charset="0"/>
              </a:rPr>
              <a:t> </a:t>
            </a:r>
            <a:r>
              <a:rPr lang="de-DE" sz="1800" dirty="0" err="1" smtClean="0">
                <a:latin typeface="Arial" panose="020B0604020202020204" pitchFamily="34" charset="0"/>
                <a:cs typeface="Arial" panose="020B0604020202020204" pitchFamily="34" charset="0"/>
              </a:rPr>
              <a:t>of</a:t>
            </a:r>
            <a:r>
              <a:rPr lang="de-DE" sz="1800" dirty="0" smtClean="0">
                <a:latin typeface="Arial" panose="020B0604020202020204" pitchFamily="34" charset="0"/>
                <a:cs typeface="Arial" panose="020B0604020202020204" pitchFamily="34" charset="0"/>
              </a:rPr>
              <a:t> </a:t>
            </a:r>
            <a:r>
              <a:rPr lang="de-DE" sz="1800" dirty="0" err="1" smtClean="0">
                <a:latin typeface="Arial" panose="020B0604020202020204" pitchFamily="34" charset="0"/>
                <a:cs typeface="Arial" panose="020B0604020202020204" pitchFamily="34" charset="0"/>
              </a:rPr>
              <a:t>Results</a:t>
            </a:r>
            <a:endParaRPr lang="de-DE" sz="1800" dirty="0" smtClean="0">
              <a:latin typeface="Arial" panose="020B0604020202020204" pitchFamily="34" charset="0"/>
              <a:cs typeface="Arial" panose="020B0604020202020204" pitchFamily="34" charset="0"/>
            </a:endParaRPr>
          </a:p>
          <a:p>
            <a:pPr lvl="1" eaLnBrk="1" hangingPunct="1"/>
            <a:r>
              <a:rPr lang="de-DE" sz="1800" dirty="0" smtClean="0">
                <a:latin typeface="Arial" panose="020B0604020202020204" pitchFamily="34" charset="0"/>
                <a:cs typeface="Arial" panose="020B0604020202020204" pitchFamily="34" charset="0"/>
              </a:rPr>
              <a:t>Networking </a:t>
            </a:r>
            <a:r>
              <a:rPr lang="de-DE" sz="1800" dirty="0" err="1" smtClean="0">
                <a:latin typeface="Arial" panose="020B0604020202020204" pitchFamily="34" charset="0"/>
                <a:cs typeface="Arial" panose="020B0604020202020204" pitchFamily="34" charset="0"/>
              </a:rPr>
              <a:t>grants</a:t>
            </a:r>
            <a:endParaRPr lang="de-DE" sz="1800" dirty="0" smtClean="0">
              <a:latin typeface="Arial" panose="020B0604020202020204" pitchFamily="34" charset="0"/>
              <a:cs typeface="Arial" panose="020B0604020202020204" pitchFamily="34" charset="0"/>
            </a:endParaRPr>
          </a:p>
          <a:p>
            <a:pPr lvl="1" eaLnBrk="1" hangingPunct="1"/>
            <a:r>
              <a:rPr lang="de-DE" sz="1800" dirty="0" err="1" smtClean="0">
                <a:latin typeface="Arial" panose="020B0604020202020204" pitchFamily="34" charset="0"/>
                <a:cs typeface="Arial" panose="020B0604020202020204" pitchFamily="34" charset="0"/>
              </a:rPr>
              <a:t>Repayment</a:t>
            </a:r>
            <a:r>
              <a:rPr lang="de-DE" sz="1800" dirty="0" smtClean="0">
                <a:latin typeface="Arial" panose="020B0604020202020204" pitchFamily="34" charset="0"/>
                <a:cs typeface="Arial" panose="020B0604020202020204" pitchFamily="34" charset="0"/>
              </a:rPr>
              <a:t> </a:t>
            </a:r>
            <a:r>
              <a:rPr lang="de-DE" sz="1800" dirty="0" err="1" smtClean="0">
                <a:latin typeface="Arial" panose="020B0604020202020204" pitchFamily="34" charset="0"/>
                <a:cs typeface="Arial" panose="020B0604020202020204" pitchFamily="34" charset="0"/>
              </a:rPr>
              <a:t>to</a:t>
            </a:r>
            <a:r>
              <a:rPr lang="de-DE" sz="1800" dirty="0" smtClean="0">
                <a:latin typeface="Arial" panose="020B0604020202020204" pitchFamily="34" charset="0"/>
                <a:cs typeface="Arial" panose="020B0604020202020204" pitchFamily="34" charset="0"/>
              </a:rPr>
              <a:t> </a:t>
            </a:r>
            <a:r>
              <a:rPr lang="de-DE" sz="1800" dirty="0" err="1" smtClean="0">
                <a:latin typeface="Arial" panose="020B0604020202020204" pitchFamily="34" charset="0"/>
                <a:cs typeface="Arial" panose="020B0604020202020204" pitchFamily="34" charset="0"/>
              </a:rPr>
              <a:t>funders</a:t>
            </a:r>
            <a:endParaRPr lang="en-GB" sz="1800" dirty="0" smtClean="0">
              <a:latin typeface="Arial" panose="020B0604020202020204" pitchFamily="34" charset="0"/>
              <a:cs typeface="Arial" panose="020B0604020202020204" pitchFamily="34" charset="0"/>
            </a:endParaRPr>
          </a:p>
          <a:p>
            <a:pPr lvl="2" eaLnBrk="1" hangingPunct="1">
              <a:buFont typeface="Wingdings" pitchFamily="2" charset="2"/>
              <a:buNone/>
            </a:pPr>
            <a:endParaRPr lang="en-GB" dirty="0" smtClean="0">
              <a:solidFill>
                <a:schemeClr val="bg2"/>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2915150111"/>
              </p:ext>
            </p:extLst>
          </p:nvPr>
        </p:nvGraphicFramePr>
        <p:xfrm>
          <a:off x="4716016" y="1484784"/>
          <a:ext cx="4003849" cy="5240392"/>
        </p:xfrm>
        <a:graphic>
          <a:graphicData uri="http://schemas.openxmlformats.org/drawingml/2006/table">
            <a:tbl>
              <a:tblPr firstRow="1" firstCol="1" bandRow="1"/>
              <a:tblGrid>
                <a:gridCol w="3499793"/>
                <a:gridCol w="504056"/>
              </a:tblGrid>
              <a:tr h="781357">
                <a:tc>
                  <a:txBody>
                    <a:bodyPr/>
                    <a:lstStyle/>
                    <a:p>
                      <a:pPr>
                        <a:lnSpc>
                          <a:spcPct val="115000"/>
                        </a:lnSpc>
                        <a:spcAft>
                          <a:spcPts val="0"/>
                        </a:spcAft>
                      </a:pPr>
                      <a:r>
                        <a:rPr lang="en-US" sz="1200" b="1" dirty="0">
                          <a:solidFill>
                            <a:srgbClr val="000000"/>
                          </a:solidFill>
                          <a:effectLst/>
                          <a:latin typeface="Calibri"/>
                          <a:ea typeface="Times New Roman"/>
                          <a:cs typeface="Calibri"/>
                        </a:rPr>
                        <a:t>Summary of JERP outputs</a:t>
                      </a:r>
                      <a:endParaRPr lang="en-GB" sz="1200" b="1" dirty="0">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r">
                        <a:lnSpc>
                          <a:spcPct val="115000"/>
                        </a:lnSpc>
                        <a:spcAft>
                          <a:spcPts val="0"/>
                        </a:spcAft>
                      </a:pPr>
                      <a:r>
                        <a:rPr lang="de-DE" sz="1200" b="1" dirty="0" smtClean="0">
                          <a:solidFill>
                            <a:srgbClr val="000000"/>
                          </a:solidFill>
                          <a:effectLst/>
                          <a:latin typeface="Calibri"/>
                          <a:ea typeface="Times New Roman"/>
                          <a:cs typeface="Calibri"/>
                        </a:rPr>
                        <a:t>Total</a:t>
                      </a:r>
                      <a:endParaRPr lang="en-GB" sz="1200" b="1" dirty="0">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87746">
                <a:tc>
                  <a:txBody>
                    <a:bodyPr/>
                    <a:lstStyle/>
                    <a:p>
                      <a:pPr>
                        <a:lnSpc>
                          <a:spcPct val="115000"/>
                        </a:lnSpc>
                        <a:spcAft>
                          <a:spcPts val="0"/>
                        </a:spcAft>
                      </a:pPr>
                      <a:r>
                        <a:rPr lang="en-US" sz="1200" b="1" dirty="0">
                          <a:solidFill>
                            <a:srgbClr val="000000"/>
                          </a:solidFill>
                          <a:effectLst/>
                          <a:latin typeface="Calibri"/>
                          <a:ea typeface="Times New Roman"/>
                          <a:cs typeface="Calibri"/>
                        </a:rPr>
                        <a:t>Publications in international peer reviewed journals</a:t>
                      </a:r>
                      <a:endParaRPr lang="en-GB" sz="1200" b="1" dirty="0">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a:lnSpc>
                          <a:spcPct val="115000"/>
                        </a:lnSpc>
                        <a:spcAft>
                          <a:spcPts val="0"/>
                        </a:spcAft>
                      </a:pPr>
                      <a:r>
                        <a:rPr lang="de-DE" sz="1200" b="1">
                          <a:solidFill>
                            <a:srgbClr val="000000"/>
                          </a:solidFill>
                          <a:effectLst/>
                          <a:latin typeface="Calibri"/>
                          <a:ea typeface="Times New Roman"/>
                          <a:cs typeface="Calibri"/>
                        </a:rPr>
                        <a:t>63</a:t>
                      </a:r>
                      <a:endParaRPr lang="en-GB" sz="1200" b="1">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r>
              <a:tr h="287746">
                <a:tc>
                  <a:txBody>
                    <a:bodyPr/>
                    <a:lstStyle/>
                    <a:p>
                      <a:pPr>
                        <a:lnSpc>
                          <a:spcPct val="115000"/>
                        </a:lnSpc>
                        <a:spcAft>
                          <a:spcPts val="0"/>
                        </a:spcAft>
                      </a:pPr>
                      <a:r>
                        <a:rPr lang="en-US" sz="1200" b="1" dirty="0">
                          <a:solidFill>
                            <a:srgbClr val="000000"/>
                          </a:solidFill>
                          <a:effectLst/>
                          <a:latin typeface="Calibri"/>
                          <a:ea typeface="Times New Roman"/>
                          <a:cs typeface="Calibri"/>
                        </a:rPr>
                        <a:t>Publications in scientific journals (review by editors)</a:t>
                      </a:r>
                      <a:endParaRPr lang="en-GB" sz="1200" b="1" dirty="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de-DE" sz="1200" b="1">
                          <a:solidFill>
                            <a:srgbClr val="000000"/>
                          </a:solidFill>
                          <a:effectLst/>
                          <a:latin typeface="Calibri"/>
                          <a:ea typeface="Times New Roman"/>
                          <a:cs typeface="Calibri"/>
                        </a:rPr>
                        <a:t>36</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tcPr>
                </a:tc>
              </a:tr>
              <a:tr h="287746">
                <a:tc>
                  <a:txBody>
                    <a:bodyPr/>
                    <a:lstStyle/>
                    <a:p>
                      <a:pPr>
                        <a:lnSpc>
                          <a:spcPct val="115000"/>
                        </a:lnSpc>
                        <a:spcAft>
                          <a:spcPts val="0"/>
                        </a:spcAft>
                      </a:pPr>
                      <a:r>
                        <a:rPr lang="en-US" sz="1200" b="1">
                          <a:solidFill>
                            <a:srgbClr val="000000"/>
                          </a:solidFill>
                          <a:effectLst/>
                          <a:latin typeface="Calibri"/>
                          <a:ea typeface="Times New Roman"/>
                          <a:cs typeface="Calibri"/>
                        </a:rPr>
                        <a:t>Other publications directed to the interested public </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r">
                        <a:lnSpc>
                          <a:spcPct val="115000"/>
                        </a:lnSpc>
                        <a:spcAft>
                          <a:spcPts val="0"/>
                        </a:spcAft>
                      </a:pPr>
                      <a:r>
                        <a:rPr lang="de-DE" sz="1200" b="1">
                          <a:solidFill>
                            <a:srgbClr val="000000"/>
                          </a:solidFill>
                          <a:effectLst/>
                          <a:latin typeface="Calibri"/>
                          <a:ea typeface="Times New Roman"/>
                          <a:cs typeface="Calibri"/>
                        </a:rPr>
                        <a:t>43</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r>
              <a:tr h="287746">
                <a:tc>
                  <a:txBody>
                    <a:bodyPr/>
                    <a:lstStyle/>
                    <a:p>
                      <a:pPr>
                        <a:lnSpc>
                          <a:spcPct val="115000"/>
                        </a:lnSpc>
                        <a:spcAft>
                          <a:spcPts val="0"/>
                        </a:spcAft>
                      </a:pPr>
                      <a:r>
                        <a:rPr lang="en-US" sz="1200" b="1" dirty="0">
                          <a:solidFill>
                            <a:srgbClr val="000000"/>
                          </a:solidFill>
                          <a:effectLst/>
                          <a:latin typeface="Calibri"/>
                          <a:ea typeface="Times New Roman"/>
                          <a:cs typeface="Calibri"/>
                        </a:rPr>
                        <a:t>Own publications </a:t>
                      </a:r>
                      <a:r>
                        <a:rPr lang="en-US" sz="1200" b="1" baseline="0" dirty="0" smtClean="0">
                          <a:solidFill>
                            <a:srgbClr val="000000"/>
                          </a:solidFill>
                          <a:effectLst/>
                          <a:latin typeface="Calibri"/>
                          <a:ea typeface="Times New Roman"/>
                          <a:cs typeface="Calibri"/>
                        </a:rPr>
                        <a:t> </a:t>
                      </a:r>
                      <a:r>
                        <a:rPr lang="en-US" sz="1200" b="1" dirty="0" smtClean="0">
                          <a:solidFill>
                            <a:srgbClr val="000000"/>
                          </a:solidFill>
                          <a:effectLst/>
                          <a:latin typeface="Calibri"/>
                          <a:ea typeface="Times New Roman"/>
                          <a:cs typeface="Calibri"/>
                        </a:rPr>
                        <a:t>with </a:t>
                      </a:r>
                      <a:r>
                        <a:rPr lang="en-US" sz="1200" b="1" dirty="0">
                          <a:solidFill>
                            <a:srgbClr val="000000"/>
                          </a:solidFill>
                          <a:effectLst/>
                          <a:latin typeface="Calibri"/>
                          <a:ea typeface="Times New Roman"/>
                          <a:cs typeface="Calibri"/>
                        </a:rPr>
                        <a:t>primary scientific audience </a:t>
                      </a:r>
                      <a:endParaRPr lang="en-GB" sz="1200" b="1" dirty="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de-DE" sz="1200" b="1">
                          <a:solidFill>
                            <a:srgbClr val="000000"/>
                          </a:solidFill>
                          <a:effectLst/>
                          <a:latin typeface="Calibri"/>
                          <a:ea typeface="Times New Roman"/>
                          <a:cs typeface="Calibri"/>
                        </a:rPr>
                        <a:t>20</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tcPr>
                </a:tc>
              </a:tr>
              <a:tr h="287746">
                <a:tc>
                  <a:txBody>
                    <a:bodyPr/>
                    <a:lstStyle/>
                    <a:p>
                      <a:pPr>
                        <a:lnSpc>
                          <a:spcPct val="115000"/>
                        </a:lnSpc>
                        <a:spcAft>
                          <a:spcPts val="0"/>
                        </a:spcAft>
                      </a:pPr>
                      <a:r>
                        <a:rPr lang="en-US" sz="1200" b="1" dirty="0">
                          <a:solidFill>
                            <a:srgbClr val="000000"/>
                          </a:solidFill>
                          <a:effectLst/>
                          <a:latin typeface="Calibri"/>
                          <a:ea typeface="Times New Roman"/>
                          <a:cs typeface="Calibri"/>
                        </a:rPr>
                        <a:t>Conference papers, posters, meeting abstracts</a:t>
                      </a:r>
                      <a:endParaRPr lang="en-GB" sz="1200" b="1" dirty="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r">
                        <a:lnSpc>
                          <a:spcPct val="115000"/>
                        </a:lnSpc>
                        <a:spcAft>
                          <a:spcPts val="0"/>
                        </a:spcAft>
                      </a:pPr>
                      <a:r>
                        <a:rPr lang="de-DE" sz="1200" b="1">
                          <a:solidFill>
                            <a:srgbClr val="000000"/>
                          </a:solidFill>
                          <a:effectLst/>
                          <a:latin typeface="Calibri"/>
                          <a:ea typeface="Times New Roman"/>
                          <a:cs typeface="Calibri"/>
                        </a:rPr>
                        <a:t>182</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r>
              <a:tr h="287746">
                <a:tc>
                  <a:txBody>
                    <a:bodyPr/>
                    <a:lstStyle/>
                    <a:p>
                      <a:pPr>
                        <a:lnSpc>
                          <a:spcPct val="115000"/>
                        </a:lnSpc>
                        <a:spcAft>
                          <a:spcPts val="0"/>
                        </a:spcAft>
                      </a:pPr>
                      <a:r>
                        <a:rPr lang="de-DE" sz="1200" b="1" dirty="0">
                          <a:solidFill>
                            <a:srgbClr val="000000"/>
                          </a:solidFill>
                          <a:effectLst/>
                          <a:latin typeface="Calibri"/>
                          <a:ea typeface="Times New Roman"/>
                          <a:cs typeface="Calibri"/>
                        </a:rPr>
                        <a:t>Databases </a:t>
                      </a:r>
                      <a:r>
                        <a:rPr lang="de-DE" sz="1200" b="1" dirty="0" err="1">
                          <a:solidFill>
                            <a:srgbClr val="000000"/>
                          </a:solidFill>
                          <a:effectLst/>
                          <a:latin typeface="Calibri"/>
                          <a:ea typeface="Times New Roman"/>
                          <a:cs typeface="Calibri"/>
                        </a:rPr>
                        <a:t>created</a:t>
                      </a:r>
                      <a:r>
                        <a:rPr lang="de-DE" sz="1200" b="1" dirty="0">
                          <a:solidFill>
                            <a:srgbClr val="000000"/>
                          </a:solidFill>
                          <a:effectLst/>
                          <a:latin typeface="Calibri"/>
                          <a:ea typeface="Times New Roman"/>
                          <a:cs typeface="Calibri"/>
                        </a:rPr>
                        <a:t> </a:t>
                      </a:r>
                      <a:endParaRPr lang="en-GB" sz="1200" b="1" dirty="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de-DE" sz="1200" b="1">
                          <a:solidFill>
                            <a:srgbClr val="000000"/>
                          </a:solidFill>
                          <a:effectLst/>
                          <a:latin typeface="Calibri"/>
                          <a:ea typeface="Times New Roman"/>
                          <a:cs typeface="Calibri"/>
                        </a:rPr>
                        <a:t>11</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tcPr>
                </a:tc>
              </a:tr>
              <a:tr h="287746">
                <a:tc>
                  <a:txBody>
                    <a:bodyPr/>
                    <a:lstStyle/>
                    <a:p>
                      <a:pPr>
                        <a:lnSpc>
                          <a:spcPct val="115000"/>
                        </a:lnSpc>
                        <a:spcAft>
                          <a:spcPts val="0"/>
                        </a:spcAft>
                      </a:pPr>
                      <a:r>
                        <a:rPr lang="en-US" sz="1200" b="1">
                          <a:solidFill>
                            <a:srgbClr val="000000"/>
                          </a:solidFill>
                          <a:effectLst/>
                          <a:latin typeface="Calibri"/>
                          <a:ea typeface="Times New Roman"/>
                          <a:cs typeface="Calibri"/>
                        </a:rPr>
                        <a:t>Speeches, workshops and/or sessions held at conferences</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r">
                        <a:lnSpc>
                          <a:spcPct val="115000"/>
                        </a:lnSpc>
                        <a:spcAft>
                          <a:spcPts val="0"/>
                        </a:spcAft>
                      </a:pPr>
                      <a:r>
                        <a:rPr lang="de-DE" sz="1200" b="1">
                          <a:solidFill>
                            <a:srgbClr val="000000"/>
                          </a:solidFill>
                          <a:effectLst/>
                          <a:latin typeface="Calibri"/>
                          <a:ea typeface="Times New Roman"/>
                          <a:cs typeface="Calibri"/>
                        </a:rPr>
                        <a:t>89</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r>
              <a:tr h="287746">
                <a:tc>
                  <a:txBody>
                    <a:bodyPr/>
                    <a:lstStyle/>
                    <a:p>
                      <a:pPr>
                        <a:lnSpc>
                          <a:spcPct val="115000"/>
                        </a:lnSpc>
                        <a:spcAft>
                          <a:spcPts val="0"/>
                        </a:spcAft>
                      </a:pPr>
                      <a:r>
                        <a:rPr lang="de-DE" sz="1200" b="1">
                          <a:solidFill>
                            <a:srgbClr val="000000"/>
                          </a:solidFill>
                          <a:effectLst/>
                          <a:latin typeface="Calibri"/>
                          <a:ea typeface="Times New Roman"/>
                          <a:cs typeface="Calibri"/>
                        </a:rPr>
                        <a:t>Own event organization </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de-DE" sz="1200" b="1">
                          <a:solidFill>
                            <a:srgbClr val="000000"/>
                          </a:solidFill>
                          <a:effectLst/>
                          <a:latin typeface="Calibri"/>
                          <a:ea typeface="Times New Roman"/>
                          <a:cs typeface="Calibri"/>
                        </a:rPr>
                        <a:t>40</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tcPr>
                </a:tc>
              </a:tr>
              <a:tr h="287746">
                <a:tc>
                  <a:txBody>
                    <a:bodyPr/>
                    <a:lstStyle/>
                    <a:p>
                      <a:pPr>
                        <a:lnSpc>
                          <a:spcPct val="115000"/>
                        </a:lnSpc>
                        <a:spcAft>
                          <a:spcPts val="0"/>
                        </a:spcAft>
                      </a:pPr>
                      <a:r>
                        <a:rPr lang="de-DE" sz="1200" b="1">
                          <a:solidFill>
                            <a:srgbClr val="000000"/>
                          </a:solidFill>
                          <a:effectLst/>
                          <a:latin typeface="Calibri"/>
                          <a:ea typeface="Times New Roman"/>
                          <a:cs typeface="Calibri"/>
                        </a:rPr>
                        <a:t>Research staff exchange </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r">
                        <a:lnSpc>
                          <a:spcPct val="115000"/>
                        </a:lnSpc>
                        <a:spcAft>
                          <a:spcPts val="0"/>
                        </a:spcAft>
                      </a:pPr>
                      <a:r>
                        <a:rPr lang="de-DE" sz="1200" b="1">
                          <a:solidFill>
                            <a:srgbClr val="000000"/>
                          </a:solidFill>
                          <a:effectLst/>
                          <a:latin typeface="Calibri"/>
                          <a:ea typeface="Times New Roman"/>
                          <a:cs typeface="Calibri"/>
                        </a:rPr>
                        <a:t>59</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r>
              <a:tr h="287746">
                <a:tc>
                  <a:txBody>
                    <a:bodyPr/>
                    <a:lstStyle/>
                    <a:p>
                      <a:pPr>
                        <a:lnSpc>
                          <a:spcPct val="115000"/>
                        </a:lnSpc>
                        <a:spcAft>
                          <a:spcPts val="0"/>
                        </a:spcAft>
                      </a:pPr>
                      <a:r>
                        <a:rPr lang="de-DE" sz="1200" b="1" dirty="0">
                          <a:solidFill>
                            <a:srgbClr val="000000"/>
                          </a:solidFill>
                          <a:effectLst/>
                          <a:latin typeface="Calibri"/>
                          <a:ea typeface="Times New Roman"/>
                          <a:cs typeface="Calibri"/>
                        </a:rPr>
                        <a:t>Student exchange </a:t>
                      </a:r>
                      <a:endParaRPr lang="en-GB" sz="1200" b="1" dirty="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de-DE" sz="1200" b="1">
                          <a:solidFill>
                            <a:srgbClr val="000000"/>
                          </a:solidFill>
                          <a:effectLst/>
                          <a:latin typeface="Calibri"/>
                          <a:ea typeface="Times New Roman"/>
                          <a:cs typeface="Calibri"/>
                        </a:rPr>
                        <a:t>13</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tcPr>
                </a:tc>
              </a:tr>
              <a:tr h="287746">
                <a:tc>
                  <a:txBody>
                    <a:bodyPr/>
                    <a:lstStyle/>
                    <a:p>
                      <a:pPr>
                        <a:lnSpc>
                          <a:spcPct val="115000"/>
                        </a:lnSpc>
                        <a:spcAft>
                          <a:spcPts val="0"/>
                        </a:spcAft>
                      </a:pPr>
                      <a:r>
                        <a:rPr lang="de-DE" sz="1200" b="1">
                          <a:solidFill>
                            <a:srgbClr val="000000"/>
                          </a:solidFill>
                          <a:effectLst/>
                          <a:latin typeface="Calibri"/>
                          <a:ea typeface="Times New Roman"/>
                          <a:cs typeface="Calibri"/>
                        </a:rPr>
                        <a:t>Other research related travel </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r">
                        <a:lnSpc>
                          <a:spcPct val="115000"/>
                        </a:lnSpc>
                        <a:spcAft>
                          <a:spcPts val="0"/>
                        </a:spcAft>
                      </a:pPr>
                      <a:r>
                        <a:rPr lang="de-DE" sz="1200" b="1">
                          <a:solidFill>
                            <a:srgbClr val="000000"/>
                          </a:solidFill>
                          <a:effectLst/>
                          <a:latin typeface="Calibri"/>
                          <a:ea typeface="Times New Roman"/>
                          <a:cs typeface="Calibri"/>
                        </a:rPr>
                        <a:t>389</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r>
              <a:tr h="287746">
                <a:tc>
                  <a:txBody>
                    <a:bodyPr/>
                    <a:lstStyle/>
                    <a:p>
                      <a:pPr>
                        <a:lnSpc>
                          <a:spcPct val="115000"/>
                        </a:lnSpc>
                        <a:spcAft>
                          <a:spcPts val="0"/>
                        </a:spcAft>
                      </a:pPr>
                      <a:r>
                        <a:rPr lang="en-US" sz="1200" b="1">
                          <a:solidFill>
                            <a:srgbClr val="000000"/>
                          </a:solidFill>
                          <a:effectLst/>
                          <a:latin typeface="Calibri"/>
                          <a:ea typeface="Times New Roman"/>
                          <a:cs typeface="Calibri"/>
                        </a:rPr>
                        <a:t>Developed new/improved products/technologies</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de-DE" sz="1200" b="1">
                          <a:solidFill>
                            <a:srgbClr val="000000"/>
                          </a:solidFill>
                          <a:effectLst/>
                          <a:latin typeface="Calibri"/>
                          <a:ea typeface="Times New Roman"/>
                          <a:cs typeface="Calibri"/>
                        </a:rPr>
                        <a:t>18</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tcPr>
                </a:tc>
              </a:tr>
              <a:tr h="287746">
                <a:tc>
                  <a:txBody>
                    <a:bodyPr/>
                    <a:lstStyle/>
                    <a:p>
                      <a:pPr>
                        <a:lnSpc>
                          <a:spcPct val="115000"/>
                        </a:lnSpc>
                        <a:spcAft>
                          <a:spcPts val="0"/>
                        </a:spcAft>
                      </a:pPr>
                      <a:r>
                        <a:rPr lang="en-US" sz="1200" b="1">
                          <a:solidFill>
                            <a:srgbClr val="000000"/>
                          </a:solidFill>
                          <a:effectLst/>
                          <a:latin typeface="Calibri"/>
                          <a:ea typeface="Times New Roman"/>
                          <a:cs typeface="Calibri"/>
                        </a:rPr>
                        <a:t>(planned) joint patent application(s)</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r">
                        <a:lnSpc>
                          <a:spcPct val="115000"/>
                        </a:lnSpc>
                        <a:spcAft>
                          <a:spcPts val="0"/>
                        </a:spcAft>
                      </a:pPr>
                      <a:r>
                        <a:rPr lang="de-DE" sz="1200" b="1">
                          <a:solidFill>
                            <a:srgbClr val="000000"/>
                          </a:solidFill>
                          <a:effectLst/>
                          <a:latin typeface="Calibri"/>
                          <a:ea typeface="Times New Roman"/>
                          <a:cs typeface="Calibri"/>
                        </a:rPr>
                        <a:t>5</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r>
              <a:tr h="297713">
                <a:tc>
                  <a:txBody>
                    <a:bodyPr/>
                    <a:lstStyle/>
                    <a:p>
                      <a:pPr>
                        <a:lnSpc>
                          <a:spcPct val="115000"/>
                        </a:lnSpc>
                        <a:spcAft>
                          <a:spcPts val="0"/>
                        </a:spcAft>
                      </a:pPr>
                      <a:r>
                        <a:rPr lang="en-US" sz="1200" b="1" dirty="0">
                          <a:solidFill>
                            <a:srgbClr val="000000"/>
                          </a:solidFill>
                          <a:effectLst/>
                          <a:latin typeface="Calibri"/>
                          <a:ea typeface="Times New Roman"/>
                          <a:cs typeface="Calibri"/>
                        </a:rPr>
                        <a:t>Contribution to standardization (ISO</a:t>
                      </a:r>
                      <a:r>
                        <a:rPr lang="en-US" sz="1200" b="1" dirty="0" smtClean="0">
                          <a:solidFill>
                            <a:srgbClr val="000000"/>
                          </a:solidFill>
                          <a:effectLst/>
                          <a:latin typeface="Calibri"/>
                          <a:ea typeface="Times New Roman"/>
                          <a:cs typeface="Calibri"/>
                        </a:rPr>
                        <a:t>)</a:t>
                      </a:r>
                      <a:endParaRPr lang="en-GB" sz="1200" b="1" dirty="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de-DE" sz="1200" b="1">
                          <a:solidFill>
                            <a:srgbClr val="000000"/>
                          </a:solidFill>
                          <a:effectLst/>
                          <a:latin typeface="Calibri"/>
                          <a:ea typeface="Times New Roman"/>
                          <a:cs typeface="Calibri"/>
                        </a:rPr>
                        <a:t>1</a:t>
                      </a:r>
                      <a:endParaRPr lang="en-GB" sz="1200" b="1">
                        <a:solidFill>
                          <a:srgbClr val="365F91"/>
                        </a:solidFill>
                        <a:effectLst/>
                        <a:latin typeface="Calibri"/>
                        <a:ea typeface="Calibri"/>
                        <a:cs typeface="Times New Roman"/>
                      </a:endParaRPr>
                    </a:p>
                  </a:txBody>
                  <a:tcPr marL="68580" marR="68580" marT="0" marB="0">
                    <a:lnL>
                      <a:noFill/>
                    </a:lnL>
                    <a:lnR>
                      <a:noFill/>
                    </a:lnR>
                    <a:lnT>
                      <a:noFill/>
                    </a:lnT>
                    <a:lnB>
                      <a:noFill/>
                    </a:lnB>
                  </a:tcPr>
                </a:tc>
              </a:tr>
              <a:tr h="287746">
                <a:tc>
                  <a:txBody>
                    <a:bodyPr/>
                    <a:lstStyle/>
                    <a:p>
                      <a:pPr>
                        <a:lnSpc>
                          <a:spcPct val="115000"/>
                        </a:lnSpc>
                        <a:spcAft>
                          <a:spcPts val="0"/>
                        </a:spcAft>
                      </a:pPr>
                      <a:r>
                        <a:rPr lang="en-US" sz="1200" b="1" dirty="0">
                          <a:solidFill>
                            <a:srgbClr val="000000"/>
                          </a:solidFill>
                          <a:effectLst/>
                          <a:latin typeface="Calibri"/>
                          <a:ea typeface="Times New Roman"/>
                          <a:cs typeface="Calibri"/>
                        </a:rPr>
                        <a:t>Joint applications to other funding </a:t>
                      </a:r>
                      <a:r>
                        <a:rPr lang="en-US" sz="1200" b="1" dirty="0" smtClean="0">
                          <a:solidFill>
                            <a:srgbClr val="000000"/>
                          </a:solidFill>
                          <a:effectLst/>
                          <a:latin typeface="Calibri"/>
                          <a:ea typeface="Times New Roman"/>
                          <a:cs typeface="Calibri"/>
                        </a:rPr>
                        <a:t>schemes</a:t>
                      </a:r>
                      <a:endParaRPr lang="en-GB" sz="1200" b="1" dirty="0">
                        <a:solidFill>
                          <a:srgbClr val="365F91"/>
                        </a:solidFill>
                        <a:effectLst/>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solidFill>
                      <a:srgbClr val="D3DFEE"/>
                    </a:solidFill>
                  </a:tcPr>
                </a:tc>
                <a:tc>
                  <a:txBody>
                    <a:bodyPr/>
                    <a:lstStyle/>
                    <a:p>
                      <a:pPr algn="r">
                        <a:lnSpc>
                          <a:spcPct val="115000"/>
                        </a:lnSpc>
                        <a:spcAft>
                          <a:spcPts val="0"/>
                        </a:spcAft>
                      </a:pPr>
                      <a:r>
                        <a:rPr lang="de-DE" sz="1200" b="1" dirty="0">
                          <a:solidFill>
                            <a:srgbClr val="000000"/>
                          </a:solidFill>
                          <a:effectLst/>
                          <a:latin typeface="Calibri"/>
                          <a:ea typeface="Times New Roman"/>
                          <a:cs typeface="Calibri"/>
                        </a:rPr>
                        <a:t>16</a:t>
                      </a:r>
                      <a:endParaRPr lang="en-GB" sz="1200" b="1" dirty="0">
                        <a:solidFill>
                          <a:srgbClr val="365F91"/>
                        </a:solidFill>
                        <a:effectLst/>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solidFill>
                      <a:srgbClr val="D3DFEE"/>
                    </a:solidFill>
                  </a:tcPr>
                </a:tc>
              </a:tr>
            </a:tbl>
          </a:graphicData>
        </a:graphic>
      </p:graphicFrame>
    </p:spTree>
    <p:extLst>
      <p:ext uri="{BB962C8B-B14F-4D97-AF65-F5344CB8AC3E}">
        <p14:creationId xmlns:p14="http://schemas.microsoft.com/office/powerpoint/2010/main" val="352030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UNESCO</a:t>
            </a:r>
            <a:endParaRPr lang="hr-HR" dirty="0"/>
          </a:p>
        </p:txBody>
      </p:sp>
      <p:sp>
        <p:nvSpPr>
          <p:cNvPr id="3" name="Rezervirano mjesto sadržaja 2"/>
          <p:cNvSpPr>
            <a:spLocks noGrp="1"/>
          </p:cNvSpPr>
          <p:nvPr>
            <p:ph idx="1"/>
          </p:nvPr>
        </p:nvSpPr>
        <p:spPr/>
        <p:txBody>
          <a:bodyPr>
            <a:normAutofit fontScale="77500" lnSpcReduction="20000"/>
          </a:bodyPr>
          <a:lstStyle/>
          <a:p>
            <a:r>
              <a:rPr lang="de-DE" b="1" dirty="0" err="1"/>
              <a:t>Statistics</a:t>
            </a:r>
            <a:r>
              <a:rPr lang="de-DE" b="1" dirty="0"/>
              <a:t>: </a:t>
            </a:r>
            <a:r>
              <a:rPr lang="de-DE" dirty="0"/>
              <a:t>Regional </a:t>
            </a:r>
            <a:r>
              <a:rPr lang="de-DE" dirty="0" err="1"/>
              <a:t>strategy</a:t>
            </a:r>
            <a:r>
              <a:rPr lang="de-DE" dirty="0"/>
              <a:t> </a:t>
            </a:r>
            <a:r>
              <a:rPr lang="de-DE" dirty="0" err="1"/>
              <a:t>for</a:t>
            </a:r>
            <a:r>
              <a:rPr lang="de-DE" dirty="0"/>
              <a:t> STI </a:t>
            </a:r>
            <a:r>
              <a:rPr lang="de-DE" dirty="0" err="1"/>
              <a:t>statistics</a:t>
            </a:r>
            <a:r>
              <a:rPr lang="de-DE" dirty="0"/>
              <a:t> in </a:t>
            </a:r>
            <a:r>
              <a:rPr lang="de-DE" dirty="0" err="1"/>
              <a:t>the</a:t>
            </a:r>
            <a:r>
              <a:rPr lang="de-DE" dirty="0"/>
              <a:t> WBC, </a:t>
            </a:r>
            <a:r>
              <a:rPr lang="de-DE" dirty="0" err="1"/>
              <a:t>including</a:t>
            </a:r>
            <a:r>
              <a:rPr lang="de-DE" dirty="0"/>
              <a:t> </a:t>
            </a:r>
            <a:r>
              <a:rPr lang="de-DE" dirty="0" err="1"/>
              <a:t>action</a:t>
            </a:r>
            <a:r>
              <a:rPr lang="de-DE" dirty="0"/>
              <a:t> plan (</a:t>
            </a:r>
            <a:r>
              <a:rPr lang="de-DE" dirty="0" err="1"/>
              <a:t>with</a:t>
            </a:r>
            <a:r>
              <a:rPr lang="de-DE" dirty="0"/>
              <a:t> UIS)_STI Pilot </a:t>
            </a:r>
            <a:r>
              <a:rPr lang="de-DE" dirty="0" err="1"/>
              <a:t>survey</a:t>
            </a:r>
            <a:r>
              <a:rPr lang="de-DE" dirty="0"/>
              <a:t> in </a:t>
            </a:r>
            <a:r>
              <a:rPr lang="de-DE" dirty="0" err="1"/>
              <a:t>Albania</a:t>
            </a:r>
            <a:r>
              <a:rPr lang="de-DE" dirty="0"/>
              <a:t> </a:t>
            </a:r>
            <a:r>
              <a:rPr lang="de-DE" dirty="0" err="1"/>
              <a:t>completed</a:t>
            </a:r>
            <a:r>
              <a:rPr lang="de-DE" dirty="0"/>
              <a:t> </a:t>
            </a:r>
            <a:r>
              <a:rPr lang="de-DE" dirty="0" err="1"/>
              <a:t>for</a:t>
            </a:r>
            <a:r>
              <a:rPr lang="de-DE" dirty="0"/>
              <a:t> private </a:t>
            </a:r>
            <a:r>
              <a:rPr lang="de-DE" dirty="0" err="1"/>
              <a:t>sector</a:t>
            </a:r>
            <a:endParaRPr lang="de-AT" dirty="0"/>
          </a:p>
          <a:p>
            <a:r>
              <a:rPr lang="de-AT" b="1" dirty="0"/>
              <a:t>STI </a:t>
            </a:r>
            <a:r>
              <a:rPr lang="de-AT" b="1" dirty="0" err="1"/>
              <a:t>communication</a:t>
            </a:r>
            <a:r>
              <a:rPr lang="de-AT" b="1" dirty="0"/>
              <a:t>: </a:t>
            </a:r>
            <a:r>
              <a:rPr lang="de-AT" dirty="0"/>
              <a:t>Regional Conference on Science Promotion </a:t>
            </a:r>
            <a:r>
              <a:rPr lang="de-AT" dirty="0" err="1"/>
              <a:t>and</a:t>
            </a:r>
            <a:r>
              <a:rPr lang="de-AT" dirty="0"/>
              <a:t> School on Science Communication (</a:t>
            </a:r>
            <a:r>
              <a:rPr lang="de-AT" dirty="0" err="1"/>
              <a:t>Belgrade</a:t>
            </a:r>
            <a:r>
              <a:rPr lang="de-AT" dirty="0"/>
              <a:t>, </a:t>
            </a:r>
            <a:r>
              <a:rPr lang="de-AT" dirty="0" err="1"/>
              <a:t>with</a:t>
            </a:r>
            <a:r>
              <a:rPr lang="de-AT" dirty="0"/>
              <a:t> </a:t>
            </a:r>
            <a:r>
              <a:rPr lang="de-AT" dirty="0" err="1"/>
              <a:t>Serbian</a:t>
            </a:r>
            <a:r>
              <a:rPr lang="de-AT" dirty="0"/>
              <a:t> Center </a:t>
            </a:r>
            <a:r>
              <a:rPr lang="de-AT" dirty="0" err="1"/>
              <a:t>for</a:t>
            </a:r>
            <a:r>
              <a:rPr lang="de-AT" dirty="0"/>
              <a:t> Promotion </a:t>
            </a:r>
            <a:r>
              <a:rPr lang="de-AT" dirty="0" err="1"/>
              <a:t>of</a:t>
            </a:r>
            <a:r>
              <a:rPr lang="de-AT" dirty="0"/>
              <a:t> Science), World Science Day, </a:t>
            </a:r>
            <a:r>
              <a:rPr lang="de-AT" dirty="0" err="1"/>
              <a:t>Italy</a:t>
            </a:r>
            <a:r>
              <a:rPr lang="de-AT" dirty="0"/>
              <a:t> &amp; Montenegro</a:t>
            </a:r>
          </a:p>
          <a:p>
            <a:r>
              <a:rPr lang="de-AT" b="1" dirty="0" err="1"/>
              <a:t>Renewable</a:t>
            </a:r>
            <a:r>
              <a:rPr lang="de-AT" b="1" dirty="0"/>
              <a:t> </a:t>
            </a:r>
            <a:r>
              <a:rPr lang="de-AT" b="1" dirty="0" err="1"/>
              <a:t>Energy</a:t>
            </a:r>
            <a:r>
              <a:rPr lang="de-AT" dirty="0"/>
              <a:t>: School in Dubrovnik </a:t>
            </a:r>
            <a:r>
              <a:rPr lang="de-AT" dirty="0" err="1"/>
              <a:t>and</a:t>
            </a:r>
            <a:r>
              <a:rPr lang="de-AT" dirty="0"/>
              <a:t> Forum in </a:t>
            </a:r>
            <a:r>
              <a:rPr lang="de-AT" dirty="0" err="1"/>
              <a:t>Moscow</a:t>
            </a:r>
            <a:r>
              <a:rPr lang="de-AT" dirty="0"/>
              <a:t> (</a:t>
            </a:r>
            <a:r>
              <a:rPr lang="de-AT" dirty="0" err="1"/>
              <a:t>October</a:t>
            </a:r>
            <a:r>
              <a:rPr lang="de-AT" dirty="0"/>
              <a:t>, REENFOR) </a:t>
            </a:r>
          </a:p>
          <a:p>
            <a:r>
              <a:rPr lang="de-AT" b="1" dirty="0" err="1"/>
              <a:t>Disaster</a:t>
            </a:r>
            <a:r>
              <a:rPr lang="de-AT" b="1" dirty="0"/>
              <a:t> </a:t>
            </a:r>
            <a:r>
              <a:rPr lang="de-AT" b="1" dirty="0" err="1"/>
              <a:t>Risk</a:t>
            </a:r>
            <a:r>
              <a:rPr lang="de-AT" b="1" dirty="0"/>
              <a:t> </a:t>
            </a:r>
            <a:r>
              <a:rPr lang="de-AT" b="1" dirty="0" err="1"/>
              <a:t>Reduction</a:t>
            </a:r>
            <a:r>
              <a:rPr lang="de-AT" dirty="0"/>
              <a:t>: </a:t>
            </a:r>
            <a:r>
              <a:rPr lang="de-AT" dirty="0" err="1"/>
              <a:t>two</a:t>
            </a:r>
            <a:r>
              <a:rPr lang="de-AT" dirty="0"/>
              <a:t> EU-FP7 </a:t>
            </a:r>
            <a:r>
              <a:rPr lang="de-AT" dirty="0" err="1"/>
              <a:t>projects</a:t>
            </a:r>
            <a:r>
              <a:rPr lang="de-AT" dirty="0"/>
              <a:t> (</a:t>
            </a:r>
            <a:r>
              <a:rPr lang="de-AT" dirty="0" err="1"/>
              <a:t>Albania</a:t>
            </a:r>
            <a:r>
              <a:rPr lang="de-AT" dirty="0"/>
              <a:t>); Network </a:t>
            </a:r>
            <a:r>
              <a:rPr lang="de-AT" dirty="0" err="1"/>
              <a:t>and</a:t>
            </a:r>
            <a:r>
              <a:rPr lang="de-AT" dirty="0"/>
              <a:t> UNESCO Center </a:t>
            </a:r>
            <a:r>
              <a:rPr lang="de-AT" dirty="0" err="1"/>
              <a:t>of</a:t>
            </a:r>
            <a:r>
              <a:rPr lang="de-AT" dirty="0"/>
              <a:t> Skopje </a:t>
            </a:r>
          </a:p>
          <a:p>
            <a:r>
              <a:rPr lang="de-AT" b="1" dirty="0"/>
              <a:t>Networking: </a:t>
            </a:r>
            <a:r>
              <a:rPr lang="de-AT" dirty="0"/>
              <a:t>SEENET.MTP, SEE-</a:t>
            </a:r>
            <a:r>
              <a:rPr lang="de-AT" dirty="0" err="1"/>
              <a:t>PhytoChemNet</a:t>
            </a:r>
            <a:r>
              <a:rPr lang="de-AT" dirty="0"/>
              <a:t>, UNESCO </a:t>
            </a:r>
            <a:r>
              <a:rPr lang="de-AT" dirty="0" err="1"/>
              <a:t>Chairs</a:t>
            </a:r>
            <a:r>
              <a:rPr lang="de-AT" dirty="0"/>
              <a:t> Forum (1st Forum); UNESCO Centers in </a:t>
            </a:r>
            <a:r>
              <a:rPr lang="de-AT" dirty="0" err="1"/>
              <a:t>Bucarest</a:t>
            </a:r>
            <a:endParaRPr lang="de-AT" dirty="0"/>
          </a:p>
          <a:p>
            <a:endParaRPr lang="hr-HR" dirty="0"/>
          </a:p>
        </p:txBody>
      </p:sp>
    </p:spTree>
    <p:extLst>
      <p:ext uri="{BB962C8B-B14F-4D97-AF65-F5344CB8AC3E}">
        <p14:creationId xmlns:p14="http://schemas.microsoft.com/office/powerpoint/2010/main" val="3327347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4638"/>
            <a:ext cx="8229600" cy="777875"/>
          </a:xfrm>
        </p:spPr>
        <p:txBody>
          <a:bodyPr/>
          <a:lstStyle/>
          <a:p>
            <a:pPr eaLnBrk="1" hangingPunct="1"/>
            <a:r>
              <a:rPr lang="it-IT" sz="4000" dirty="0" smtClean="0"/>
              <a:t>WBC-INCO.NET </a:t>
            </a:r>
            <a:endParaRPr lang="de-AT" sz="4000" dirty="0" smtClean="0"/>
          </a:p>
        </p:txBody>
      </p:sp>
      <p:sp>
        <p:nvSpPr>
          <p:cNvPr id="32771" name="Rectangle 3"/>
          <p:cNvSpPr>
            <a:spLocks noGrp="1" noChangeArrowheads="1"/>
          </p:cNvSpPr>
          <p:nvPr>
            <p:ph type="body" idx="1"/>
          </p:nvPr>
        </p:nvSpPr>
        <p:spPr>
          <a:xfrm>
            <a:off x="395288" y="1125538"/>
            <a:ext cx="8641208" cy="5255790"/>
          </a:xfrm>
        </p:spPr>
        <p:txBody>
          <a:bodyPr>
            <a:normAutofit fontScale="92500" lnSpcReduction="10000"/>
          </a:bodyPr>
          <a:lstStyle/>
          <a:p>
            <a:pPr algn="just"/>
            <a:r>
              <a:rPr lang="en-GB" sz="2000" b="1" dirty="0" smtClean="0">
                <a:latin typeface="Arial" panose="020B0604020202020204" pitchFamily="34" charset="0"/>
                <a:cs typeface="Arial" panose="020B0604020202020204" pitchFamily="34" charset="0"/>
              </a:rPr>
              <a:t>Amendment officially approved as of October 7</a:t>
            </a:r>
            <a:r>
              <a:rPr lang="en-GB" sz="2000" b="1" baseline="30000" dirty="0" smtClean="0">
                <a:latin typeface="Arial" panose="020B0604020202020204" pitchFamily="34" charset="0"/>
                <a:cs typeface="Arial" panose="020B0604020202020204" pitchFamily="34" charset="0"/>
              </a:rPr>
              <a:t>th</a:t>
            </a:r>
            <a:r>
              <a:rPr lang="en-GB" sz="2000" b="1" dirty="0" smtClean="0">
                <a:latin typeface="Arial" panose="020B0604020202020204" pitchFamily="34" charset="0"/>
                <a:cs typeface="Arial" panose="020B0604020202020204" pitchFamily="34" charset="0"/>
              </a:rPr>
              <a:t>, 2013 </a:t>
            </a:r>
          </a:p>
          <a:p>
            <a:pPr lvl="1" algn="just"/>
            <a:r>
              <a:rPr lang="en-GB" sz="2000" dirty="0" smtClean="0">
                <a:latin typeface="Arial" panose="020B0604020202020204" pitchFamily="34" charset="0"/>
                <a:cs typeface="Arial" panose="020B0604020202020204" pitchFamily="34" charset="0"/>
              </a:rPr>
              <a:t>Prolongation of the project until April 2014</a:t>
            </a:r>
          </a:p>
          <a:p>
            <a:pPr lvl="1" algn="just"/>
            <a:r>
              <a:rPr lang="fi-FI" sz="2000" dirty="0" smtClean="0">
                <a:latin typeface="Arial" panose="020B0604020202020204" pitchFamily="34" charset="0"/>
                <a:cs typeface="Arial" panose="020B0604020202020204" pitchFamily="34" charset="0"/>
              </a:rPr>
              <a:t>New activities ongoing</a:t>
            </a:r>
            <a:endParaRPr lang="en-GB" sz="2000" dirty="0" smtClean="0">
              <a:latin typeface="Arial" panose="020B0604020202020204" pitchFamily="34" charset="0"/>
              <a:cs typeface="Arial" panose="020B0604020202020204" pitchFamily="34" charset="0"/>
            </a:endParaRPr>
          </a:p>
          <a:p>
            <a:pPr algn="just">
              <a:spcBef>
                <a:spcPts val="1200"/>
              </a:spcBef>
            </a:pPr>
            <a:r>
              <a:rPr lang="fi-FI" sz="2000" b="1" dirty="0" smtClean="0">
                <a:latin typeface="Arial" panose="020B0604020202020204" pitchFamily="34" charset="0"/>
                <a:cs typeface="Arial" panose="020B0604020202020204" pitchFamily="34" charset="0"/>
              </a:rPr>
              <a:t>Preparations for final publication, final conference and brokerage event</a:t>
            </a:r>
            <a:r>
              <a:rPr lang="hr-HR" sz="2000" b="1" dirty="0" smtClean="0">
                <a:latin typeface="Arial" panose="020B0604020202020204" pitchFamily="34" charset="0"/>
                <a:cs typeface="Arial" panose="020B0604020202020204" pitchFamily="34" charset="0"/>
              </a:rPr>
              <a:t> (</a:t>
            </a:r>
            <a:r>
              <a:rPr lang="hr-HR" sz="2000" b="1" dirty="0" err="1" smtClean="0">
                <a:latin typeface="Arial" panose="020B0604020202020204" pitchFamily="34" charset="0"/>
                <a:cs typeface="Arial" panose="020B0604020202020204" pitchFamily="34" charset="0"/>
              </a:rPr>
              <a:t>March</a:t>
            </a:r>
            <a:r>
              <a:rPr lang="hr-HR" sz="2000" b="1" dirty="0" smtClean="0">
                <a:latin typeface="Arial" panose="020B0604020202020204" pitchFamily="34" charset="0"/>
                <a:cs typeface="Arial" panose="020B0604020202020204" pitchFamily="34" charset="0"/>
              </a:rPr>
              <a:t> 27/28, 2014 </a:t>
            </a:r>
            <a:r>
              <a:rPr lang="hr-HR" sz="2000" b="1" dirty="0" err="1" smtClean="0">
                <a:latin typeface="Arial" panose="020B0604020202020204" pitchFamily="34" charset="0"/>
                <a:cs typeface="Arial" panose="020B0604020202020204" pitchFamily="34" charset="0"/>
              </a:rPr>
              <a:t>in</a:t>
            </a:r>
            <a:r>
              <a:rPr lang="hr-HR" sz="2000" b="1" dirty="0" smtClean="0">
                <a:latin typeface="Arial" panose="020B0604020202020204" pitchFamily="34" charset="0"/>
                <a:cs typeface="Arial" panose="020B0604020202020204" pitchFamily="34" charset="0"/>
              </a:rPr>
              <a:t> </a:t>
            </a:r>
            <a:r>
              <a:rPr lang="hr-HR" sz="2000" b="1" dirty="0" err="1" smtClean="0">
                <a:latin typeface="Arial" panose="020B0604020202020204" pitchFamily="34" charset="0"/>
                <a:cs typeface="Arial" panose="020B0604020202020204" pitchFamily="34" charset="0"/>
              </a:rPr>
              <a:t>Vienna</a:t>
            </a:r>
            <a:r>
              <a:rPr lang="hr-HR" sz="2000" b="1" dirty="0" smtClean="0">
                <a:latin typeface="Arial" panose="020B0604020202020204" pitchFamily="34" charset="0"/>
                <a:cs typeface="Arial" panose="020B0604020202020204" pitchFamily="34" charset="0"/>
              </a:rPr>
              <a:t>)</a:t>
            </a:r>
            <a:endParaRPr lang="en-GB" sz="2000" b="1" dirty="0" smtClean="0">
              <a:latin typeface="Arial" panose="020B0604020202020204" pitchFamily="34" charset="0"/>
              <a:cs typeface="Arial" panose="020B0604020202020204" pitchFamily="34" charset="0"/>
            </a:endParaRPr>
          </a:p>
          <a:p>
            <a:pPr algn="just">
              <a:spcBef>
                <a:spcPts val="1200"/>
              </a:spcBef>
            </a:pPr>
            <a:r>
              <a:rPr lang="en-GB" sz="2000" b="1" dirty="0" smtClean="0">
                <a:latin typeface="Arial" panose="020B0604020202020204" pitchFamily="34" charset="0"/>
                <a:cs typeface="Arial" panose="020B0604020202020204" pitchFamily="34" charset="0"/>
              </a:rPr>
              <a:t>Workshops </a:t>
            </a:r>
            <a:r>
              <a:rPr lang="en-GB" sz="2000" b="1" dirty="0">
                <a:latin typeface="Arial" panose="020B0604020202020204" pitchFamily="34" charset="0"/>
                <a:cs typeface="Arial" panose="020B0604020202020204" pitchFamily="34" charset="0"/>
              </a:rPr>
              <a:t>and events </a:t>
            </a:r>
            <a:r>
              <a:rPr lang="en-GB" sz="2000" b="1" dirty="0" smtClean="0">
                <a:latin typeface="Arial" panose="020B0604020202020204" pitchFamily="34" charset="0"/>
                <a:cs typeface="Arial" panose="020B0604020202020204" pitchFamily="34" charset="0"/>
              </a:rPr>
              <a:t>organised in this period</a:t>
            </a:r>
            <a:endParaRPr lang="de-DE" sz="1800" b="1" dirty="0">
              <a:latin typeface="Arial" panose="020B0604020202020204" pitchFamily="34" charset="0"/>
              <a:cs typeface="Arial" panose="020B0604020202020204" pitchFamily="34" charset="0"/>
            </a:endParaRPr>
          </a:p>
          <a:p>
            <a:pPr lvl="1" algn="just" eaLnBrk="1" hangingPunct="1">
              <a:spcBef>
                <a:spcPts val="600"/>
              </a:spcBef>
              <a:spcAft>
                <a:spcPts val="600"/>
              </a:spcAft>
              <a:defRPr/>
            </a:pPr>
            <a:r>
              <a:rPr lang="en-GB" sz="2000" dirty="0" smtClean="0">
                <a:latin typeface="Arial" panose="020B0604020202020204" pitchFamily="34" charset="0"/>
                <a:cs typeface="Arial" panose="020B0604020202020204" pitchFamily="34" charset="0"/>
              </a:rPr>
              <a:t>“</a:t>
            </a:r>
            <a:r>
              <a:rPr lang="en-GB" sz="2000" dirty="0">
                <a:latin typeface="Arial" panose="020B0604020202020204" pitchFamily="34" charset="0"/>
                <a:cs typeface="Arial" panose="020B0604020202020204" pitchFamily="34" charset="0"/>
              </a:rPr>
              <a:t>Surviving the EC Audit” – Pitfalls and Problems, Survival and Success Stories (WBC-INCO.NET capacity building workshop) </a:t>
            </a:r>
            <a:endParaRPr lang="de-DE" sz="2000" dirty="0">
              <a:latin typeface="Arial" panose="020B0604020202020204" pitchFamily="34" charset="0"/>
              <a:cs typeface="Arial" panose="020B0604020202020204" pitchFamily="34" charset="0"/>
            </a:endParaRPr>
          </a:p>
          <a:p>
            <a:pPr lvl="1" algn="just" eaLnBrk="1" hangingPunct="1">
              <a:spcBef>
                <a:spcPts val="600"/>
              </a:spcBef>
              <a:spcAft>
                <a:spcPts val="600"/>
              </a:spcAft>
              <a:defRPr/>
            </a:pPr>
            <a:r>
              <a:rPr lang="en-GB" sz="2000" dirty="0">
                <a:latin typeface="Arial" panose="020B0604020202020204" pitchFamily="34" charset="0"/>
                <a:cs typeface="Arial" panose="020B0604020202020204" pitchFamily="34" charset="0"/>
              </a:rPr>
              <a:t>“2nd WBC-INCO.NET Training Workshop on Smart Specialisation for South East European countries” </a:t>
            </a:r>
            <a:endParaRPr lang="en-GB" sz="2000" dirty="0" smtClean="0">
              <a:latin typeface="Arial" panose="020B0604020202020204" pitchFamily="34" charset="0"/>
              <a:cs typeface="Arial" panose="020B0604020202020204" pitchFamily="34" charset="0"/>
            </a:endParaRPr>
          </a:p>
          <a:p>
            <a:pPr lvl="1" algn="just" eaLnBrk="1" hangingPunct="1">
              <a:spcBef>
                <a:spcPts val="600"/>
              </a:spcBef>
              <a:spcAft>
                <a:spcPts val="600"/>
              </a:spcAft>
              <a:defRPr/>
            </a:pPr>
            <a:r>
              <a:rPr lang="fi-FI" sz="2000" dirty="0" smtClean="0">
                <a:latin typeface="Arial" panose="020B0604020202020204" pitchFamily="34" charset="0"/>
                <a:cs typeface="Arial" panose="020B0604020202020204" pitchFamily="34" charset="0"/>
              </a:rPr>
              <a:t>4 Task Force Meetings (4 innovation schemes to be adapted to WBC) </a:t>
            </a:r>
          </a:p>
          <a:p>
            <a:pPr lvl="2" algn="just" eaLnBrk="1" hangingPunct="1">
              <a:spcBef>
                <a:spcPts val="0"/>
              </a:spcBef>
              <a:spcAft>
                <a:spcPts val="0"/>
              </a:spcAft>
              <a:defRPr/>
            </a:pPr>
            <a:r>
              <a:rPr lang="fi-FI" sz="1600" dirty="0" smtClean="0">
                <a:latin typeface="Arial" panose="020B0604020202020204" pitchFamily="34" charset="0"/>
                <a:cs typeface="Arial" panose="020B0604020202020204" pitchFamily="34" charset="0"/>
              </a:rPr>
              <a:t>Strategic Innovation (Podgorica, Oct 2-3, 2013) for MNE</a:t>
            </a:r>
          </a:p>
          <a:p>
            <a:pPr lvl="2" algn="just" eaLnBrk="1" hangingPunct="1">
              <a:spcBef>
                <a:spcPts val="0"/>
              </a:spcBef>
              <a:spcAft>
                <a:spcPts val="0"/>
              </a:spcAft>
              <a:defRPr/>
            </a:pPr>
            <a:r>
              <a:rPr lang="fi-FI" sz="1600" dirty="0" smtClean="0">
                <a:latin typeface="Arial" panose="020B0604020202020204" pitchFamily="34" charset="0"/>
                <a:cs typeface="Arial" panose="020B0604020202020204" pitchFamily="34" charset="0"/>
              </a:rPr>
              <a:t>Innovation voucher (Zagreb, Nov 21-22, 2013) for HR and Kosovo*</a:t>
            </a:r>
          </a:p>
          <a:p>
            <a:pPr lvl="2" algn="just" eaLnBrk="1" hangingPunct="1">
              <a:spcBef>
                <a:spcPts val="0"/>
              </a:spcBef>
              <a:spcAft>
                <a:spcPts val="0"/>
              </a:spcAft>
              <a:defRPr/>
            </a:pPr>
            <a:r>
              <a:rPr lang="fi-FI" sz="1600" dirty="0" smtClean="0">
                <a:latin typeface="Arial" panose="020B0604020202020204" pitchFamily="34" charset="0"/>
                <a:cs typeface="Arial" panose="020B0604020202020204" pitchFamily="34" charset="0"/>
              </a:rPr>
              <a:t>Innovation Officer (Belgrade, Dec 3-4, 2013) for SR and BiH</a:t>
            </a:r>
          </a:p>
          <a:p>
            <a:pPr lvl="2" algn="just" eaLnBrk="1" hangingPunct="1">
              <a:spcBef>
                <a:spcPts val="0"/>
              </a:spcBef>
              <a:spcAft>
                <a:spcPts val="0"/>
              </a:spcAft>
              <a:defRPr/>
            </a:pPr>
            <a:r>
              <a:rPr lang="fi-FI" sz="1600" dirty="0" smtClean="0">
                <a:latin typeface="Arial" panose="020B0604020202020204" pitchFamily="34" charset="0"/>
                <a:cs typeface="Arial" panose="020B0604020202020204" pitchFamily="34" charset="0"/>
              </a:rPr>
              <a:t>Planned: Soft Landing (Tirana, Feb 19-21, 2014 tbc) for Al and FYROM</a:t>
            </a:r>
          </a:p>
          <a:p>
            <a:pPr lvl="1" algn="just" eaLnBrk="1" hangingPunct="1">
              <a:spcBef>
                <a:spcPts val="600"/>
              </a:spcBef>
              <a:spcAft>
                <a:spcPts val="600"/>
              </a:spcAft>
              <a:defRPr/>
            </a:pPr>
            <a:r>
              <a:rPr lang="fi-FI" sz="2000" dirty="0" smtClean="0">
                <a:latin typeface="Arial" panose="020B0604020202020204" pitchFamily="34" charset="0"/>
                <a:cs typeface="Arial" panose="020B0604020202020204" pitchFamily="34" charset="0"/>
              </a:rPr>
              <a:t>Seminar ”Are you puzzled with ERA?” – Austria, Nov 18-19, 2013</a:t>
            </a:r>
          </a:p>
          <a:p>
            <a:pPr lvl="1" algn="just" eaLnBrk="1" hangingPunct="1">
              <a:spcBef>
                <a:spcPts val="600"/>
              </a:spcBef>
              <a:spcAft>
                <a:spcPts val="600"/>
              </a:spcAft>
              <a:defRPr/>
            </a:pPr>
            <a:endParaRPr lang="en-GB" sz="2000" dirty="0" smtClean="0">
              <a:latin typeface="Arial" panose="020B0604020202020204" pitchFamily="34" charset="0"/>
              <a:cs typeface="Arial" panose="020B0604020202020204" pitchFamily="34" charset="0"/>
            </a:endParaRPr>
          </a:p>
          <a:p>
            <a:pPr marL="0" indent="0" algn="just" eaLnBrk="1" hangingPunct="1">
              <a:spcBef>
                <a:spcPts val="600"/>
              </a:spcBef>
              <a:spcAft>
                <a:spcPts val="600"/>
              </a:spcAft>
              <a:buNone/>
              <a:defRPr/>
            </a:pPr>
            <a:endParaRPr lang="de-DE"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38463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ctrTitle"/>
          </p:nvPr>
        </p:nvSpPr>
        <p:spPr/>
        <p:txBody>
          <a:bodyPr/>
          <a:lstStyle/>
          <a:p>
            <a:r>
              <a:rPr lang="de-DE" dirty="0" err="1"/>
              <a:t>Thank</a:t>
            </a:r>
            <a:r>
              <a:rPr lang="de-DE" dirty="0"/>
              <a:t> </a:t>
            </a:r>
            <a:r>
              <a:rPr lang="de-DE" dirty="0" err="1"/>
              <a:t>you</a:t>
            </a:r>
            <a:r>
              <a:rPr lang="de-DE" dirty="0"/>
              <a:t> </a:t>
            </a:r>
            <a:r>
              <a:rPr lang="de-DE" dirty="0" err="1"/>
              <a:t>for</a:t>
            </a:r>
            <a:r>
              <a:rPr lang="de-DE" dirty="0"/>
              <a:t> </a:t>
            </a:r>
            <a:r>
              <a:rPr lang="de-DE" dirty="0" err="1"/>
              <a:t>your</a:t>
            </a:r>
            <a:r>
              <a:rPr lang="de-DE" dirty="0"/>
              <a:t> </a:t>
            </a:r>
            <a:r>
              <a:rPr lang="de-DE" dirty="0" err="1"/>
              <a:t>attention</a:t>
            </a:r>
            <a:r>
              <a:rPr lang="de-DE" dirty="0"/>
              <a:t>!</a:t>
            </a:r>
            <a:br>
              <a:rPr lang="de-DE" dirty="0"/>
            </a:br>
            <a:endParaRPr lang="hr-HR" dirty="0"/>
          </a:p>
        </p:txBody>
      </p:sp>
    </p:spTree>
    <p:extLst>
      <p:ext uri="{BB962C8B-B14F-4D97-AF65-F5344CB8AC3E}">
        <p14:creationId xmlns:p14="http://schemas.microsoft.com/office/powerpoint/2010/main" val="1724350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713"/>
            <a:ext cx="7772400" cy="1008062"/>
          </a:xfrm>
        </p:spPr>
        <p:txBody>
          <a:bodyPr rtlCol="0">
            <a:normAutofit/>
          </a:bodyPr>
          <a:lstStyle/>
          <a:p>
            <a:pPr eaLnBrk="1" fontAlgn="auto" hangingPunct="1">
              <a:spcAft>
                <a:spcPts val="0"/>
              </a:spcAft>
              <a:defRPr/>
            </a:pPr>
            <a:r>
              <a:rPr lang="en-GB" sz="4000" dirty="0" smtClean="0">
                <a:solidFill>
                  <a:schemeClr val="tx1"/>
                </a:solidFill>
                <a:latin typeface="Arial" panose="020B0604020202020204" pitchFamily="34" charset="0"/>
                <a:cs typeface="Arial" panose="020B0604020202020204" pitchFamily="34" charset="0"/>
              </a:rPr>
              <a:t>European Commission</a:t>
            </a:r>
          </a:p>
        </p:txBody>
      </p:sp>
      <p:sp>
        <p:nvSpPr>
          <p:cNvPr id="3" name="Subtitle 2"/>
          <p:cNvSpPr>
            <a:spLocks noGrp="1"/>
          </p:cNvSpPr>
          <p:nvPr>
            <p:ph type="subTitle" idx="1"/>
          </p:nvPr>
        </p:nvSpPr>
        <p:spPr>
          <a:xfrm>
            <a:off x="684213" y="1772817"/>
            <a:ext cx="7775575" cy="4752527"/>
          </a:xfrm>
        </p:spPr>
        <p:txBody>
          <a:bodyPr rtlCol="0">
            <a:normAutofit fontScale="55000" lnSpcReduction="20000"/>
          </a:bodyPr>
          <a:lstStyle/>
          <a:p>
            <a:pPr marL="263525" indent="-263525" algn="just">
              <a:buFont typeface="Arial" panose="020B0604020202020204" pitchFamily="34" charset="0"/>
              <a:buChar char="•"/>
            </a:pPr>
            <a:r>
              <a:rPr lang="en-GB" sz="4400" dirty="0" smtClean="0">
                <a:solidFill>
                  <a:schemeClr val="tx1"/>
                </a:solidFill>
                <a:latin typeface="Arial" panose="020B0604020202020204" pitchFamily="34" charset="0"/>
                <a:cs typeface="Arial" panose="020B0604020202020204" pitchFamily="34" charset="0"/>
              </a:rPr>
              <a:t>Monitoring progress on EU </a:t>
            </a:r>
            <a:r>
              <a:rPr lang="en-GB" sz="4400" i="1" dirty="0" err="1" smtClean="0">
                <a:solidFill>
                  <a:schemeClr val="tx1"/>
                </a:solidFill>
                <a:latin typeface="Arial" panose="020B0604020202020204" pitchFamily="34" charset="0"/>
                <a:cs typeface="Arial" panose="020B0604020202020204" pitchFamily="34" charset="0"/>
              </a:rPr>
              <a:t>acquis</a:t>
            </a:r>
            <a:r>
              <a:rPr lang="en-GB" sz="4400" dirty="0" smtClean="0">
                <a:solidFill>
                  <a:schemeClr val="tx1"/>
                </a:solidFill>
                <a:latin typeface="Arial" panose="020B0604020202020204" pitchFamily="34" charset="0"/>
                <a:cs typeface="Arial" panose="020B0604020202020204" pitchFamily="34" charset="0"/>
              </a:rPr>
              <a:t>: </a:t>
            </a:r>
          </a:p>
          <a:p>
            <a:pPr marL="1028700" lvl="1" indent="-571500" algn="just">
              <a:buFont typeface="Arial" panose="020B0604020202020204" pitchFamily="34" charset="0"/>
              <a:buChar char="•"/>
            </a:pPr>
            <a:r>
              <a:rPr lang="en-GB" sz="4000" dirty="0" smtClean="0">
                <a:solidFill>
                  <a:schemeClr val="tx1"/>
                </a:solidFill>
                <a:latin typeface="Arial" panose="020B0604020202020204" pitchFamily="34" charset="0"/>
                <a:cs typeface="Arial" panose="020B0604020202020204" pitchFamily="34" charset="0"/>
              </a:rPr>
              <a:t>meeting with Montenegro; Albania; Kosovo*</a:t>
            </a:r>
            <a:br>
              <a:rPr lang="en-GB" sz="4000" dirty="0" smtClean="0">
                <a:solidFill>
                  <a:schemeClr val="tx1"/>
                </a:solidFill>
                <a:latin typeface="Arial" panose="020B0604020202020204" pitchFamily="34" charset="0"/>
                <a:cs typeface="Arial" panose="020B0604020202020204" pitchFamily="34" charset="0"/>
              </a:rPr>
            </a:br>
            <a:r>
              <a:rPr lang="en-GB" sz="4000" dirty="0" smtClean="0">
                <a:solidFill>
                  <a:schemeClr val="tx1"/>
                </a:solidFill>
                <a:latin typeface="Arial" panose="020B0604020202020204" pitchFamily="34" charset="0"/>
                <a:cs typeface="Arial" panose="020B0604020202020204" pitchFamily="34" charset="0"/>
              </a:rPr>
              <a:t>preparing screening Serbia </a:t>
            </a:r>
            <a:endParaRPr lang="en-GB" sz="4000" dirty="0">
              <a:solidFill>
                <a:schemeClr val="tx1"/>
              </a:solidFill>
              <a:latin typeface="Arial" panose="020B0604020202020204" pitchFamily="34" charset="0"/>
              <a:cs typeface="Arial" panose="020B0604020202020204" pitchFamily="34" charset="0"/>
            </a:endParaRPr>
          </a:p>
          <a:p>
            <a:pPr marL="1028700" lvl="1" indent="-571500" algn="just">
              <a:buFont typeface="Arial" panose="020B0604020202020204" pitchFamily="34" charset="0"/>
              <a:buChar char="•"/>
            </a:pPr>
            <a:r>
              <a:rPr lang="en-GB" sz="4000" dirty="0" smtClean="0">
                <a:solidFill>
                  <a:schemeClr val="tx1"/>
                </a:solidFill>
                <a:latin typeface="Arial" panose="020B0604020202020204" pitchFamily="34" charset="0"/>
                <a:cs typeface="Arial" panose="020B0604020202020204" pitchFamily="34" charset="0"/>
              </a:rPr>
              <a:t>organising ERA workshop (12-13 November) focussed on competitive funding and labour market for researchers</a:t>
            </a:r>
          </a:p>
          <a:p>
            <a:pPr algn="just"/>
            <a:endParaRPr lang="en-GB" sz="4400" dirty="0" smtClean="0">
              <a:solidFill>
                <a:schemeClr val="tx1"/>
              </a:solidFill>
              <a:latin typeface="Arial" panose="020B0604020202020204" pitchFamily="34" charset="0"/>
              <a:cs typeface="Arial" panose="020B0604020202020204" pitchFamily="34" charset="0"/>
            </a:endParaRPr>
          </a:p>
          <a:p>
            <a:pPr marL="263525" indent="-263525" algn="just">
              <a:buFont typeface="Arial" panose="020B0604020202020204" pitchFamily="34" charset="0"/>
              <a:buChar char="•"/>
            </a:pPr>
            <a:r>
              <a:rPr lang="en-GB" sz="4400" dirty="0" smtClean="0">
                <a:solidFill>
                  <a:schemeClr val="tx1"/>
                </a:solidFill>
                <a:latin typeface="Arial" panose="020B0604020202020204" pitchFamily="34" charset="0"/>
                <a:cs typeface="Arial" panose="020B0604020202020204" pitchFamily="34" charset="0"/>
              </a:rPr>
              <a:t>Preparations for Horizon 2020: Agreements for Association and support actions and synergy IPA II</a:t>
            </a:r>
            <a:br>
              <a:rPr lang="en-GB" sz="4400" dirty="0" smtClean="0">
                <a:solidFill>
                  <a:schemeClr val="tx1"/>
                </a:solidFill>
                <a:latin typeface="Arial" panose="020B0604020202020204" pitchFamily="34" charset="0"/>
                <a:cs typeface="Arial" panose="020B0604020202020204" pitchFamily="34" charset="0"/>
              </a:rPr>
            </a:br>
            <a:endParaRPr lang="en-GB" sz="4400" dirty="0" smtClean="0">
              <a:solidFill>
                <a:schemeClr val="tx1"/>
              </a:solidFill>
              <a:latin typeface="Arial" panose="020B0604020202020204" pitchFamily="34" charset="0"/>
              <a:cs typeface="Arial" panose="020B0604020202020204" pitchFamily="34" charset="0"/>
            </a:endParaRPr>
          </a:p>
          <a:p>
            <a:pPr marL="263525" indent="-263525" algn="just">
              <a:buFont typeface="Arial" panose="020B0604020202020204" pitchFamily="34" charset="0"/>
              <a:buChar char="•"/>
            </a:pPr>
            <a:r>
              <a:rPr lang="en-GB" sz="4400" dirty="0" smtClean="0">
                <a:solidFill>
                  <a:schemeClr val="tx1"/>
                </a:solidFill>
                <a:latin typeface="Arial" panose="020B0604020202020204" pitchFamily="34" charset="0"/>
                <a:cs typeface="Arial" panose="020B0604020202020204" pitchFamily="34" charset="0"/>
              </a:rPr>
              <a:t>Regional dimension: following Regional Strategy, RCC activities and CEI.</a:t>
            </a:r>
          </a:p>
          <a:p>
            <a:pPr algn="just" eaLnBrk="1" fontAlgn="auto" hangingPunct="1">
              <a:spcAft>
                <a:spcPts val="0"/>
              </a:spcAft>
              <a:buFont typeface="Arial" pitchFamily="34" charset="0"/>
              <a:buNone/>
              <a:defRPr/>
            </a:pPr>
            <a:endParaRPr lang="en-GB" dirty="0" smtClean="0"/>
          </a:p>
        </p:txBody>
      </p:sp>
    </p:spTree>
    <p:extLst>
      <p:ext uri="{BB962C8B-B14F-4D97-AF65-F5344CB8AC3E}">
        <p14:creationId xmlns:p14="http://schemas.microsoft.com/office/powerpoint/2010/main" val="857722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539750" y="31750"/>
            <a:ext cx="7772400" cy="1109663"/>
          </a:xfrm>
        </p:spPr>
        <p:txBody>
          <a:bodyPr/>
          <a:lstStyle/>
          <a:p>
            <a:pPr eaLnBrk="1" hangingPunct="1"/>
            <a:r>
              <a:rPr lang="en-GB" sz="4000" dirty="0" smtClean="0">
                <a:solidFill>
                  <a:schemeClr val="tx1"/>
                </a:solidFill>
                <a:latin typeface="Arial" panose="020B0604020202020204" pitchFamily="34" charset="0"/>
                <a:cs typeface="Arial" panose="020B0604020202020204" pitchFamily="34" charset="0"/>
              </a:rPr>
              <a:t>EC/Joint Research Centre</a:t>
            </a:r>
            <a:endParaRPr lang="de-AT" sz="4000" dirty="0" smtClean="0">
              <a:solidFill>
                <a:schemeClr val="tx1"/>
              </a:solidFill>
              <a:latin typeface="Arial" panose="020B0604020202020204" pitchFamily="34" charset="0"/>
              <a:cs typeface="Arial" panose="020B0604020202020204" pitchFamily="34" charset="0"/>
            </a:endParaRPr>
          </a:p>
        </p:txBody>
      </p:sp>
      <p:sp>
        <p:nvSpPr>
          <p:cNvPr id="2051" name="Rectangle 3"/>
          <p:cNvSpPr>
            <a:spLocks noGrp="1" noChangeArrowheads="1"/>
          </p:cNvSpPr>
          <p:nvPr>
            <p:ph type="subTitle" idx="1"/>
          </p:nvPr>
        </p:nvSpPr>
        <p:spPr>
          <a:xfrm>
            <a:off x="323850" y="1123950"/>
            <a:ext cx="8352606" cy="5400675"/>
          </a:xfrm>
        </p:spPr>
        <p:txBody>
          <a:bodyPr>
            <a:normAutofit lnSpcReduction="10000"/>
          </a:bodyPr>
          <a:lstStyle/>
          <a:p>
            <a:pPr marL="285750" indent="-285750" algn="just">
              <a:buFontTx/>
              <a:buChar char="•"/>
            </a:pPr>
            <a:r>
              <a:rPr lang="en-GB" sz="2400" b="1" dirty="0" smtClean="0">
                <a:solidFill>
                  <a:schemeClr val="tx1"/>
                </a:solidFill>
                <a:latin typeface="Arial" panose="020B0604020202020204" pitchFamily="34" charset="0"/>
                <a:cs typeface="Arial" panose="020B0604020202020204" pitchFamily="34" charset="0"/>
              </a:rPr>
              <a:t>Main Events on Enlargement and Integration Action</a:t>
            </a:r>
            <a:r>
              <a:rPr lang="en-GB" sz="2400" dirty="0" smtClean="0">
                <a:solidFill>
                  <a:schemeClr val="tx1"/>
                </a:solidFill>
                <a:latin typeface="Arial" panose="020B0604020202020204" pitchFamily="34" charset="0"/>
                <a:cs typeface="Arial" panose="020B0604020202020204" pitchFamily="34" charset="0"/>
              </a:rPr>
              <a:t>: </a:t>
            </a:r>
          </a:p>
          <a:p>
            <a:pPr lvl="1" algn="just"/>
            <a:r>
              <a:rPr lang="en-GB" sz="2400" dirty="0" smtClean="0">
                <a:solidFill>
                  <a:schemeClr val="tx1"/>
                </a:solidFill>
                <a:latin typeface="Arial" panose="020B0604020202020204" pitchFamily="34" charset="0"/>
                <a:cs typeface="Arial" panose="020B0604020202020204" pitchFamily="34" charset="0"/>
              </a:rPr>
              <a:t>1) Study visit in </a:t>
            </a:r>
            <a:r>
              <a:rPr lang="en-GB" sz="2400" dirty="0" err="1" smtClean="0">
                <a:solidFill>
                  <a:schemeClr val="tx1"/>
                </a:solidFill>
                <a:latin typeface="Arial" panose="020B0604020202020204" pitchFamily="34" charset="0"/>
                <a:cs typeface="Arial" panose="020B0604020202020204" pitchFamily="34" charset="0"/>
              </a:rPr>
              <a:t>Petten</a:t>
            </a:r>
            <a:r>
              <a:rPr lang="en-GB" sz="2400" dirty="0" smtClean="0">
                <a:solidFill>
                  <a:schemeClr val="tx1"/>
                </a:solidFill>
                <a:latin typeface="Arial" panose="020B0604020202020204" pitchFamily="34" charset="0"/>
                <a:cs typeface="Arial" panose="020B0604020202020204" pitchFamily="34" charset="0"/>
              </a:rPr>
              <a:t> (NL);  2) Study Visit in </a:t>
            </a:r>
            <a:r>
              <a:rPr lang="en-GB" sz="2400" dirty="0" err="1" smtClean="0">
                <a:solidFill>
                  <a:schemeClr val="tx1"/>
                </a:solidFill>
                <a:latin typeface="Arial" panose="020B0604020202020204" pitchFamily="34" charset="0"/>
                <a:cs typeface="Arial" panose="020B0604020202020204" pitchFamily="34" charset="0"/>
              </a:rPr>
              <a:t>Ispra</a:t>
            </a:r>
            <a:r>
              <a:rPr lang="en-GB" sz="2400" dirty="0" smtClean="0">
                <a:solidFill>
                  <a:schemeClr val="tx1"/>
                </a:solidFill>
                <a:latin typeface="Arial" panose="020B0604020202020204" pitchFamily="34" charset="0"/>
                <a:cs typeface="Arial" panose="020B0604020202020204" pitchFamily="34" charset="0"/>
              </a:rPr>
              <a:t> (IT);  3) Workshop on Nanotechnologies in Braga (PT); </a:t>
            </a:r>
          </a:p>
          <a:p>
            <a:pPr marL="285750" indent="-285750" algn="just">
              <a:buFontTx/>
              <a:buChar char="•"/>
            </a:pPr>
            <a:r>
              <a:rPr lang="en-GB" sz="2400" b="1" dirty="0" smtClean="0">
                <a:solidFill>
                  <a:schemeClr val="tx1"/>
                </a:solidFill>
                <a:latin typeface="Arial" panose="020B0604020202020204" pitchFamily="34" charset="0"/>
                <a:cs typeface="Arial" panose="020B0604020202020204" pitchFamily="34" charset="0"/>
              </a:rPr>
              <a:t>Main Events on Scientific Support to Danube Strategy:</a:t>
            </a:r>
          </a:p>
          <a:p>
            <a:pPr lvl="1" algn="just"/>
            <a:r>
              <a:rPr lang="en-GB" sz="2400" dirty="0" smtClean="0">
                <a:solidFill>
                  <a:schemeClr val="tx1"/>
                </a:solidFill>
                <a:latin typeface="Arial" panose="020B0604020202020204" pitchFamily="34" charset="0"/>
                <a:cs typeface="Arial" panose="020B0604020202020204" pitchFamily="34" charset="0"/>
              </a:rPr>
              <a:t>29 October 2013 Bucharest (RO) Launch of the new Project "Danube Innovation Partnership"</a:t>
            </a:r>
          </a:p>
          <a:p>
            <a:pPr marL="285750" indent="-285750" algn="just">
              <a:buFontTx/>
              <a:buChar char="•"/>
            </a:pPr>
            <a:r>
              <a:rPr lang="en-GB" sz="2400" b="1" dirty="0" smtClean="0">
                <a:solidFill>
                  <a:schemeClr val="tx1"/>
                </a:solidFill>
                <a:latin typeface="Arial" panose="020B0604020202020204" pitchFamily="34" charset="0"/>
                <a:cs typeface="Arial" panose="020B0604020202020204" pitchFamily="34" charset="0"/>
              </a:rPr>
              <a:t>August 2013 Approval of E&amp;IA Activities for 2014: </a:t>
            </a:r>
            <a:r>
              <a:rPr lang="en-GB" sz="2400" dirty="0" smtClean="0">
                <a:solidFill>
                  <a:schemeClr val="tx1"/>
                </a:solidFill>
                <a:latin typeface="Arial" panose="020B0604020202020204" pitchFamily="34" charset="0"/>
                <a:cs typeface="Arial" panose="020B0604020202020204" pitchFamily="34" charset="0"/>
              </a:rPr>
              <a:t>54 proposals of workshops, advanced trainings and summer schools have approved for a total budget 1.7 </a:t>
            </a:r>
            <a:r>
              <a:rPr lang="en-GB" sz="2400" dirty="0" err="1" smtClean="0">
                <a:solidFill>
                  <a:schemeClr val="tx1"/>
                </a:solidFill>
                <a:latin typeface="Arial" panose="020B0604020202020204" pitchFamily="34" charset="0"/>
                <a:cs typeface="Arial" panose="020B0604020202020204" pitchFamily="34" charset="0"/>
              </a:rPr>
              <a:t>Meuro</a:t>
            </a:r>
            <a:endParaRPr lang="en-GB" sz="2400" b="1" dirty="0" smtClean="0">
              <a:solidFill>
                <a:schemeClr val="tx1"/>
              </a:solidFill>
              <a:latin typeface="Arial" panose="020B0604020202020204" pitchFamily="34" charset="0"/>
              <a:cs typeface="Arial" panose="020B0604020202020204" pitchFamily="34" charset="0"/>
            </a:endParaRPr>
          </a:p>
          <a:p>
            <a:pPr marL="285750" indent="-285750" algn="just">
              <a:buFontTx/>
              <a:buChar char="•"/>
            </a:pPr>
            <a:r>
              <a:rPr lang="en-GB" sz="2400" b="1" dirty="0" smtClean="0">
                <a:solidFill>
                  <a:schemeClr val="tx1"/>
                </a:solidFill>
                <a:latin typeface="Arial" panose="020B0604020202020204" pitchFamily="34" charset="0"/>
                <a:cs typeface="Arial" panose="020B0604020202020204" pitchFamily="34" charset="0"/>
              </a:rPr>
              <a:t>Outlook: </a:t>
            </a:r>
            <a:r>
              <a:rPr lang="en-GB" sz="2400" dirty="0" smtClean="0">
                <a:solidFill>
                  <a:schemeClr val="tx1"/>
                </a:solidFill>
                <a:latin typeface="Arial" panose="020B0604020202020204" pitchFamily="34" charset="0"/>
                <a:cs typeface="Arial" panose="020B0604020202020204" pitchFamily="34" charset="0"/>
              </a:rPr>
              <a:t>Workshop on hydropower and wind energy in Istanbul (TR); Meeting JRC – NCPs Enlargement Countries in </a:t>
            </a:r>
            <a:r>
              <a:rPr lang="en-GB" sz="2400" dirty="0" err="1" smtClean="0">
                <a:solidFill>
                  <a:schemeClr val="tx1"/>
                </a:solidFill>
                <a:latin typeface="Arial" panose="020B0604020202020204" pitchFamily="34" charset="0"/>
                <a:cs typeface="Arial" panose="020B0604020202020204" pitchFamily="34" charset="0"/>
              </a:rPr>
              <a:t>Ispra</a:t>
            </a:r>
            <a:r>
              <a:rPr lang="en-GB" sz="2400" dirty="0" smtClean="0">
                <a:solidFill>
                  <a:schemeClr val="tx1"/>
                </a:solidFill>
                <a:latin typeface="Arial" panose="020B0604020202020204" pitchFamily="34" charset="0"/>
                <a:cs typeface="Arial" panose="020B0604020202020204" pitchFamily="34" charset="0"/>
              </a:rPr>
              <a:t> (IT); Workshop Mobilising EU instruments for the financial design of transnational R&amp;I projects in the Danube Region in Budapest (HU)</a:t>
            </a:r>
            <a:endParaRPr lang="de-AT" sz="2400" dirty="0" smtClean="0">
              <a:solidFill>
                <a:schemeClr val="tx1"/>
              </a:solidFill>
              <a:latin typeface="Arial" panose="020B0604020202020204" pitchFamily="34" charset="0"/>
              <a:cs typeface="Arial" panose="020B0604020202020204" pitchFamily="34" charset="0"/>
            </a:endParaRPr>
          </a:p>
          <a:p>
            <a:pPr algn="l" eaLnBrk="1" hangingPunct="1">
              <a:defRPr/>
            </a:pPr>
            <a:endParaRPr lang="de-AT" sz="1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595052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850106"/>
          </a:xfrm>
        </p:spPr>
        <p:txBody>
          <a:bodyPr/>
          <a:lstStyle/>
          <a:p>
            <a:pPr eaLnBrk="1" hangingPunct="1"/>
            <a:r>
              <a:rPr lang="en-GB" sz="4000" dirty="0" smtClean="0">
                <a:latin typeface="Arial" panose="020B0604020202020204" pitchFamily="34" charset="0"/>
                <a:cs typeface="Arial" panose="020B0604020202020204" pitchFamily="34" charset="0"/>
              </a:rPr>
              <a:t>Albania</a:t>
            </a:r>
            <a:endParaRPr lang="de-AT" sz="4000" dirty="0" smtClean="0">
              <a:latin typeface="Arial" panose="020B0604020202020204" pitchFamily="34" charset="0"/>
              <a:cs typeface="Arial" panose="020B0604020202020204" pitchFamily="34" charset="0"/>
            </a:endParaRPr>
          </a:p>
        </p:txBody>
      </p:sp>
      <p:sp>
        <p:nvSpPr>
          <p:cNvPr id="7171" name="Rectangle 3"/>
          <p:cNvSpPr>
            <a:spLocks noGrp="1" noChangeArrowheads="1"/>
          </p:cNvSpPr>
          <p:nvPr>
            <p:ph type="body" idx="1"/>
          </p:nvPr>
        </p:nvSpPr>
        <p:spPr>
          <a:xfrm>
            <a:off x="457200" y="1412776"/>
            <a:ext cx="8507288" cy="5760640"/>
          </a:xfrm>
        </p:spPr>
        <p:txBody>
          <a:bodyPr>
            <a:normAutofit fontScale="25000" lnSpcReduction="20000"/>
          </a:bodyPr>
          <a:lstStyle/>
          <a:p>
            <a:r>
              <a:rPr lang="en-GB" sz="9600" b="1" dirty="0">
                <a:latin typeface="Arial" panose="020B0604020202020204" pitchFamily="34" charset="0"/>
                <a:cs typeface="Arial" panose="020B0604020202020204" pitchFamily="34" charset="0"/>
              </a:rPr>
              <a:t>Legislative initiatives</a:t>
            </a:r>
          </a:p>
          <a:p>
            <a:pPr lvl="1" algn="just">
              <a:buFontTx/>
              <a:buChar char="-"/>
            </a:pPr>
            <a:r>
              <a:rPr lang="en-GB" sz="7600" dirty="0">
                <a:latin typeface="Arial" panose="020B0604020202020204" pitchFamily="34" charset="0"/>
                <a:cs typeface="Arial" panose="020B0604020202020204" pitchFamily="34" charset="0"/>
              </a:rPr>
              <a:t>Business and Investment Development Strategy </a:t>
            </a:r>
            <a:r>
              <a:rPr lang="en-GB" sz="7600" dirty="0" smtClean="0">
                <a:latin typeface="Arial" panose="020B0604020202020204" pitchFamily="34" charset="0"/>
                <a:cs typeface="Arial" panose="020B0604020202020204" pitchFamily="34" charset="0"/>
              </a:rPr>
              <a:t>2014-2020</a:t>
            </a:r>
            <a:endParaRPr lang="en-GB" sz="8000" dirty="0">
              <a:latin typeface="Arial" panose="020B0604020202020204" pitchFamily="34" charset="0"/>
              <a:cs typeface="Arial" panose="020B0604020202020204" pitchFamily="34" charset="0"/>
            </a:endParaRPr>
          </a:p>
          <a:p>
            <a:pPr algn="just">
              <a:spcBef>
                <a:spcPts val="1200"/>
              </a:spcBef>
            </a:pPr>
            <a:r>
              <a:rPr lang="en-GB" sz="9600" b="1" dirty="0">
                <a:latin typeface="Arial" panose="020B0604020202020204" pitchFamily="34" charset="0"/>
                <a:cs typeface="Arial" panose="020B0604020202020204" pitchFamily="34" charset="0"/>
              </a:rPr>
              <a:t>Important events, meetings, training activities, etc.</a:t>
            </a:r>
          </a:p>
          <a:p>
            <a:pPr lvl="1" algn="just">
              <a:buFontTx/>
              <a:buChar char="-"/>
            </a:pPr>
            <a:r>
              <a:rPr lang="en-GB" sz="7600" dirty="0">
                <a:latin typeface="Arial" panose="020B0604020202020204" pitchFamily="34" charset="0"/>
                <a:cs typeface="Arial" panose="020B0604020202020204" pitchFamily="34" charset="0"/>
              </a:rPr>
              <a:t>METE – activities</a:t>
            </a:r>
          </a:p>
          <a:p>
            <a:pPr lvl="1" algn="just">
              <a:buFontTx/>
              <a:buChar char="-"/>
            </a:pPr>
            <a:r>
              <a:rPr lang="en-GB" sz="7600" dirty="0">
                <a:latin typeface="Arial" panose="020B0604020202020204" pitchFamily="34" charset="0"/>
                <a:cs typeface="Arial" panose="020B0604020202020204" pitchFamily="34" charset="0"/>
              </a:rPr>
              <a:t>ARTI – </a:t>
            </a:r>
            <a:r>
              <a:rPr lang="en-GB" sz="7600" dirty="0" smtClean="0">
                <a:latin typeface="Arial" panose="020B0604020202020204" pitchFamily="34" charset="0"/>
                <a:cs typeface="Arial" panose="020B0604020202020204" pitchFamily="34" charset="0"/>
              </a:rPr>
              <a:t>activities</a:t>
            </a:r>
            <a:endParaRPr lang="en-GB" sz="8000" dirty="0" smtClean="0">
              <a:latin typeface="Arial" panose="020B0604020202020204" pitchFamily="34" charset="0"/>
              <a:cs typeface="Arial" panose="020B0604020202020204" pitchFamily="34" charset="0"/>
            </a:endParaRPr>
          </a:p>
          <a:p>
            <a:pPr algn="just">
              <a:spcBef>
                <a:spcPts val="1200"/>
              </a:spcBef>
            </a:pPr>
            <a:r>
              <a:rPr lang="en-GB" sz="9600" b="1" dirty="0">
                <a:latin typeface="Arial" panose="020B0604020202020204" pitchFamily="34" charset="0"/>
                <a:cs typeface="Arial" panose="020B0604020202020204" pitchFamily="34" charset="0"/>
              </a:rPr>
              <a:t>Development of international cooperation and actions on integration into ERA </a:t>
            </a:r>
          </a:p>
          <a:p>
            <a:pPr lvl="1" algn="just">
              <a:buFontTx/>
              <a:buChar char="-"/>
            </a:pPr>
            <a:r>
              <a:rPr lang="en-GB" sz="7600" dirty="0">
                <a:latin typeface="Arial" panose="020B0604020202020204" pitchFamily="34" charset="0"/>
                <a:cs typeface="Arial" panose="020B0604020202020204" pitchFamily="34" charset="0"/>
              </a:rPr>
              <a:t>On 2 – 6 September 2013 a delegation from Albania – ARTI, Ministry of European Integration, Ministry of Economy participated in a “Study Tour” in European Commission</a:t>
            </a:r>
            <a:r>
              <a:rPr lang="en-GB" sz="7600" dirty="0" smtClean="0">
                <a:latin typeface="Arial" panose="020B0604020202020204" pitchFamily="34" charset="0"/>
                <a:cs typeface="Arial" panose="020B0604020202020204" pitchFamily="34" charset="0"/>
              </a:rPr>
              <a:t>.</a:t>
            </a:r>
            <a:endParaRPr lang="en-GB" sz="8000" dirty="0">
              <a:latin typeface="Arial" panose="020B0604020202020204" pitchFamily="34" charset="0"/>
              <a:cs typeface="Arial" panose="020B0604020202020204" pitchFamily="34" charset="0"/>
            </a:endParaRPr>
          </a:p>
          <a:p>
            <a:pPr algn="just">
              <a:spcBef>
                <a:spcPts val="1200"/>
              </a:spcBef>
            </a:pPr>
            <a:r>
              <a:rPr lang="en-GB" sz="9600" b="1" dirty="0">
                <a:latin typeface="Arial" panose="020B0604020202020204" pitchFamily="34" charset="0"/>
                <a:cs typeface="Arial" panose="020B0604020202020204" pitchFamily="34" charset="0"/>
              </a:rPr>
              <a:t>Statistics</a:t>
            </a:r>
          </a:p>
          <a:p>
            <a:pPr lvl="1" algn="just">
              <a:buNone/>
            </a:pPr>
            <a:r>
              <a:rPr lang="en-GB" sz="7600" dirty="0">
                <a:latin typeface="Arial" panose="020B0604020202020204" pitchFamily="34" charset="0"/>
                <a:cs typeface="Arial" panose="020B0604020202020204" pitchFamily="34" charset="0"/>
              </a:rPr>
              <a:t> - </a:t>
            </a:r>
            <a:r>
              <a:rPr lang="en-GB" sz="7600" dirty="0" smtClean="0">
                <a:latin typeface="Arial" panose="020B0604020202020204" pitchFamily="34" charset="0"/>
                <a:cs typeface="Arial" panose="020B0604020202020204" pitchFamily="34" charset="0"/>
              </a:rPr>
              <a:t> </a:t>
            </a:r>
            <a:r>
              <a:rPr lang="en-US" sz="7600" dirty="0" smtClean="0">
                <a:latin typeface="Arial" panose="020B0604020202020204" pitchFamily="34" charset="0"/>
                <a:cs typeface="Arial" panose="020B0604020202020204" pitchFamily="34" charset="0"/>
              </a:rPr>
              <a:t>In </a:t>
            </a:r>
            <a:r>
              <a:rPr lang="en-US" sz="7600" dirty="0">
                <a:latin typeface="Arial" panose="020B0604020202020204" pitchFamily="34" charset="0"/>
                <a:cs typeface="Arial" panose="020B0604020202020204" pitchFamily="34" charset="0"/>
              </a:rPr>
              <a:t>June 2013 representatives of UNESCO organized a meeting with ARTI and INSTAT in frame of the project on R&amp;D statistics in Albania</a:t>
            </a:r>
            <a:r>
              <a:rPr lang="en-US" sz="7600" dirty="0" smtClean="0">
                <a:latin typeface="Arial" panose="020B0604020202020204" pitchFamily="34" charset="0"/>
                <a:cs typeface="Arial" panose="020B0604020202020204" pitchFamily="34" charset="0"/>
              </a:rPr>
              <a:t>.</a:t>
            </a:r>
            <a:endParaRPr lang="en-US" sz="8000" dirty="0">
              <a:latin typeface="Arial" panose="020B0604020202020204" pitchFamily="34" charset="0"/>
              <a:cs typeface="Arial" panose="020B0604020202020204" pitchFamily="34" charset="0"/>
            </a:endParaRPr>
          </a:p>
          <a:p>
            <a:pPr algn="just">
              <a:spcBef>
                <a:spcPts val="1200"/>
              </a:spcBef>
            </a:pPr>
            <a:r>
              <a:rPr lang="en-GB" sz="9600" b="1" dirty="0">
                <a:latin typeface="Arial" panose="020B0604020202020204" pitchFamily="34" charset="0"/>
                <a:cs typeface="Arial" panose="020B0604020202020204" pitchFamily="34" charset="0"/>
              </a:rPr>
              <a:t>Outlook on the next 6 months</a:t>
            </a:r>
          </a:p>
          <a:p>
            <a:pPr lvl="1">
              <a:buFontTx/>
              <a:buChar char="-"/>
            </a:pPr>
            <a:r>
              <a:rPr lang="en-GB" sz="7600" dirty="0">
                <a:latin typeface="Arial" panose="020B0604020202020204" pitchFamily="34" charset="0"/>
                <a:cs typeface="Arial" panose="020B0604020202020204" pitchFamily="34" charset="0"/>
              </a:rPr>
              <a:t>ARTI will organize Info Days in some Universities in Albania.</a:t>
            </a:r>
          </a:p>
          <a:p>
            <a:pPr>
              <a:buFontTx/>
              <a:buChar char="-"/>
            </a:pPr>
            <a:endParaRPr lang="de-AT" sz="2800" dirty="0" smtClean="0"/>
          </a:p>
        </p:txBody>
      </p:sp>
    </p:spTree>
    <p:extLst>
      <p:ext uri="{BB962C8B-B14F-4D97-AF65-F5344CB8AC3E}">
        <p14:creationId xmlns:p14="http://schemas.microsoft.com/office/powerpoint/2010/main" val="4088172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bs-Latn-BA" sz="4000" dirty="0" smtClean="0">
                <a:latin typeface="Arial" panose="020B0604020202020204" pitchFamily="34" charset="0"/>
                <a:cs typeface="Arial" panose="020B0604020202020204" pitchFamily="34" charset="0"/>
              </a:rPr>
              <a:t>Bosnia and Herzegovina</a:t>
            </a:r>
            <a:endParaRPr lang="de-AT" sz="4000" dirty="0" smtClean="0">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p:txBody>
          <a:bodyPr>
            <a:normAutofit fontScale="70000" lnSpcReduction="20000"/>
          </a:bodyPr>
          <a:lstStyle/>
          <a:p>
            <a:pPr algn="just">
              <a:defRPr/>
            </a:pPr>
            <a:r>
              <a:rPr lang="en-US" sz="3400" b="1" dirty="0">
                <a:latin typeface="Arial" panose="020B0604020202020204" pitchFamily="34" charset="0"/>
                <a:cs typeface="Arial" panose="020B0604020202020204" pitchFamily="34" charset="0"/>
              </a:rPr>
              <a:t>Funding </a:t>
            </a:r>
            <a:r>
              <a:rPr lang="en-GB" sz="3400" b="1" dirty="0" smtClean="0">
                <a:latin typeface="Arial" panose="020B0604020202020204" pitchFamily="34" charset="0"/>
                <a:cs typeface="Arial" panose="020B0604020202020204" pitchFamily="34" charset="0"/>
              </a:rPr>
              <a:t>programs</a:t>
            </a:r>
            <a:r>
              <a:rPr lang="en-US" sz="3400" b="1" dirty="0" smtClean="0">
                <a:latin typeface="Arial" panose="020B0604020202020204" pitchFamily="34" charset="0"/>
                <a:cs typeface="Arial" panose="020B0604020202020204" pitchFamily="34" charset="0"/>
              </a:rPr>
              <a:t> </a:t>
            </a:r>
            <a:r>
              <a:rPr lang="en-US" sz="3400" dirty="0">
                <a:latin typeface="Arial" panose="020B0604020202020204" pitchFamily="34" charset="0"/>
                <a:cs typeface="Arial" panose="020B0604020202020204" pitchFamily="34" charset="0"/>
              </a:rPr>
              <a:t>of the ministries responsible for research continued in 2013 with slight increase of the budget</a:t>
            </a:r>
          </a:p>
          <a:p>
            <a:pPr algn="just">
              <a:defRPr/>
            </a:pPr>
            <a:r>
              <a:rPr lang="en-US" sz="3400" b="1" dirty="0">
                <a:latin typeface="Arial" panose="020B0604020202020204" pitchFamily="34" charset="0"/>
                <a:cs typeface="Arial" panose="020B0604020202020204" pitchFamily="34" charset="0"/>
              </a:rPr>
              <a:t>Statistics for B&amp;H  </a:t>
            </a:r>
            <a:r>
              <a:rPr lang="en-US" sz="3400" dirty="0">
                <a:latin typeface="Arial" panose="020B0604020202020204" pitchFamily="34" charset="0"/>
                <a:cs typeface="Arial" panose="020B0604020202020204" pitchFamily="34" charset="0"/>
              </a:rPr>
              <a:t>- end of 2013 R&amp;D; beginning of 2015 CIS for 2013-2014 (in line with EUROSTAT requirements)</a:t>
            </a:r>
          </a:p>
          <a:p>
            <a:pPr algn="just">
              <a:defRPr/>
            </a:pPr>
            <a:r>
              <a:rPr lang="en-US" sz="3400" b="1" dirty="0">
                <a:latin typeface="Arial" panose="020B0604020202020204" pitchFamily="34" charset="0"/>
                <a:cs typeface="Arial" panose="020B0604020202020204" pitchFamily="34" charset="0"/>
              </a:rPr>
              <a:t>A number of FP promotion activities</a:t>
            </a:r>
            <a:r>
              <a:rPr lang="en-US" sz="3400" dirty="0">
                <a:latin typeface="Arial" panose="020B0604020202020204" pitchFamily="34" charset="0"/>
                <a:cs typeface="Arial" panose="020B0604020202020204" pitchFamily="34" charset="0"/>
              </a:rPr>
              <a:t>: </a:t>
            </a:r>
            <a:r>
              <a:rPr lang="bs-Latn-BA" sz="3400" dirty="0">
                <a:latin typeface="Arial" panose="020B0604020202020204" pitchFamily="34" charset="0"/>
                <a:cs typeface="Arial" panose="020B0604020202020204" pitchFamily="34" charset="0"/>
              </a:rPr>
              <a:t>i</a:t>
            </a:r>
            <a:r>
              <a:rPr lang="en-US" sz="3400" dirty="0" err="1">
                <a:latin typeface="Arial" panose="020B0604020202020204" pitchFamily="34" charset="0"/>
                <a:cs typeface="Arial" panose="020B0604020202020204" pitchFamily="34" charset="0"/>
              </a:rPr>
              <a:t>nfo</a:t>
            </a:r>
            <a:r>
              <a:rPr lang="en-US" sz="3400" dirty="0">
                <a:latin typeface="Arial" panose="020B0604020202020204" pitchFamily="34" charset="0"/>
                <a:cs typeface="Arial" panose="020B0604020202020204" pitchFamily="34" charset="0"/>
              </a:rPr>
              <a:t> days, 6 round tables at the universities; in addition</a:t>
            </a:r>
            <a:r>
              <a:rPr lang="bs-Latn-BA" sz="3400" dirty="0">
                <a:latin typeface="Arial" panose="020B0604020202020204" pitchFamily="34" charset="0"/>
                <a:cs typeface="Arial" panose="020B0604020202020204" pitchFamily="34" charset="0"/>
              </a:rPr>
              <a:t> to</a:t>
            </a:r>
            <a:r>
              <a:rPr lang="en-US" sz="3400" dirty="0">
                <a:latin typeface="Arial" panose="020B0604020202020204" pitchFamily="34" charset="0"/>
                <a:cs typeface="Arial" panose="020B0604020202020204" pitchFamily="34" charset="0"/>
              </a:rPr>
              <a:t> implementation of the IPA </a:t>
            </a:r>
            <a:r>
              <a:rPr lang="bs-Latn-BA" sz="3400" dirty="0">
                <a:latin typeface="Arial" panose="020B0604020202020204" pitchFamily="34" charset="0"/>
                <a:cs typeface="Arial" panose="020B0604020202020204" pitchFamily="34" charset="0"/>
              </a:rPr>
              <a:t>project </a:t>
            </a:r>
            <a:r>
              <a:rPr lang="en-US" sz="3400" dirty="0">
                <a:latin typeface="Arial" panose="020B0604020202020204" pitchFamily="34" charset="0"/>
                <a:cs typeface="Arial" panose="020B0604020202020204" pitchFamily="34" charset="0"/>
              </a:rPr>
              <a:t>– „Capacity building</a:t>
            </a:r>
            <a:r>
              <a:rPr lang="bs-Latn-BA" sz="3400" dirty="0">
                <a:latin typeface="Arial" panose="020B0604020202020204" pitchFamily="34" charset="0"/>
                <a:cs typeface="Arial" panose="020B0604020202020204" pitchFamily="34" charset="0"/>
              </a:rPr>
              <a:t>“</a:t>
            </a:r>
            <a:r>
              <a:rPr lang="en-US" sz="3400" dirty="0">
                <a:latin typeface="Arial" panose="020B0604020202020204" pitchFamily="34" charset="0"/>
                <a:cs typeface="Arial" panose="020B0604020202020204" pitchFamily="34" charset="0"/>
              </a:rPr>
              <a:t> started in January</a:t>
            </a:r>
          </a:p>
          <a:p>
            <a:pPr algn="just">
              <a:defRPr/>
            </a:pPr>
            <a:r>
              <a:rPr lang="en-US" sz="3400" b="1" dirty="0">
                <a:latin typeface="Arial" panose="020B0604020202020204" pitchFamily="34" charset="0"/>
                <a:cs typeface="Arial" panose="020B0604020202020204" pitchFamily="34" charset="0"/>
              </a:rPr>
              <a:t>Participation at ERAC meetings, WB EDIF, response to ERA SGHRM activities</a:t>
            </a:r>
            <a:r>
              <a:rPr lang="en-US" sz="3400" dirty="0">
                <a:latin typeface="Arial" panose="020B0604020202020204" pitchFamily="34" charset="0"/>
                <a:cs typeface="Arial" panose="020B0604020202020204" pitchFamily="34" charset="0"/>
              </a:rPr>
              <a:t>: "Researchers Report - Country Profile Bosnia and Herzegovina</a:t>
            </a:r>
            <a:r>
              <a:rPr lang="bs-Latn-BA" sz="3400" dirty="0">
                <a:latin typeface="Arial" panose="020B0604020202020204" pitchFamily="34" charset="0"/>
                <a:cs typeface="Arial" panose="020B0604020202020204" pitchFamily="34" charset="0"/>
              </a:rPr>
              <a:t> for 2012 and 2013</a:t>
            </a:r>
            <a:endParaRPr lang="en-US" sz="3400" dirty="0">
              <a:latin typeface="Arial" panose="020B0604020202020204" pitchFamily="34" charset="0"/>
              <a:cs typeface="Arial" panose="020B0604020202020204" pitchFamily="34" charset="0"/>
            </a:endParaRPr>
          </a:p>
          <a:p>
            <a:pPr marL="0" indent="0">
              <a:buNone/>
              <a:defRPr/>
            </a:pPr>
            <a:endParaRPr lang="en-GB" dirty="0"/>
          </a:p>
        </p:txBody>
      </p:sp>
    </p:spTree>
    <p:extLst>
      <p:ext uri="{BB962C8B-B14F-4D97-AF65-F5344CB8AC3E}">
        <p14:creationId xmlns:p14="http://schemas.microsoft.com/office/powerpoint/2010/main" val="2755301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it-IT" sz="4000" dirty="0" err="1" smtClean="0">
                <a:latin typeface="Arial" panose="020B0604020202020204" pitchFamily="34" charset="0"/>
                <a:cs typeface="Arial" panose="020B0604020202020204" pitchFamily="34" charset="0"/>
              </a:rPr>
              <a:t>Croatia</a:t>
            </a:r>
            <a:endParaRPr lang="de-AT" sz="4000" dirty="0" smtClean="0">
              <a:latin typeface="Arial" panose="020B0604020202020204" pitchFamily="34" charset="0"/>
              <a:cs typeface="Arial" panose="020B0604020202020204" pitchFamily="34" charset="0"/>
            </a:endParaRPr>
          </a:p>
        </p:txBody>
      </p:sp>
      <p:sp>
        <p:nvSpPr>
          <p:cNvPr id="5" name="Rectangle 3"/>
          <p:cNvSpPr txBox="1">
            <a:spLocks noChangeArrowheads="1"/>
          </p:cNvSpPr>
          <p:nvPr/>
        </p:nvSpPr>
        <p:spPr>
          <a:xfrm>
            <a:off x="457200" y="1700808"/>
            <a:ext cx="8507288" cy="475252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smtClean="0">
                <a:latin typeface="Arial" panose="020B0604020202020204" pitchFamily="34" charset="0"/>
                <a:cs typeface="Arial" panose="020B0604020202020204" pitchFamily="34" charset="0"/>
              </a:rPr>
              <a:t>Accession to EU </a:t>
            </a:r>
            <a:br>
              <a:rPr lang="en-GB" sz="2400" dirty="0" smtClean="0">
                <a:latin typeface="Arial" panose="020B0604020202020204" pitchFamily="34" charset="0"/>
                <a:cs typeface="Arial" panose="020B0604020202020204" pitchFamily="34" charset="0"/>
              </a:rPr>
            </a:br>
            <a:endParaRPr lang="en-GB" sz="2400" dirty="0" smtClean="0">
              <a:latin typeface="Arial" panose="020B0604020202020204" pitchFamily="34" charset="0"/>
              <a:cs typeface="Arial" panose="020B0604020202020204" pitchFamily="34" charset="0"/>
            </a:endParaRPr>
          </a:p>
          <a:p>
            <a:r>
              <a:rPr lang="fi-FI" sz="2400" dirty="0" smtClean="0">
                <a:latin typeface="Arial" panose="020B0604020202020204" pitchFamily="34" charset="0"/>
                <a:cs typeface="Arial" panose="020B0604020202020204" pitchFamily="34" charset="0"/>
              </a:rPr>
              <a:t>Preparation for Horizon 2020</a:t>
            </a:r>
          </a:p>
          <a:p>
            <a:pPr marL="0" indent="0">
              <a:buNone/>
            </a:pPr>
            <a:endParaRPr lang="fi-FI" sz="2400" dirty="0" smtClean="0">
              <a:latin typeface="Arial" panose="020B0604020202020204" pitchFamily="34" charset="0"/>
              <a:cs typeface="Arial" panose="020B0604020202020204" pitchFamily="34" charset="0"/>
            </a:endParaRPr>
          </a:p>
          <a:p>
            <a:r>
              <a:rPr lang="fi-FI" sz="2400" dirty="0" smtClean="0">
                <a:latin typeface="Arial" panose="020B0604020202020204" pitchFamily="34" charset="0"/>
                <a:cs typeface="Arial" panose="020B0604020202020204" pitchFamily="34" charset="0"/>
              </a:rPr>
              <a:t>Action plan till 2015</a:t>
            </a:r>
          </a:p>
          <a:p>
            <a:pPr marL="0" indent="0">
              <a:buNone/>
            </a:pPr>
            <a:endParaRPr lang="fi-FI" sz="2400" dirty="0" smtClean="0">
              <a:latin typeface="Arial" panose="020B0604020202020204" pitchFamily="34" charset="0"/>
              <a:cs typeface="Arial" panose="020B0604020202020204" pitchFamily="34" charset="0"/>
            </a:endParaRPr>
          </a:p>
          <a:p>
            <a:r>
              <a:rPr lang="fi-FI" sz="2400" dirty="0" smtClean="0">
                <a:latin typeface="Arial" panose="020B0604020202020204" pitchFamily="34" charset="0"/>
                <a:cs typeface="Arial" panose="020B0604020202020204" pitchFamily="34" charset="0"/>
              </a:rPr>
              <a:t>Strategy for Science 2020</a:t>
            </a:r>
          </a:p>
          <a:p>
            <a:pPr marL="0" indent="0">
              <a:buNone/>
            </a:pPr>
            <a:endParaRPr lang="fi-FI" sz="2400" dirty="0" smtClean="0">
              <a:latin typeface="Arial" panose="020B0604020202020204" pitchFamily="34" charset="0"/>
              <a:cs typeface="Arial" panose="020B0604020202020204" pitchFamily="34" charset="0"/>
            </a:endParaRPr>
          </a:p>
          <a:p>
            <a:r>
              <a:rPr lang="fi-FI" sz="2400" dirty="0" smtClean="0">
                <a:latin typeface="Arial" panose="020B0604020202020204" pitchFamily="34" charset="0"/>
                <a:cs typeface="Arial" panose="020B0604020202020204" pitchFamily="34" charset="0"/>
              </a:rPr>
              <a:t>WB Research Strategy for Innovation</a:t>
            </a:r>
            <a:endParaRPr lang="de-AT" sz="2800" dirty="0" smtClean="0"/>
          </a:p>
        </p:txBody>
      </p:sp>
    </p:spTree>
    <p:extLst>
      <p:ext uri="{BB962C8B-B14F-4D97-AF65-F5344CB8AC3E}">
        <p14:creationId xmlns:p14="http://schemas.microsoft.com/office/powerpoint/2010/main" val="2051375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sz="4000" dirty="0" smtClean="0">
                <a:latin typeface="Arial" panose="020B0604020202020204" pitchFamily="34" charset="0"/>
                <a:cs typeface="Arial" panose="020B0604020202020204" pitchFamily="34" charset="0"/>
              </a:rPr>
              <a:t>FYR of Macedonia</a:t>
            </a:r>
            <a:endParaRPr lang="de-DE" sz="4000" dirty="0" smtClean="0">
              <a:latin typeface="Arial" panose="020B0604020202020204" pitchFamily="34" charset="0"/>
              <a:cs typeface="Arial" panose="020B0604020202020204" pitchFamily="34" charset="0"/>
            </a:endParaRPr>
          </a:p>
        </p:txBody>
      </p:sp>
      <p:sp>
        <p:nvSpPr>
          <p:cNvPr id="10243" name="Rectangle 3"/>
          <p:cNvSpPr>
            <a:spLocks noGrp="1" noChangeArrowheads="1"/>
          </p:cNvSpPr>
          <p:nvPr>
            <p:ph type="body" idx="1"/>
          </p:nvPr>
        </p:nvSpPr>
        <p:spPr>
          <a:xfrm>
            <a:off x="590872" y="1600200"/>
            <a:ext cx="8229600" cy="4525963"/>
          </a:xfrm>
        </p:spPr>
        <p:txBody>
          <a:bodyPr>
            <a:normAutofit/>
          </a:bodyPr>
          <a:lstStyle/>
          <a:p>
            <a:pPr>
              <a:spcBef>
                <a:spcPts val="600"/>
              </a:spcBef>
            </a:pPr>
            <a:r>
              <a:rPr lang="en-GB" sz="2400" dirty="0" smtClean="0">
                <a:latin typeface="Arial" panose="020B0604020202020204" pitchFamily="34" charset="0"/>
                <a:cs typeface="Arial" panose="020B0604020202020204" pitchFamily="34" charset="0"/>
              </a:rPr>
              <a:t>Establishment of a National Fund for Innovation </a:t>
            </a:r>
          </a:p>
          <a:p>
            <a:pPr>
              <a:spcBef>
                <a:spcPts val="600"/>
              </a:spcBef>
            </a:pPr>
            <a:r>
              <a:rPr lang="en-US" sz="2400" dirty="0" smtClean="0">
                <a:latin typeface="Arial" panose="020B0604020202020204" pitchFamily="34" charset="0"/>
                <a:cs typeface="Arial" panose="020B0604020202020204" pitchFamily="34" charset="0"/>
              </a:rPr>
              <a:t>Establishment of a Department for Innovation (MES)</a:t>
            </a:r>
            <a:endParaRPr lang="de-AT" sz="2400" dirty="0" smtClean="0">
              <a:latin typeface="Arial" panose="020B0604020202020204" pitchFamily="34" charset="0"/>
              <a:cs typeface="Arial" panose="020B0604020202020204" pitchFamily="34" charset="0"/>
            </a:endParaRPr>
          </a:p>
          <a:p>
            <a:pPr>
              <a:spcBef>
                <a:spcPts val="600"/>
              </a:spcBef>
            </a:pPr>
            <a:r>
              <a:rPr lang="en-GB" sz="2400" dirty="0" smtClean="0">
                <a:latin typeface="Arial" panose="020B0604020202020204" pitchFamily="34" charset="0"/>
                <a:cs typeface="Arial" panose="020B0604020202020204" pitchFamily="34" charset="0"/>
              </a:rPr>
              <a:t> “2nd Workshop on S3 for SEEC” Nov. 2013</a:t>
            </a:r>
            <a:endParaRPr lang="en-US" sz="2400" dirty="0" smtClean="0">
              <a:latin typeface="Arial" panose="020B0604020202020204" pitchFamily="34" charset="0"/>
              <a:cs typeface="Arial" panose="020B0604020202020204" pitchFamily="34" charset="0"/>
            </a:endParaRPr>
          </a:p>
          <a:p>
            <a:pPr>
              <a:spcBef>
                <a:spcPts val="600"/>
              </a:spcBef>
            </a:pPr>
            <a:r>
              <a:rPr lang="en-US" sz="2400" dirty="0" smtClean="0">
                <a:latin typeface="Arial" panose="020B0604020202020204" pitchFamily="34" charset="0"/>
                <a:cs typeface="Arial" panose="020B0604020202020204" pitchFamily="34" charset="0"/>
              </a:rPr>
              <a:t>Letter of interest for association “Horizon 2020” </a:t>
            </a:r>
          </a:p>
          <a:p>
            <a:pPr algn="just">
              <a:spcBef>
                <a:spcPts val="600"/>
              </a:spcBef>
            </a:pPr>
            <a:r>
              <a:rPr lang="en-GB" sz="2400" dirty="0" smtClean="0">
                <a:latin typeface="Arial" panose="020B0604020202020204" pitchFamily="34" charset="0"/>
                <a:cs typeface="Arial" panose="020B0604020202020204" pitchFamily="34" charset="0"/>
              </a:rPr>
              <a:t>FP7 successfully completed and 94 projects funded (January 2007- July 2013)</a:t>
            </a:r>
          </a:p>
          <a:p>
            <a:pPr algn="just">
              <a:spcBef>
                <a:spcPts val="600"/>
              </a:spcBef>
            </a:pPr>
            <a:r>
              <a:rPr lang="en-US" sz="2400" dirty="0" smtClean="0">
                <a:latin typeface="Arial" panose="020B0604020202020204" pitchFamily="34" charset="0"/>
                <a:cs typeface="Arial" panose="020B0604020202020204" pitchFamily="34" charset="0"/>
              </a:rPr>
              <a:t>Central Register for MA and </a:t>
            </a:r>
            <a:r>
              <a:rPr lang="en-US" sz="2400" dirty="0" err="1" smtClean="0">
                <a:latin typeface="Arial" panose="020B0604020202020204" pitchFamily="34" charset="0"/>
                <a:cs typeface="Arial" panose="020B0604020202020204" pitchFamily="34" charset="0"/>
              </a:rPr>
              <a:t>Ph.D</a:t>
            </a:r>
            <a:r>
              <a:rPr lang="en-US" sz="2400" dirty="0" smtClean="0">
                <a:latin typeface="Arial" panose="020B0604020202020204" pitchFamily="34" charset="0"/>
                <a:cs typeface="Arial" panose="020B0604020202020204" pitchFamily="34" charset="0"/>
              </a:rPr>
              <a:t> students,  studying at the top100 Universities according to the Shanghai ranking list with National support</a:t>
            </a:r>
            <a:endParaRPr lang="en-GB" sz="2400" dirty="0" smtClean="0">
              <a:latin typeface="Arial" panose="020B0604020202020204" pitchFamily="34" charset="0"/>
              <a:cs typeface="Arial" panose="020B0604020202020204" pitchFamily="34" charset="0"/>
            </a:endParaRPr>
          </a:p>
          <a:p>
            <a:pPr marL="0" indent="0">
              <a:lnSpc>
                <a:spcPct val="90000"/>
              </a:lnSpc>
              <a:buNone/>
              <a:defRPr/>
            </a:pPr>
            <a:endParaRPr lang="en-US" sz="2400" dirty="0" smtClean="0"/>
          </a:p>
          <a:p>
            <a:pPr>
              <a:lnSpc>
                <a:spcPct val="90000"/>
              </a:lnSpc>
              <a:defRPr/>
            </a:pPr>
            <a:endParaRPr lang="en-US" sz="2400" dirty="0" smtClean="0"/>
          </a:p>
          <a:p>
            <a:pPr>
              <a:defRPr/>
            </a:pPr>
            <a:endParaRPr lang="en-US" sz="2400" dirty="0" smtClean="0"/>
          </a:p>
        </p:txBody>
      </p:sp>
    </p:spTree>
    <p:extLst>
      <p:ext uri="{BB962C8B-B14F-4D97-AF65-F5344CB8AC3E}">
        <p14:creationId xmlns:p14="http://schemas.microsoft.com/office/powerpoint/2010/main" val="401773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de-DE" sz="4000" dirty="0" smtClean="0">
                <a:latin typeface="Arial" panose="020B0604020202020204" pitchFamily="34" charset="0"/>
                <a:cs typeface="Arial" panose="020B0604020202020204" pitchFamily="34" charset="0"/>
              </a:rPr>
              <a:t>Montenegro</a:t>
            </a:r>
            <a:endParaRPr lang="de-AT" sz="4000" dirty="0" smtClean="0">
              <a:latin typeface="Arial" panose="020B0604020202020204" pitchFamily="34" charset="0"/>
              <a:cs typeface="Arial" panose="020B0604020202020204" pitchFamily="34" charset="0"/>
            </a:endParaRPr>
          </a:p>
        </p:txBody>
      </p:sp>
      <p:sp>
        <p:nvSpPr>
          <p:cNvPr id="11267" name="Rectangle 3"/>
          <p:cNvSpPr>
            <a:spLocks noGrp="1" noChangeArrowheads="1"/>
          </p:cNvSpPr>
          <p:nvPr>
            <p:ph type="body" idx="1"/>
          </p:nvPr>
        </p:nvSpPr>
        <p:spPr>
          <a:xfrm>
            <a:off x="457200" y="1268760"/>
            <a:ext cx="8229600" cy="5112568"/>
          </a:xfrm>
        </p:spPr>
        <p:txBody>
          <a:bodyPr>
            <a:normAutofit fontScale="92500" lnSpcReduction="10000"/>
          </a:bodyPr>
          <a:lstStyle/>
          <a:p>
            <a:pPr algn="just">
              <a:lnSpc>
                <a:spcPct val="90000"/>
              </a:lnSpc>
            </a:pPr>
            <a:r>
              <a:rPr lang="en-GB" sz="2600" dirty="0" smtClean="0">
                <a:latin typeface="Arial" panose="020B0604020202020204" pitchFamily="34" charset="0"/>
                <a:cs typeface="Arial" panose="020B0604020202020204" pitchFamily="34" charset="0"/>
              </a:rPr>
              <a:t>The evaluation of the proposals for establishing a pilot </a:t>
            </a:r>
            <a:r>
              <a:rPr lang="en-GB" sz="2600" dirty="0" err="1" smtClean="0">
                <a:latin typeface="Arial" panose="020B0604020202020204" pitchFamily="34" charset="0"/>
                <a:cs typeface="Arial" panose="020B0604020202020204" pitchFamily="34" charset="0"/>
              </a:rPr>
              <a:t>CoE</a:t>
            </a:r>
            <a:r>
              <a:rPr lang="en-GB" sz="2600" dirty="0" smtClean="0">
                <a:latin typeface="Arial" panose="020B0604020202020204" pitchFamily="34" charset="0"/>
                <a:cs typeface="Arial" panose="020B0604020202020204" pitchFamily="34" charset="0"/>
              </a:rPr>
              <a:t> &amp; </a:t>
            </a:r>
            <a:r>
              <a:rPr lang="sr-Latn-CS" sz="2600" dirty="0" smtClean="0">
                <a:latin typeface="Arial" panose="020B0604020202020204" pitchFamily="34" charset="0"/>
                <a:cs typeface="Arial" panose="020B0604020202020204" pitchFamily="34" charset="0"/>
              </a:rPr>
              <a:t>P</a:t>
            </a:r>
            <a:r>
              <a:rPr lang="en-GB" sz="2600" dirty="0" err="1" smtClean="0">
                <a:latin typeface="Arial" panose="020B0604020202020204" pitchFamily="34" charset="0"/>
                <a:cs typeface="Arial" panose="020B0604020202020204" pitchFamily="34" charset="0"/>
              </a:rPr>
              <a:t>ublishing</a:t>
            </a:r>
            <a:r>
              <a:rPr lang="en-GB" sz="2600" dirty="0" smtClean="0">
                <a:latin typeface="Arial" panose="020B0604020202020204" pitchFamily="34" charset="0"/>
                <a:cs typeface="Arial" panose="020B0604020202020204" pitchFamily="34" charset="0"/>
              </a:rPr>
              <a:t> the Call for grants for CRDS</a:t>
            </a:r>
            <a:endParaRPr lang="sr-Latn-CS" sz="2600" dirty="0" smtClean="0">
              <a:latin typeface="Arial" panose="020B0604020202020204" pitchFamily="34" charset="0"/>
              <a:cs typeface="Arial" panose="020B0604020202020204" pitchFamily="34" charset="0"/>
            </a:endParaRPr>
          </a:p>
          <a:p>
            <a:pPr algn="just">
              <a:lnSpc>
                <a:spcPct val="90000"/>
              </a:lnSpc>
            </a:pPr>
            <a:r>
              <a:rPr lang="en-GB" sz="2600" dirty="0" smtClean="0">
                <a:latin typeface="Arial" panose="020B0604020202020204" pitchFamily="34" charset="0"/>
                <a:cs typeface="Arial" panose="020B0604020202020204" pitchFamily="34" charset="0"/>
              </a:rPr>
              <a:t>Promotion of Science: Open Science Days and Celebration of UNESCO WSDPD</a:t>
            </a:r>
          </a:p>
          <a:p>
            <a:pPr algn="just">
              <a:lnSpc>
                <a:spcPct val="90000"/>
              </a:lnSpc>
            </a:pPr>
            <a:r>
              <a:rPr lang="en-GB" sz="2600" dirty="0" smtClean="0">
                <a:latin typeface="Arial" panose="020B0604020202020204" pitchFamily="34" charset="0"/>
                <a:cs typeface="Arial" panose="020B0604020202020204" pitchFamily="34" charset="0"/>
              </a:rPr>
              <a:t>Programming phase for IPA II</a:t>
            </a:r>
            <a:r>
              <a:rPr lang="sr-Latn-CS" sz="2600" dirty="0" smtClean="0">
                <a:latin typeface="Arial" panose="020B0604020202020204" pitchFamily="34" charset="0"/>
                <a:cs typeface="Arial" panose="020B0604020202020204" pitchFamily="34" charset="0"/>
              </a:rPr>
              <a:t>:</a:t>
            </a:r>
            <a:r>
              <a:rPr lang="en-GB" sz="2600" dirty="0" smtClean="0">
                <a:latin typeface="Arial" panose="020B0604020202020204" pitchFamily="34" charset="0"/>
                <a:cs typeface="Arial" panose="020B0604020202020204" pitchFamily="34" charset="0"/>
              </a:rPr>
              <a:t> the </a:t>
            </a:r>
            <a:r>
              <a:rPr lang="sr-Latn-CS" sz="2600" dirty="0" smtClean="0">
                <a:latin typeface="Arial" panose="020B0604020202020204" pitchFamily="34" charset="0"/>
                <a:cs typeface="Arial" panose="020B0604020202020204" pitchFamily="34" charset="0"/>
              </a:rPr>
              <a:t>MoS </a:t>
            </a:r>
            <a:r>
              <a:rPr lang="en-GB" sz="2600" dirty="0" smtClean="0">
                <a:latin typeface="Arial" panose="020B0604020202020204" pitchFamily="34" charset="0"/>
                <a:cs typeface="Arial" panose="020B0604020202020204" pitchFamily="34" charset="0"/>
              </a:rPr>
              <a:t>is actively involved in the programming within Sector 6: Competitiveness and Innovation and Sector 7: Employment, Social Policies and </a:t>
            </a:r>
            <a:r>
              <a:rPr lang="sr-Latn-CS" sz="2600" dirty="0" smtClean="0">
                <a:latin typeface="Arial" panose="020B0604020202020204" pitchFamily="34" charset="0"/>
                <a:cs typeface="Arial" panose="020B0604020202020204" pitchFamily="34" charset="0"/>
              </a:rPr>
              <a:t>HRD</a:t>
            </a:r>
            <a:endParaRPr lang="en-GB" sz="2600" dirty="0" smtClean="0">
              <a:latin typeface="Arial" panose="020B0604020202020204" pitchFamily="34" charset="0"/>
              <a:cs typeface="Arial" panose="020B0604020202020204" pitchFamily="34" charset="0"/>
            </a:endParaRPr>
          </a:p>
          <a:p>
            <a:pPr algn="just">
              <a:lnSpc>
                <a:spcPct val="90000"/>
              </a:lnSpc>
            </a:pPr>
            <a:r>
              <a:rPr lang="en-GB" sz="2600" dirty="0" smtClean="0">
                <a:latin typeface="Arial" panose="020B0604020202020204" pitchFamily="34" charset="0"/>
                <a:cs typeface="Arial" panose="020B0604020202020204" pitchFamily="34" charset="0"/>
              </a:rPr>
              <a:t>The start of the FP7 project </a:t>
            </a:r>
            <a:r>
              <a:rPr lang="sr-Latn-CS" sz="2600" dirty="0" smtClean="0">
                <a:latin typeface="Arial" panose="020B0604020202020204" pitchFamily="34" charset="0"/>
                <a:cs typeface="Arial" panose="020B0604020202020204" pitchFamily="34" charset="0"/>
              </a:rPr>
              <a:t>FOREMONT </a:t>
            </a:r>
            <a:r>
              <a:rPr lang="en-GB" sz="2600" dirty="0" smtClean="0">
                <a:latin typeface="Arial" panose="020B0604020202020204" pitchFamily="34" charset="0"/>
                <a:cs typeface="Arial" panose="020B0604020202020204" pitchFamily="34" charset="0"/>
              </a:rPr>
              <a:t>at the University of Montenegro – </a:t>
            </a:r>
            <a:r>
              <a:rPr lang="sr-Latn-CS" sz="2600" dirty="0" smtClean="0">
                <a:latin typeface="Arial" panose="020B0604020202020204" pitchFamily="34" charset="0"/>
                <a:cs typeface="Arial" panose="020B0604020202020204" pitchFamily="34" charset="0"/>
              </a:rPr>
              <a:t>FEE: </a:t>
            </a:r>
            <a:r>
              <a:rPr lang="en-GB" sz="2600" dirty="0" smtClean="0">
                <a:latin typeface="Arial" panose="020B0604020202020204" pitchFamily="34" charset="0"/>
                <a:cs typeface="Arial" panose="020B0604020202020204" pitchFamily="34" charset="0"/>
              </a:rPr>
              <a:t>largest project budget granted to one of the research institutions in M</a:t>
            </a:r>
            <a:r>
              <a:rPr lang="sr-Latn-CS" sz="2600" dirty="0" smtClean="0">
                <a:latin typeface="Arial" panose="020B0604020202020204" pitchFamily="34" charset="0"/>
                <a:cs typeface="Arial" panose="020B0604020202020204" pitchFamily="34" charset="0"/>
              </a:rPr>
              <a:t>E from FP research programmes</a:t>
            </a:r>
          </a:p>
          <a:p>
            <a:pPr algn="just">
              <a:lnSpc>
                <a:spcPct val="90000"/>
              </a:lnSpc>
            </a:pPr>
            <a:r>
              <a:rPr lang="sr-Latn-CS" sz="2600" dirty="0" smtClean="0">
                <a:latin typeface="Arial" panose="020B0604020202020204" pitchFamily="34" charset="0"/>
                <a:cs typeface="Arial" panose="020B0604020202020204" pitchFamily="34" charset="0"/>
              </a:rPr>
              <a:t>MoS published</a:t>
            </a:r>
            <a:r>
              <a:rPr lang="en-GB" sz="2600" dirty="0" smtClean="0">
                <a:latin typeface="Arial" panose="020B0604020202020204" pitchFamily="34" charset="0"/>
                <a:cs typeface="Arial" panose="020B0604020202020204" pitchFamily="34" charset="0"/>
              </a:rPr>
              <a:t> the Tender for development of the main project for reconstruction of the Army Centre of Montenegro in </a:t>
            </a:r>
            <a:r>
              <a:rPr lang="en-GB" sz="2600" dirty="0" err="1" smtClean="0">
                <a:latin typeface="Arial" panose="020B0604020202020204" pitchFamily="34" charset="0"/>
                <a:cs typeface="Arial" panose="020B0604020202020204" pitchFamily="34" charset="0"/>
              </a:rPr>
              <a:t>Niksic</a:t>
            </a:r>
            <a:r>
              <a:rPr lang="en-GB" sz="2600" dirty="0" smtClean="0">
                <a:latin typeface="Arial" panose="020B0604020202020204" pitchFamily="34" charset="0"/>
                <a:cs typeface="Arial" panose="020B0604020202020204" pitchFamily="34" charset="0"/>
              </a:rPr>
              <a:t> for accommodation of the Innovative Entrepreneurial Centre "TEHNOPOLIS“</a:t>
            </a:r>
          </a:p>
          <a:p>
            <a:pPr marL="0" indent="0" eaLnBrk="1" hangingPunct="1">
              <a:buNone/>
            </a:pPr>
            <a:endParaRPr lang="de-AT" sz="2800" dirty="0" smtClean="0"/>
          </a:p>
        </p:txBody>
      </p:sp>
    </p:spTree>
    <p:extLst>
      <p:ext uri="{BB962C8B-B14F-4D97-AF65-F5344CB8AC3E}">
        <p14:creationId xmlns:p14="http://schemas.microsoft.com/office/powerpoint/2010/main" val="2668440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VAL-INNO Title Page">
  <a:themeElements>
    <a:clrScheme name="EVAL-INNO Title Page 1">
      <a:dk1>
        <a:srgbClr val="000000"/>
      </a:dk1>
      <a:lt1>
        <a:srgbClr val="FFFFFF"/>
      </a:lt1>
      <a:dk2>
        <a:srgbClr val="FF0000"/>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632423"/>
      </a:folHlink>
    </a:clrScheme>
    <a:fontScheme name="EVAL-INNO Title Page">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VAL-INNO Title Page 1">
        <a:dk1>
          <a:srgbClr val="000000"/>
        </a:dk1>
        <a:lt1>
          <a:srgbClr val="FFFFFF"/>
        </a:lt1>
        <a:dk2>
          <a:srgbClr val="FF0000"/>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63242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2373</Words>
  <Application>Microsoft Office PowerPoint</Application>
  <PresentationFormat>Bildschirmpräsentation (4:3)</PresentationFormat>
  <Paragraphs>244</Paragraphs>
  <Slides>25</Slides>
  <Notes>4</Notes>
  <HiddenSlides>0</HiddenSlides>
  <MMClips>0</MMClips>
  <ScaleCrop>false</ScaleCrop>
  <HeadingPairs>
    <vt:vector size="4" baseType="variant">
      <vt:variant>
        <vt:lpstr>Design</vt:lpstr>
      </vt:variant>
      <vt:variant>
        <vt:i4>3</vt:i4>
      </vt:variant>
      <vt:variant>
        <vt:lpstr>Folientitel</vt:lpstr>
      </vt:variant>
      <vt:variant>
        <vt:i4>25</vt:i4>
      </vt:variant>
    </vt:vector>
  </HeadingPairs>
  <TitlesOfParts>
    <vt:vector size="28" baseType="lpstr">
      <vt:lpstr>Larissa</vt:lpstr>
      <vt:lpstr>EVAL-INNO Title Page</vt:lpstr>
      <vt:lpstr>Standarddesign</vt:lpstr>
      <vt:lpstr>Welcome</vt:lpstr>
      <vt:lpstr>What has been done since June 2013</vt:lpstr>
      <vt:lpstr>European Commission</vt:lpstr>
      <vt:lpstr>EC/Joint Research Centre</vt:lpstr>
      <vt:lpstr>Albania</vt:lpstr>
      <vt:lpstr>Bosnia and Herzegovina</vt:lpstr>
      <vt:lpstr>Croatia</vt:lpstr>
      <vt:lpstr>FYR of Macedonia</vt:lpstr>
      <vt:lpstr>Montenegro</vt:lpstr>
      <vt:lpstr>Serbia</vt:lpstr>
      <vt:lpstr>Austria</vt:lpstr>
      <vt:lpstr>France</vt:lpstr>
      <vt:lpstr>Germany</vt:lpstr>
      <vt:lpstr>Hungary </vt:lpstr>
      <vt:lpstr>Kosovo*</vt:lpstr>
      <vt:lpstr>Poland</vt:lpstr>
      <vt:lpstr>Romania</vt:lpstr>
      <vt:lpstr>Slovenia</vt:lpstr>
      <vt:lpstr>Turkey</vt:lpstr>
      <vt:lpstr>CEI</vt:lpstr>
      <vt:lpstr>EVAL-INNO</vt:lpstr>
      <vt:lpstr>SEE-ERA.Net PLUS</vt:lpstr>
      <vt:lpstr>UNESCO</vt:lpstr>
      <vt:lpstr>WBC-INCO.NET </vt:lpstr>
      <vt:lpstr>Thank you for your attention! </vt:lpstr>
    </vt:vector>
  </TitlesOfParts>
  <Company>Zentrum für soziale Innovation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Philipp Brugner</dc:creator>
  <cp:lastModifiedBy>Ines Marinkovic</cp:lastModifiedBy>
  <cp:revision>62</cp:revision>
  <dcterms:created xsi:type="dcterms:W3CDTF">2013-12-06T11:25:50Z</dcterms:created>
  <dcterms:modified xsi:type="dcterms:W3CDTF">2013-12-24T09:41:57Z</dcterms:modified>
</cp:coreProperties>
</file>