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57" r:id="rId4"/>
    <p:sldId id="260" r:id="rId5"/>
    <p:sldId id="269" r:id="rId6"/>
    <p:sldId id="270" r:id="rId7"/>
    <p:sldId id="271" r:id="rId8"/>
    <p:sldId id="272" r:id="rId9"/>
    <p:sldId id="267" r:id="rId10"/>
    <p:sldId id="277" r:id="rId11"/>
    <p:sldId id="364" r:id="rId12"/>
    <p:sldId id="279" r:id="rId13"/>
    <p:sldId id="281" r:id="rId14"/>
    <p:sldId id="283" r:id="rId15"/>
    <p:sldId id="361" r:id="rId16"/>
    <p:sldId id="295" r:id="rId17"/>
    <p:sldId id="363" r:id="rId18"/>
    <p:sldId id="298" r:id="rId19"/>
    <p:sldId id="362" r:id="rId20"/>
    <p:sldId id="309" r:id="rId21"/>
    <p:sldId id="310" r:id="rId22"/>
    <p:sldId id="314" r:id="rId23"/>
    <p:sldId id="35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32"/>
    <a:srgbClr val="00682F"/>
    <a:srgbClr val="3264AA"/>
    <a:srgbClr val="234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96" autoAdjust="0"/>
  </p:normalViewPr>
  <p:slideViewPr>
    <p:cSldViewPr>
      <p:cViewPr>
        <p:scale>
          <a:sx n="70" d="100"/>
          <a:sy n="70" d="100"/>
        </p:scale>
        <p:origin x="-116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E66AB3-BF92-4EC4-92CB-26E57AF8558C}" type="datetimeFigureOut">
              <a:rPr lang="en-US"/>
              <a:pPr>
                <a:defRPr/>
              </a:pPr>
              <a:t>12/24/2013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noProof="0" smtClean="0"/>
              <a:t>Kliknite i uredite tekst</a:t>
            </a:r>
          </a:p>
          <a:p>
            <a:pPr lvl="1"/>
            <a:r>
              <a:rPr lang="sr-Latn-CS" noProof="0" smtClean="0"/>
              <a:t>Drugi nivo</a:t>
            </a:r>
          </a:p>
          <a:p>
            <a:pPr lvl="2"/>
            <a:r>
              <a:rPr lang="sr-Latn-CS" noProof="0" smtClean="0"/>
              <a:t>Treći nivo</a:t>
            </a:r>
          </a:p>
          <a:p>
            <a:pPr lvl="3"/>
            <a:r>
              <a:rPr lang="sr-Latn-CS" noProof="0" smtClean="0"/>
              <a:t>Četvrti nivo</a:t>
            </a:r>
          </a:p>
          <a:p>
            <a:pPr lvl="4"/>
            <a:r>
              <a:rPr lang="sr-Latn-CS" noProof="0" smtClean="0"/>
              <a:t>Peti nivo</a:t>
            </a:r>
            <a:endParaRPr lang="en-US" noProof="0" smtClean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FE2DEE-A84B-48D7-9FA9-62201E276D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81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36575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11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26695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31827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:\TEMPUS - WBCInno\Publications and design\Final design 03-12-2012\WBCInno_Blok_Kori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69403"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25" descr="D:\TEMPUS - WBCInno\Publications and design\Final design 03-12-2012\WBC Inno_Flajer_Prednja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1" t="63467" r="54063" b="29414"/>
          <a:stretch>
            <a:fillRect/>
          </a:stretch>
        </p:blipFill>
        <p:spPr bwMode="auto">
          <a:xfrm>
            <a:off x="131763" y="5029200"/>
            <a:ext cx="3603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kvir za tekst 26"/>
          <p:cNvSpPr txBox="1"/>
          <p:nvPr userDrawn="1"/>
        </p:nvSpPr>
        <p:spPr>
          <a:xfrm>
            <a:off x="-55563" y="6546850"/>
            <a:ext cx="135096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Dr. </a:t>
            </a:r>
            <a:r>
              <a:rPr lang="en-US" sz="1300" b="1" spc="-1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Vesna</a:t>
            </a:r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Mandic</a:t>
            </a:r>
            <a:endParaRPr lang="en-US" sz="13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9" name="Picture 14" descr="D:\TEMPUS - WBCInno\Publications and design\Final design 03-12-2012\WBCInno_Blok_Kori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7" t="-117" r="52795" b="117"/>
          <a:stretch>
            <a:fillRect/>
          </a:stretch>
        </p:blipFill>
        <p:spPr bwMode="auto">
          <a:xfrm>
            <a:off x="1219200" y="-53975"/>
            <a:ext cx="1095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D:\TEMPUS - WBCInno\Publications and design\Final design 03-12-2012\WBC Inno_Fascikla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6" t="38503" r="18794" b="30254"/>
          <a:stretch>
            <a:fillRect/>
          </a:stretch>
        </p:blipFill>
        <p:spPr bwMode="auto">
          <a:xfrm>
            <a:off x="1295400" y="-15875"/>
            <a:ext cx="7848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kvir za tekst 7"/>
          <p:cNvSpPr txBox="1"/>
          <p:nvPr userDrawn="1"/>
        </p:nvSpPr>
        <p:spPr>
          <a:xfrm>
            <a:off x="-76200" y="5486400"/>
            <a:ext cx="16208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University of </a:t>
            </a:r>
            <a:r>
              <a:rPr lang="en-US" sz="1000" spc="-1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Kragujevac</a:t>
            </a:r>
          </a:p>
        </p:txBody>
      </p:sp>
      <p:sp>
        <p:nvSpPr>
          <p:cNvPr id="31" name="Okvir za tekst 30"/>
          <p:cNvSpPr txBox="1"/>
          <p:nvPr userDrawn="1"/>
        </p:nvSpPr>
        <p:spPr>
          <a:xfrm>
            <a:off x="-55563" y="1588"/>
            <a:ext cx="13509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Modernization of WBC </a:t>
            </a:r>
            <a:r>
              <a:rPr lang="en-US" sz="1200" b="1" spc="-13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universities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through 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strength-</a:t>
            </a: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ening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structures and services for knowledge transfer, research and innovation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vip.kg.ac.yu/" TargetMode="External"/><Relationship Id="rId2" Type="http://schemas.openxmlformats.org/officeDocument/2006/relationships/hyperlink" Target="mailto:mandic@kg.ac.r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bc-inno@kg.ac.rs" TargetMode="External"/><Relationship Id="rId4" Type="http://schemas.openxmlformats.org/officeDocument/2006/relationships/hyperlink" Target="http://www.wbc-inno.kg.ac.r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7391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Steering Platform on Research for Western Balkan Countries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12</a:t>
            </a:r>
            <a:r>
              <a:rPr lang="en-US" b="1" i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sr-Latn-RS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December</a:t>
            </a:r>
            <a:r>
              <a:rPr lang="sr-Latn-R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2013, Zagreb, Croatia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and technology transfer: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 of WBC universities through strengthening of structures and services for knowledge transfer, research and innovation</a:t>
            </a:r>
            <a:endParaRPr lang="en-US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sr-Latn-C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sr-Latn-C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Prof. Dr Vesna Mandić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University of Kragujevac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Faculty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Engineering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mandic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@</a:t>
            </a:r>
            <a:r>
              <a:rPr lang="sr-Latn-R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kg.ac.rs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1447800" y="736600"/>
            <a:ext cx="7543800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Investors will find new opportunities in a pool of fresh ideas, precisely evaluating prospects, and abandon poor projects early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BI/STP management can find innovative new businesses, thus creating new jobs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An ever improving culture of university/company collaboration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Increasing levels of employment within the region </a:t>
            </a:r>
          </a:p>
        </p:txBody>
      </p:sp>
      <p:pic>
        <p:nvPicPr>
          <p:cNvPr id="11267" name="Picture 5" descr="JA slide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 t="7224" r="-2"/>
          <a:stretch>
            <a:fillRect/>
          </a:stretch>
        </p:blipFill>
        <p:spPr bwMode="auto">
          <a:xfrm>
            <a:off x="6370638" y="4214813"/>
            <a:ext cx="2773362" cy="21097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D:\TEMPUS - WBCInno\Publications and design\Fotolija slike\Fotolia_31222072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9125"/>
            <a:ext cx="3222445" cy="204827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>
            <a:innerShdw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TEMPUS - WBCInno\Publications and design\Fotolija slike\Fotolia_45310128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09" y="3505200"/>
            <a:ext cx="2255991" cy="3384989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Pravougaonik 1"/>
          <p:cNvSpPr>
            <a:spLocks noChangeArrowheads="1"/>
          </p:cNvSpPr>
          <p:nvPr/>
        </p:nvSpPr>
        <p:spPr bwMode="auto">
          <a:xfrm>
            <a:off x="1319213" y="0"/>
            <a:ext cx="350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2D050"/>
                </a:solidFill>
              </a:rPr>
              <a:t>Impact (continued)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avougaonik 1"/>
          <p:cNvSpPr>
            <a:spLocks noChangeArrowheads="1"/>
          </p:cNvSpPr>
          <p:nvPr/>
        </p:nvSpPr>
        <p:spPr bwMode="auto">
          <a:xfrm>
            <a:off x="1524000" y="1843088"/>
            <a:ext cx="7335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altLang="en-US" sz="2800" b="1">
                <a:solidFill>
                  <a:srgbClr val="92D050"/>
                </a:solidFill>
              </a:rPr>
              <a:t>Some results and achievements until now</a:t>
            </a:r>
            <a:endParaRPr lang="en-US" altLang="en-US" sz="2800" b="1">
              <a:solidFill>
                <a:srgbClr val="92D050"/>
              </a:solidFill>
            </a:endParaRPr>
          </a:p>
        </p:txBody>
      </p:sp>
      <p:pic>
        <p:nvPicPr>
          <p:cNvPr id="12291" name="Picture 2" descr="http://www.iaea.org/newscenter/multimedia/photoessays/foodsecurity/results/album/images/cover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0"/>
            <a:ext cx="7924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And Technology Transfer Between Science And Businesses - Report on Academic KTT Offices’ Experience And EU Good Practice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371600" y="1463675"/>
          <a:ext cx="4876800" cy="516627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11200"/>
                <a:gridCol w="4165600"/>
              </a:tblGrid>
              <a:tr h="639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TUG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TUG (R&amp;T House)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TU Delft (Valorization Centre)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</a:tr>
              <a:tr h="1371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TUHH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Fundación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Zaragoza Logistics Center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Politecnico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di Milano 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Servizio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Valorizzazione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Ricerca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Hamburg University of Technology (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TuTech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 Innovation GmbH)</a:t>
                      </a:r>
                      <a:endParaRPr lang="en-US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38100" marR="3810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UA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University of Alicante 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Oficina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Transferencia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Resultados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Investigación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</a:tr>
              <a:tr h="1371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UB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University of Brighton (Centre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for Collaboration and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Partnership)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University of the West of England, Bristol (Faculty of Environment &amp; Technology)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University of Wales (Global Academy)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ZSI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TU Vienna (Research and Transfer Support)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University of Vienna (DLE Research Services and Career Development)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8100" marR="38100" marT="0" marB="0" anchor="ctr">
                    <a:solidFill>
                      <a:schemeClr val="accent3">
                        <a:lumMod val="9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2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057400"/>
            <a:ext cx="27987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Mapping </a:t>
            </a:r>
            <a:r>
              <a:rPr lang="en-US" sz="2800" b="1" dirty="0">
                <a:solidFill>
                  <a:srgbClr val="92D050"/>
                </a:solidFill>
              </a:rPr>
              <a:t>of universities' innovation </a:t>
            </a:r>
            <a:r>
              <a:rPr lang="en-US" sz="2800" b="1" dirty="0" smtClean="0">
                <a:solidFill>
                  <a:srgbClr val="92D050"/>
                </a:solidFill>
              </a:rPr>
              <a:t>potential</a:t>
            </a:r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Methodology for mapping of universities’ innovation </a:t>
            </a:r>
            <a:r>
              <a:rPr lang="en-US" sz="2200" dirty="0" smtClean="0">
                <a:solidFill>
                  <a:schemeClr val="bg1"/>
                </a:solidFill>
              </a:rPr>
              <a:t>potential with Questionnaire</a:t>
            </a:r>
          </a:p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5 Catalogues of  WBC universities with presentation of 108 RTDI </a:t>
            </a:r>
            <a:r>
              <a:rPr lang="en-US" sz="2200" dirty="0" err="1" smtClean="0">
                <a:solidFill>
                  <a:schemeClr val="bg1"/>
                </a:solidFill>
              </a:rPr>
              <a:t>units&amp;teams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HTML catalogue – web publishing of collected data, browsing and easy preparing different reports</a:t>
            </a:r>
          </a:p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Presentation of: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valuable research results,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developed </a:t>
            </a:r>
            <a:r>
              <a:rPr lang="sr-Latn-R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technologies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software,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patents and </a:t>
            </a:r>
            <a:r>
              <a:rPr lang="en-US" sz="2000" dirty="0" err="1">
                <a:solidFill>
                  <a:schemeClr val="bg1"/>
                </a:solidFill>
              </a:rPr>
              <a:t>licences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specific methodologies,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trainings,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commercial services,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laboratory tests </a:t>
            </a:r>
          </a:p>
          <a:p>
            <a:pPr lvl="2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339" name="Picture 3" descr="D:\TEMPUS - WBCInno\WP1\Act 1.2\HTML katalog\addprodu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68813"/>
            <a:ext cx="41148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13716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Catalogues on Research and Innovation potential</a:t>
            </a:r>
          </a:p>
          <a:p>
            <a:pPr>
              <a:spcBef>
                <a:spcPct val="20000"/>
              </a:spcBef>
            </a:pPr>
            <a:endParaRPr lang="en-US" altLang="en-US" sz="2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38300"/>
            <a:ext cx="24225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638300"/>
            <a:ext cx="2424112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638300"/>
            <a:ext cx="242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kvir za tekst 1"/>
          <p:cNvSpPr txBox="1">
            <a:spLocks noChangeArrowheads="1"/>
          </p:cNvSpPr>
          <p:nvPr/>
        </p:nvSpPr>
        <p:spPr bwMode="auto">
          <a:xfrm>
            <a:off x="1600200" y="5181600"/>
            <a:ext cx="7162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University of Kragujevac, Serbia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University of Novi Sad, Serbia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University of Montenegro, Montenegro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University of Banja Luka, Bosnia &amp; Herzegovina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University of Zenica, Bosnia &amp; Herzegovina</a:t>
            </a:r>
          </a:p>
        </p:txBody>
      </p:sp>
      <p:sp>
        <p:nvSpPr>
          <p:cNvPr id="15367" name="Okvir za tekst 2"/>
          <p:cNvSpPr txBox="1">
            <a:spLocks noChangeArrowheads="1"/>
          </p:cNvSpPr>
          <p:nvPr/>
        </p:nvSpPr>
        <p:spPr bwMode="auto">
          <a:xfrm>
            <a:off x="7239000" y="5414963"/>
            <a:ext cx="1676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E67832"/>
                </a:solidFill>
              </a:rPr>
              <a:t>108 </a:t>
            </a:r>
          </a:p>
          <a:p>
            <a:pPr algn="ctr" eaLnBrk="1" hangingPunct="1"/>
            <a:r>
              <a:rPr lang="en-US" altLang="en-US" sz="2000" b="1">
                <a:solidFill>
                  <a:srgbClr val="E67832"/>
                </a:solidFill>
              </a:rPr>
              <a:t>RTDI units presented</a:t>
            </a:r>
          </a:p>
        </p:txBody>
      </p:sp>
      <p:sp>
        <p:nvSpPr>
          <p:cNvPr id="15368" name="Okvir za tekst 3"/>
          <p:cNvSpPr txBox="1">
            <a:spLocks noChangeArrowheads="1"/>
          </p:cNvSpPr>
          <p:nvPr/>
        </p:nvSpPr>
        <p:spPr bwMode="auto">
          <a:xfrm>
            <a:off x="1371600" y="76200"/>
            <a:ext cx="7739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2D050"/>
                </a:solidFill>
              </a:rPr>
              <a:t>Mapping of universities' innovation potential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:\TEMPUS - WBCInno\WP1\Act 1.2\Katalog na ENG UKG\40-41_Centar za virtuelnu proizvodn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13716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Catalogues on Research and Innovation potential</a:t>
            </a:r>
          </a:p>
          <a:p>
            <a:pPr>
              <a:spcBef>
                <a:spcPct val="20000"/>
              </a:spcBef>
            </a:pPr>
            <a:endParaRPr lang="en-US" altLang="en-US" sz="2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6388" name="Okvir za tekst 5"/>
          <p:cNvSpPr txBox="1">
            <a:spLocks noChangeArrowheads="1"/>
          </p:cNvSpPr>
          <p:nvPr/>
        </p:nvSpPr>
        <p:spPr bwMode="auto">
          <a:xfrm>
            <a:off x="1371600" y="76200"/>
            <a:ext cx="7739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2D050"/>
                </a:solidFill>
              </a:rPr>
              <a:t>Mapping of universities' innovation potential</a:t>
            </a:r>
          </a:p>
          <a:p>
            <a:pPr eaLnBrk="1" hangingPunct="1"/>
            <a:endParaRPr lang="en-US" altLang="en-US" sz="28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1295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92D050"/>
                </a:solidFill>
              </a:rPr>
              <a:t>Benchmarking assessment of existing university structures and services in the areas of knowledge transfer, research and innovation</a:t>
            </a:r>
          </a:p>
          <a:p>
            <a:pPr>
              <a:spcBef>
                <a:spcPct val="20000"/>
              </a:spcBef>
            </a:pPr>
            <a:endParaRPr lang="en-US" altLang="en-US" sz="2400" b="1">
              <a:solidFill>
                <a:srgbClr val="92D050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1524000" y="1524000"/>
            <a:ext cx="73152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</a:rPr>
              <a:t>Benchmarking metrics defined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</a:rPr>
              <a:t>Metrics for Investment in Knowledge Transfer, Innovation and Research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</a:rPr>
              <a:t>Metrics for Knowledge Transfer </a:t>
            </a:r>
            <a:r>
              <a:rPr lang="en-GB" dirty="0" err="1">
                <a:solidFill>
                  <a:schemeClr val="bg1"/>
                </a:solidFill>
              </a:rPr>
              <a:t>th</a:t>
            </a:r>
            <a:r>
              <a:rPr lang="sr-Latn-RS" dirty="0">
                <a:solidFill>
                  <a:schemeClr val="bg1"/>
                </a:solidFill>
              </a:rPr>
              <a:t>r</a:t>
            </a:r>
            <a:r>
              <a:rPr lang="en-GB" dirty="0" err="1">
                <a:solidFill>
                  <a:schemeClr val="bg1"/>
                </a:solidFill>
              </a:rPr>
              <a:t>ough</a:t>
            </a:r>
            <a:r>
              <a:rPr lang="en-GB" dirty="0">
                <a:solidFill>
                  <a:schemeClr val="bg1"/>
                </a:solidFill>
              </a:rPr>
              <a:t> Co-operation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</a:rPr>
              <a:t>Metrics for Knowledge Transfer </a:t>
            </a:r>
            <a:r>
              <a:rPr lang="en-GB" dirty="0" err="1">
                <a:solidFill>
                  <a:schemeClr val="bg1"/>
                </a:solidFill>
              </a:rPr>
              <a:t>th</a:t>
            </a:r>
            <a:r>
              <a:rPr lang="sr-Latn-RS" dirty="0">
                <a:solidFill>
                  <a:schemeClr val="bg1"/>
                </a:solidFill>
              </a:rPr>
              <a:t>r</a:t>
            </a:r>
            <a:r>
              <a:rPr lang="en-GB" dirty="0" err="1">
                <a:solidFill>
                  <a:schemeClr val="bg1"/>
                </a:solidFill>
              </a:rPr>
              <a:t>ough</a:t>
            </a:r>
            <a:r>
              <a:rPr lang="en-GB" dirty="0">
                <a:solidFill>
                  <a:schemeClr val="bg1"/>
                </a:solidFill>
              </a:rPr>
              <a:t> Exploitation or Commercialization of Research Results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</a:rPr>
              <a:t>Metrics for Knowledge Transfer </a:t>
            </a:r>
            <a:r>
              <a:rPr lang="en-GB" dirty="0" err="1">
                <a:solidFill>
                  <a:schemeClr val="bg1"/>
                </a:solidFill>
              </a:rPr>
              <a:t>th</a:t>
            </a:r>
            <a:r>
              <a:rPr lang="sr-Latn-RS" dirty="0">
                <a:solidFill>
                  <a:schemeClr val="bg1"/>
                </a:solidFill>
              </a:rPr>
              <a:t>r</a:t>
            </a:r>
            <a:r>
              <a:rPr lang="en-GB" dirty="0" err="1">
                <a:solidFill>
                  <a:schemeClr val="bg1"/>
                </a:solidFill>
              </a:rPr>
              <a:t>ough</a:t>
            </a:r>
            <a:r>
              <a:rPr lang="en-GB" dirty="0">
                <a:solidFill>
                  <a:schemeClr val="bg1"/>
                </a:solidFill>
              </a:rPr>
              <a:t> People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</a:rPr>
              <a:t>Questionnaire for benchmarking assessment and interview questions developed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</a:rPr>
              <a:t>Five reports (UKG, UNS, UBL, UM, UZ) with set of recommendations prepared by UB, TUG, UA, ZSI and TUHH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1295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r-Latn-RS" altLang="en-US" sz="2400" b="1">
                <a:solidFill>
                  <a:srgbClr val="92D050"/>
                </a:solidFill>
              </a:rPr>
              <a:t>Five Bussines Support Offices (Kragujevac, Novi Sad, Banja Luka, Zenica, Podgorica) </a:t>
            </a:r>
            <a:endParaRPr lang="en-US" altLang="en-US" sz="2400" b="1">
              <a:solidFill>
                <a:srgbClr val="92D050"/>
              </a:solidFill>
            </a:endParaRPr>
          </a:p>
        </p:txBody>
      </p:sp>
      <p:sp>
        <p:nvSpPr>
          <p:cNvPr id="18435" name="Okvir za tekst 2"/>
          <p:cNvSpPr txBox="1">
            <a:spLocks noChangeArrowheads="1"/>
          </p:cNvSpPr>
          <p:nvPr/>
        </p:nvSpPr>
        <p:spPr bwMode="auto">
          <a:xfrm>
            <a:off x="1371600" y="1027113"/>
            <a:ext cx="76962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collating the data </a:t>
            </a:r>
            <a:r>
              <a:rPr lang="sr-Latn-RS" sz="1900">
                <a:solidFill>
                  <a:schemeClr val="bg1"/>
                </a:solidFill>
              </a:rPr>
              <a:t>on</a:t>
            </a:r>
            <a:r>
              <a:rPr lang="en-US" sz="1900">
                <a:solidFill>
                  <a:schemeClr val="bg1"/>
                </a:solidFill>
              </a:rPr>
              <a:t>t research and innovation potential of university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promoting the university research and services using and updating the Catalogue on research and innovation potential of university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establishing and maintenance a resource database as HTML catalogue, with on-line browsing and preparing specific reports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providing a single-point of access to university resources, equipment, trainings, research findings, patents and licensing </a:t>
            </a:r>
            <a:endParaRPr lang="sr-Latn-RS" sz="1900">
              <a:solidFill>
                <a:schemeClr val="bg1"/>
              </a:solidFill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developing partnerships with enterprises connecting researchers and students with business partners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supporting liaisons with business incubators and science and technolocal parks 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encouraging students to creative thinking and articulating ideas;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maintenance of innovation management web-platform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joint market participation with other KTT university units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900">
                <a:solidFill>
                  <a:schemeClr val="bg1"/>
                </a:solidFill>
              </a:rPr>
              <a:t>improvement of the university regulatory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1295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92D050"/>
                </a:solidFill>
              </a:rPr>
              <a:t>TSNA and market analysis</a:t>
            </a:r>
          </a:p>
          <a:p>
            <a:pPr>
              <a:spcBef>
                <a:spcPct val="20000"/>
              </a:spcBef>
            </a:pPr>
            <a:endParaRPr lang="sr-Latn-RS" altLang="en-US" sz="2800">
              <a:solidFill>
                <a:srgbClr val="92D05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2800" b="1">
              <a:solidFill>
                <a:srgbClr val="92D05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2800" b="1">
              <a:solidFill>
                <a:srgbClr val="92D050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62125" y="613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762125" y="797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00">
                <a:ea typeface="Calibri" pitchFamily="34" charset="0"/>
                <a:cs typeface="Arial" charset="0"/>
              </a:rPr>
              <a:t>The university addresses and promotes primarily R&amp;D collaboration / contract research projects and scientific/technical services.</a:t>
            </a:r>
            <a:endParaRPr lang="en-US" altLang="en-US">
              <a:ea typeface="Calibri" pitchFamily="34" charset="0"/>
              <a:cs typeface="Arial" charset="0"/>
            </a:endParaRPr>
          </a:p>
        </p:txBody>
      </p:sp>
      <p:sp>
        <p:nvSpPr>
          <p:cNvPr id="19461" name="Pravougaonik 9"/>
          <p:cNvSpPr>
            <a:spLocks noChangeArrowheads="1"/>
          </p:cNvSpPr>
          <p:nvPr/>
        </p:nvSpPr>
        <p:spPr bwMode="auto">
          <a:xfrm>
            <a:off x="1371600" y="1295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1"/>
                </a:solidFill>
              </a:rPr>
              <a:t>TSNA questionnaires modified</a:t>
            </a:r>
            <a:r>
              <a:rPr lang="sr-Latn-RS" altLang="en-US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adjusted</a:t>
            </a:r>
          </a:p>
        </p:txBody>
      </p:sp>
      <p:sp>
        <p:nvSpPr>
          <p:cNvPr id="19462" name="Content Placeholder 2"/>
          <p:cNvSpPr txBox="1">
            <a:spLocks/>
          </p:cNvSpPr>
          <p:nvPr/>
        </p:nvSpPr>
        <p:spPr bwMode="auto">
          <a:xfrm>
            <a:off x="1524000" y="1905000"/>
            <a:ext cx="7315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>
                <a:solidFill>
                  <a:schemeClr val="bg1"/>
                </a:solidFill>
              </a:rPr>
              <a:t>Questionnaire for employees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>
                <a:solidFill>
                  <a:schemeClr val="bg1"/>
                </a:solidFill>
              </a:rPr>
              <a:t>Questionnaire for employers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sr-Latn-RS" altLang="en-US" sz="240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1"/>
                </a:solidFill>
              </a:rPr>
              <a:t>680</a:t>
            </a:r>
            <a:r>
              <a:rPr lang="sr-Latn-R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questionnaires</a:t>
            </a:r>
            <a:r>
              <a:rPr lang="sr-Latn-R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collected in the field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1"/>
                </a:solidFill>
              </a:rPr>
              <a:t>TSNA statistical tool developed by UKG</a:t>
            </a:r>
            <a:r>
              <a:rPr lang="sr-Latn-RS" altLang="en-US" sz="2400">
                <a:solidFill>
                  <a:schemeClr val="bg1"/>
                </a:solidFill>
              </a:rPr>
              <a:t>, excel files with predefined graphical presentations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1"/>
                </a:solidFill>
              </a:rPr>
              <a:t>TSNA statistical processing is ongoing</a:t>
            </a:r>
            <a:r>
              <a:rPr lang="sr-Latn-RS" altLang="en-US" sz="2400">
                <a:solidFill>
                  <a:schemeClr val="bg1"/>
                </a:solidFill>
              </a:rPr>
              <a:t> by 10 WBC partners</a:t>
            </a:r>
            <a:endParaRPr lang="en-US" altLang="en-US" sz="240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1"/>
                </a:solidFill>
              </a:rPr>
              <a:t>TSNA reports completed</a:t>
            </a:r>
            <a:endParaRPr lang="en-US" altLang="en-US" sz="200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0"/>
            <a:ext cx="7924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University Innovation Platform (UIP)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at five WBC universities</a:t>
            </a:r>
          </a:p>
        </p:txBody>
      </p:sp>
      <p:sp>
        <p:nvSpPr>
          <p:cNvPr id="7" name="Okvir za tekst 6"/>
          <p:cNvSpPr txBox="1"/>
          <p:nvPr/>
        </p:nvSpPr>
        <p:spPr>
          <a:xfrm>
            <a:off x="1366838" y="1238250"/>
            <a:ext cx="77724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</a:rPr>
              <a:t>- Introduction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</a:rPr>
              <a:t>- Review of Findings to Date</a:t>
            </a:r>
            <a:r>
              <a:rPr lang="hu-HU" sz="2000" dirty="0">
                <a:solidFill>
                  <a:schemeClr val="bg1"/>
                </a:solidFill>
              </a:rPr>
              <a:t> 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</a:rPr>
              <a:t>- Strategic measures and recommendations for establishment of Regional UIP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Defining of priority research areas by  university, focusing on mapping results and identified needs of the region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Capitalizing of university knowledge and research potential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Assessment and efficiency monitoring of KTT modes through defined metrics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Commercialization of research results and their transformation in innovation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Efficient innovation management supported by collaborative software platform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Development of cooperation between universities and enterprises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Encouraging students/researchers to establish start-ups and spin-offs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Strengthening the university capacity to support the development of BIs and STPs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8208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2D050"/>
                </a:solidFill>
              </a:rPr>
              <a:t>Project </a:t>
            </a:r>
            <a:r>
              <a:rPr lang="sr-Latn-CS" altLang="en-US" sz="2800" b="1">
                <a:solidFill>
                  <a:srgbClr val="92D050"/>
                </a:solidFill>
              </a:rPr>
              <a:t>CV</a:t>
            </a:r>
            <a:r>
              <a:rPr lang="en-US" altLang="en-US" sz="2800" b="1">
                <a:solidFill>
                  <a:srgbClr val="92D050"/>
                </a:solidFill>
              </a:rPr>
              <a:t> – </a:t>
            </a:r>
            <a:r>
              <a:rPr lang="sr-Latn-CS" altLang="en-US" sz="2800" b="1">
                <a:solidFill>
                  <a:srgbClr val="92D050"/>
                </a:solidFill>
              </a:rPr>
              <a:t>basic </a:t>
            </a:r>
            <a:r>
              <a:rPr lang="en-GB" altLang="en-US" sz="2800" b="1">
                <a:solidFill>
                  <a:srgbClr val="92D050"/>
                </a:solidFill>
              </a:rPr>
              <a:t>information</a:t>
            </a:r>
            <a:endParaRPr lang="en-GB" altLang="en-US" sz="2400" b="1">
              <a:solidFill>
                <a:srgbClr val="92D050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71600" y="990600"/>
            <a:ext cx="784860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Contract number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 	</a:t>
            </a:r>
            <a:r>
              <a:rPr lang="en-US" spc="-110" dirty="0">
                <a:solidFill>
                  <a:schemeClr val="bg1">
                    <a:lumMod val="95000"/>
                  </a:schemeClr>
                </a:solidFill>
              </a:rPr>
              <a:t>530213</a:t>
            </a:r>
            <a:r>
              <a:rPr lang="sr-Latn-CS" spc="-110" dirty="0">
                <a:solidFill>
                  <a:schemeClr val="bg1">
                    <a:lumMod val="95000"/>
                  </a:schemeClr>
                </a:solidFill>
              </a:rPr>
              <a:t>-TEMPUS-</a:t>
            </a:r>
            <a:r>
              <a:rPr lang="en-US" spc="-110" dirty="0">
                <a:solidFill>
                  <a:schemeClr val="bg1">
                    <a:lumMod val="95000"/>
                  </a:schemeClr>
                </a:solidFill>
              </a:rPr>
              <a:t>1-</a:t>
            </a:r>
            <a:r>
              <a:rPr lang="sr-Latn-CS" spc="-11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pc="-110" dirty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sr-Latn-CS" spc="-11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en-US" spc="-110" dirty="0">
                <a:solidFill>
                  <a:schemeClr val="bg1">
                    <a:lumMod val="95000"/>
                  </a:schemeClr>
                </a:solidFill>
              </a:rPr>
              <a:t>1-</a:t>
            </a:r>
            <a:r>
              <a:rPr lang="sr-Latn-CS" spc="-110" dirty="0">
                <a:solidFill>
                  <a:schemeClr val="bg1">
                    <a:lumMod val="95000"/>
                  </a:schemeClr>
                </a:solidFill>
              </a:rPr>
              <a:t>RS-</a:t>
            </a:r>
            <a:r>
              <a:rPr lang="en-US" spc="-110" dirty="0">
                <a:solidFill>
                  <a:schemeClr val="bg1">
                    <a:lumMod val="95000"/>
                  </a:schemeClr>
                </a:solidFill>
              </a:rPr>
              <a:t>TEMPUS-</a:t>
            </a:r>
            <a:r>
              <a:rPr lang="sr-Latn-CS" dirty="0">
                <a:solidFill>
                  <a:schemeClr val="bg1">
                    <a:lumMod val="95000"/>
                  </a:schemeClr>
                </a:solidFill>
              </a:rPr>
              <a:t>JPHES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Project acronym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WBC</a:t>
            </a:r>
            <a:r>
              <a:rPr lang="sr-Latn-RS" dirty="0" err="1">
                <a:solidFill>
                  <a:schemeClr val="bg1">
                    <a:lumMod val="95000"/>
                  </a:schemeClr>
                </a:solidFill>
              </a:rPr>
              <a:t>Inno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Project name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Modernization of WBC universities through 			strengthening of structures and services for 			knowledge transfer, research and innovation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Project duration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15</a:t>
            </a:r>
            <a:r>
              <a:rPr lang="en-GB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October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20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– 14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October 2015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Programme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TEMPUS IV, DG for Education and Culture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Thematic priority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Higher education and society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Total cost of the project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766 094 €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Commission funding</a:t>
            </a:r>
            <a:r>
              <a:rPr lang="sr-Latn-CS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689 484 €</a:t>
            </a:r>
            <a:endParaRPr lang="sr-Latn-C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Coordinator </a:t>
            </a:r>
            <a:r>
              <a:rPr lang="sr-Latn-R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sr-Latn-C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Prof. Dr. Vesna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Mandic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University of Kragujevac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sr-Latn-CS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Jovana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Cvijica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bb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34000 Kragujevac</a:t>
            </a:r>
            <a:r>
              <a:rPr lang="sr-Latn-CS" sz="1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Serbia</a:t>
            </a:r>
          </a:p>
          <a:p>
            <a:pPr>
              <a:spcBef>
                <a:spcPts val="0"/>
              </a:spcBef>
              <a:defRPr/>
            </a:pPr>
            <a:r>
              <a:rPr lang="sr-Latn-CS" sz="1600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e-mail: </a:t>
            </a:r>
            <a:r>
              <a:rPr lang="sr-Latn-RS" sz="16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mandic@kg.ac.rs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tel.  +381 34 501 201</a:t>
            </a:r>
            <a:r>
              <a:rPr lang="sr-Latn-CS" sz="1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fax. +381 34 501 901</a:t>
            </a:r>
            <a:endParaRPr lang="en-US" sz="1600" dirty="0">
              <a:solidFill>
                <a:schemeClr val="bg1">
                  <a:lumMod val="95000"/>
                </a:schemeClr>
              </a:solidFill>
              <a:hlinkClick r:id="rId3"/>
            </a:endParaRPr>
          </a:p>
          <a:p>
            <a:pPr>
              <a:spcBef>
                <a:spcPts val="0"/>
              </a:spcBef>
              <a:defRPr/>
            </a:pPr>
            <a:r>
              <a:rPr lang="sr-Latn-CS" sz="1600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www.wbc-inno.kg.ac.rs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hlinkClick r:id="rId5"/>
              </a:rPr>
              <a:t>wbc-inno</a:t>
            </a:r>
            <a:r>
              <a:rPr lang="sr-Latn-RS" sz="1600" dirty="0">
                <a:solidFill>
                  <a:schemeClr val="bg1">
                    <a:lumMod val="95000"/>
                  </a:schemeClr>
                </a:solidFill>
                <a:hlinkClick r:id="rId5"/>
              </a:rPr>
              <a:t>@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5"/>
              </a:rPr>
              <a:t>kg.ac.rs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kvir za tekst 4"/>
          <p:cNvSpPr txBox="1">
            <a:spLocks noChangeArrowheads="1"/>
          </p:cNvSpPr>
          <p:nvPr/>
        </p:nvSpPr>
        <p:spPr bwMode="auto">
          <a:xfrm>
            <a:off x="1524000" y="1371600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1. Executive summary	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2. Introduction	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3. Trends in development of BIs/STPs 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hu-HU" altLang="en-US" sz="2000">
                <a:solidFill>
                  <a:schemeClr val="bg1"/>
                </a:solidFill>
              </a:rPr>
              <a:t>in EU and in the world 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4. Current state of BI/STP in WBC</a:t>
            </a:r>
            <a:endParaRPr lang="en-US" altLang="en-US" sz="2000">
              <a:solidFill>
                <a:schemeClr val="bg1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altLang="en-US">
                <a:solidFill>
                  <a:schemeClr val="bg1"/>
                </a:solidFill>
              </a:rPr>
              <a:t>4.1 Introduction 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altLang="en-US">
                <a:solidFill>
                  <a:schemeClr val="bg1"/>
                </a:solidFill>
              </a:rPr>
              <a:t>4.2 Benchmarking surveys of BIs/STPs metrics in WBC region within WBCInno project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altLang="en-US">
                <a:solidFill>
                  <a:schemeClr val="bg1"/>
                </a:solidFill>
              </a:rPr>
              <a:t>4.3 Perceived problems and challenges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5. Strategic goals and suggested measures 	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altLang="en-US" sz="2000">
                <a:solidFill>
                  <a:schemeClr val="bg1"/>
                </a:solidFill>
              </a:rPr>
              <a:t>6. Next steps and implementation of strategy through institutional support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1507" name="Okvir za tekst 1"/>
          <p:cNvSpPr txBox="1">
            <a:spLocks noChangeArrowheads="1"/>
          </p:cNvSpPr>
          <p:nvPr/>
        </p:nvSpPr>
        <p:spPr bwMode="auto">
          <a:xfrm>
            <a:off x="1295400" y="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2D050"/>
                </a:solidFill>
              </a:rPr>
              <a:t>Regional Development Strategy for Business Incubators and Science Technology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kvir za tekst 5"/>
          <p:cNvSpPr txBox="1">
            <a:spLocks noChangeArrowheads="1"/>
          </p:cNvSpPr>
          <p:nvPr/>
        </p:nvSpPr>
        <p:spPr bwMode="auto">
          <a:xfrm>
            <a:off x="1371600" y="990600"/>
            <a:ext cx="77724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hu-HU" altLang="en-US" sz="2000" b="1">
                <a:solidFill>
                  <a:schemeClr val="bg1"/>
                </a:solidFill>
              </a:rPr>
              <a:t>5. Strategic goals and suggested measures</a:t>
            </a:r>
            <a:endParaRPr lang="en-US" altLang="en-US" sz="2000" b="1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hu-HU" altLang="en-US">
                <a:solidFill>
                  <a:schemeClr val="bg1"/>
                </a:solidFill>
              </a:rPr>
              <a:t>	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>
                <a:solidFill>
                  <a:schemeClr val="bg1"/>
                </a:solidFill>
              </a:rPr>
              <a:t>1. </a:t>
            </a:r>
            <a:r>
              <a:rPr lang="hu-HU" altLang="en-US" sz="1700">
                <a:solidFill>
                  <a:schemeClr val="bg1"/>
                </a:solidFill>
              </a:rPr>
              <a:t>Improvement of organisational and financial framework of BIs/STPs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2. Infrastructure development that suited to meeting start-up and spin-off needs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3. Application of ICT tools and e-cloud platforms for improved communication and innovation management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4. Improvement of services for tenants of BIs/STPs 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5. Application of new incubation models – virtual business incubators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6. Establishment of creative and entrepreneurial framework with schools and universities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7. Creation of mechanisms and structures for high-tech innovations in cooperation with universities and research centres 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8. Organisation of competitions and awards for best business plans, best student’s/researcher’s ideas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9. Improving visibility, promotion and internationalization of BIs/STPs for their sustainable development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hu-HU" altLang="en-US" sz="1700">
                <a:solidFill>
                  <a:schemeClr val="bg1"/>
                </a:solidFill>
              </a:rPr>
              <a:t>10. Networking among BIs and with STPs and universities on local, regional and EU level</a:t>
            </a:r>
            <a:endParaRPr lang="en-US" altLang="en-US" sz="170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31" name="Okvir za tekst 1"/>
          <p:cNvSpPr txBox="1">
            <a:spLocks noChangeArrowheads="1"/>
          </p:cNvSpPr>
          <p:nvPr/>
        </p:nvSpPr>
        <p:spPr bwMode="auto">
          <a:xfrm>
            <a:off x="1295400" y="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2D050"/>
                </a:solidFill>
              </a:rPr>
              <a:t>Regional Development Strategy for Business Incubators and Science Technology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kvir za tekst 1"/>
          <p:cNvSpPr txBox="1">
            <a:spLocks noChangeArrowheads="1"/>
          </p:cNvSpPr>
          <p:nvPr/>
        </p:nvSpPr>
        <p:spPr bwMode="auto">
          <a:xfrm>
            <a:off x="1295400" y="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2D050"/>
                </a:solidFill>
              </a:rPr>
              <a:t>Methodology for Innovation Management at WBC universities</a:t>
            </a:r>
          </a:p>
        </p:txBody>
      </p:sp>
      <p:sp>
        <p:nvSpPr>
          <p:cNvPr id="23555" name="Okvir za tekst 2"/>
          <p:cNvSpPr txBox="1">
            <a:spLocks noChangeArrowheads="1"/>
          </p:cNvSpPr>
          <p:nvPr/>
        </p:nvSpPr>
        <p:spPr bwMode="auto">
          <a:xfrm>
            <a:off x="1371600" y="1143000"/>
            <a:ext cx="7620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RS" sz="2000">
                <a:solidFill>
                  <a:schemeClr val="bg1"/>
                </a:solidFill>
              </a:rPr>
              <a:t>3. Innovation management techniques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RS" altLang="en-US" sz="2000">
                <a:solidFill>
                  <a:schemeClr val="bg1"/>
                </a:solidFill>
              </a:rPr>
              <a:t>4. Intelectual Property rights, types, EU and national legislation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RS" altLang="en-US" sz="2000">
                <a:solidFill>
                  <a:schemeClr val="bg1"/>
                </a:solidFill>
              </a:rPr>
              <a:t>5. Innovation cycle with financial tools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RS" altLang="en-US" sz="2000">
                <a:solidFill>
                  <a:schemeClr val="bg1"/>
                </a:solidFill>
              </a:rPr>
              <a:t>6. On-line collaborative Platform for Innovation management, based on gate-stage methodology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51371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</a:t>
            </a:r>
          </a:p>
          <a:p>
            <a:pPr algn="ctr">
              <a:spcBef>
                <a:spcPct val="50000"/>
              </a:spcBef>
              <a:defRPr/>
            </a:pPr>
            <a:endParaRPr lang="sr-Latn-C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sr-Latn-C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Prof. Dr Vesna Mandić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University of Kragujevac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mandic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@</a:t>
            </a:r>
            <a:r>
              <a:rPr lang="sr-Latn-R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kg.ac.rs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0"/>
            <a:ext cx="8208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2D050"/>
                </a:solidFill>
              </a:rPr>
              <a:t>Consortium</a:t>
            </a:r>
            <a:endParaRPr lang="en-GB" altLang="en-US" sz="2400" b="1">
              <a:solidFill>
                <a:srgbClr val="92D050"/>
              </a:solidFill>
            </a:endParaRPr>
          </a:p>
        </p:txBody>
      </p:sp>
      <p:pic>
        <p:nvPicPr>
          <p:cNvPr id="4099" name="Picture 5" descr="D:\TEMPUS - WBCInno\Publications and design\Final design 03-12-2012\WBCInnoRoll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68037" b="3741"/>
          <a:stretch>
            <a:fillRect/>
          </a:stretch>
        </p:blipFill>
        <p:spPr bwMode="auto">
          <a:xfrm>
            <a:off x="1295400" y="600075"/>
            <a:ext cx="78486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kvir za tekst 5"/>
          <p:cNvSpPr txBox="1"/>
          <p:nvPr/>
        </p:nvSpPr>
        <p:spPr>
          <a:xfrm>
            <a:off x="4500563" y="4965700"/>
            <a:ext cx="503237" cy="180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UA</a:t>
            </a:r>
          </a:p>
        </p:txBody>
      </p:sp>
      <p:sp>
        <p:nvSpPr>
          <p:cNvPr id="11" name="Okvir za tekst 10"/>
          <p:cNvSpPr txBox="1"/>
          <p:nvPr/>
        </p:nvSpPr>
        <p:spPr>
          <a:xfrm>
            <a:off x="7620000" y="2743200"/>
            <a:ext cx="503238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ZSI</a:t>
            </a:r>
          </a:p>
        </p:txBody>
      </p:sp>
      <p:sp>
        <p:nvSpPr>
          <p:cNvPr id="12" name="Okvir za tekst 11"/>
          <p:cNvSpPr txBox="1"/>
          <p:nvPr/>
        </p:nvSpPr>
        <p:spPr>
          <a:xfrm>
            <a:off x="7062788" y="3035300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TUG</a:t>
            </a:r>
          </a:p>
        </p:txBody>
      </p:sp>
      <p:sp>
        <p:nvSpPr>
          <p:cNvPr id="13" name="Okvir za tekst 12"/>
          <p:cNvSpPr txBox="1"/>
          <p:nvPr/>
        </p:nvSpPr>
        <p:spPr>
          <a:xfrm>
            <a:off x="8343900" y="3319463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UNS</a:t>
            </a:r>
          </a:p>
        </p:txBody>
      </p:sp>
      <p:sp>
        <p:nvSpPr>
          <p:cNvPr id="14" name="Okvir za tekst 13"/>
          <p:cNvSpPr txBox="1"/>
          <p:nvPr/>
        </p:nvSpPr>
        <p:spPr>
          <a:xfrm>
            <a:off x="8372475" y="3509963"/>
            <a:ext cx="503238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BINS</a:t>
            </a:r>
          </a:p>
        </p:txBody>
      </p:sp>
      <p:sp>
        <p:nvSpPr>
          <p:cNvPr id="15" name="Okvir za tekst 14"/>
          <p:cNvSpPr txBox="1"/>
          <p:nvPr/>
        </p:nvSpPr>
        <p:spPr>
          <a:xfrm>
            <a:off x="8488363" y="3725863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BITF</a:t>
            </a:r>
          </a:p>
        </p:txBody>
      </p:sp>
      <p:sp>
        <p:nvSpPr>
          <p:cNvPr id="16" name="Okvir za tekst 15"/>
          <p:cNvSpPr txBox="1"/>
          <p:nvPr/>
        </p:nvSpPr>
        <p:spPr>
          <a:xfrm>
            <a:off x="8656638" y="3941763"/>
            <a:ext cx="503237" cy="214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UKG</a:t>
            </a:r>
          </a:p>
        </p:txBody>
      </p:sp>
      <p:sp>
        <p:nvSpPr>
          <p:cNvPr id="17" name="Okvir za tekst 16"/>
          <p:cNvSpPr txBox="1"/>
          <p:nvPr/>
        </p:nvSpPr>
        <p:spPr>
          <a:xfrm>
            <a:off x="8656638" y="4149725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BIC</a:t>
            </a:r>
          </a:p>
        </p:txBody>
      </p:sp>
      <p:sp>
        <p:nvSpPr>
          <p:cNvPr id="18" name="Okvir za tekst 17"/>
          <p:cNvSpPr txBox="1"/>
          <p:nvPr/>
        </p:nvSpPr>
        <p:spPr>
          <a:xfrm>
            <a:off x="8656638" y="4376738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INT</a:t>
            </a:r>
          </a:p>
        </p:txBody>
      </p:sp>
      <p:sp>
        <p:nvSpPr>
          <p:cNvPr id="19" name="Okvir za tekst 18"/>
          <p:cNvSpPr txBox="1"/>
          <p:nvPr/>
        </p:nvSpPr>
        <p:spPr>
          <a:xfrm>
            <a:off x="7983538" y="4376738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sp>
        <p:nvSpPr>
          <p:cNvPr id="20" name="Okvir za tekst 19"/>
          <p:cNvSpPr txBox="1"/>
          <p:nvPr/>
        </p:nvSpPr>
        <p:spPr>
          <a:xfrm>
            <a:off x="7983538" y="4598988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BIPG</a:t>
            </a:r>
          </a:p>
        </p:txBody>
      </p:sp>
      <p:sp>
        <p:nvSpPr>
          <p:cNvPr id="21" name="Okvir za tekst 20"/>
          <p:cNvSpPr txBox="1"/>
          <p:nvPr/>
        </p:nvSpPr>
        <p:spPr>
          <a:xfrm>
            <a:off x="7358063" y="3535363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UBL</a:t>
            </a:r>
          </a:p>
        </p:txBody>
      </p:sp>
      <p:sp>
        <p:nvSpPr>
          <p:cNvPr id="22" name="Okvir za tekst 21"/>
          <p:cNvSpPr txBox="1"/>
          <p:nvPr/>
        </p:nvSpPr>
        <p:spPr>
          <a:xfrm>
            <a:off x="7345363" y="3751263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ICBL</a:t>
            </a:r>
          </a:p>
        </p:txBody>
      </p:sp>
      <p:sp>
        <p:nvSpPr>
          <p:cNvPr id="23" name="Okvir za tekst 22"/>
          <p:cNvSpPr txBox="1"/>
          <p:nvPr/>
        </p:nvSpPr>
        <p:spPr>
          <a:xfrm>
            <a:off x="4500563" y="2057400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UB</a:t>
            </a:r>
          </a:p>
        </p:txBody>
      </p:sp>
      <p:sp>
        <p:nvSpPr>
          <p:cNvPr id="24" name="Okvir za tekst 23"/>
          <p:cNvSpPr txBox="1"/>
          <p:nvPr/>
        </p:nvSpPr>
        <p:spPr>
          <a:xfrm>
            <a:off x="6278563" y="1752600"/>
            <a:ext cx="5032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TUHH</a:t>
            </a:r>
          </a:p>
        </p:txBody>
      </p:sp>
      <p:sp>
        <p:nvSpPr>
          <p:cNvPr id="25" name="Okvir za tekst 24"/>
          <p:cNvSpPr txBox="1"/>
          <p:nvPr/>
        </p:nvSpPr>
        <p:spPr>
          <a:xfrm>
            <a:off x="7886700" y="3624263"/>
            <a:ext cx="503238" cy="214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UZ</a:t>
            </a:r>
          </a:p>
        </p:txBody>
      </p:sp>
      <p:sp>
        <p:nvSpPr>
          <p:cNvPr id="26" name="Okvir za tekst 25"/>
          <p:cNvSpPr txBox="1"/>
          <p:nvPr/>
        </p:nvSpPr>
        <p:spPr>
          <a:xfrm>
            <a:off x="7818438" y="3952875"/>
            <a:ext cx="5048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BSC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447800" y="819150"/>
            <a:ext cx="7543800" cy="6343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The project is in compliance with TEMPUS IV objective "</a:t>
            </a:r>
            <a:r>
              <a:rPr lang="en-GB" sz="2200" u="sng" dirty="0">
                <a:solidFill>
                  <a:schemeClr val="bg1">
                    <a:lumMod val="95000"/>
                  </a:schemeClr>
                </a:solidFill>
              </a:rPr>
              <a:t>Higher education and society</a:t>
            </a: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" and addresses regional </a:t>
            </a:r>
            <a:r>
              <a:rPr lang="en-GB" sz="2200" dirty="0" err="1">
                <a:solidFill>
                  <a:schemeClr val="bg1">
                    <a:lumMod val="95000"/>
                  </a:schemeClr>
                </a:solidFill>
              </a:rPr>
              <a:t>prioritiy</a:t>
            </a: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 for Western Balkans,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„</a:t>
            </a: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Knowledge triangle of education, research and innovation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“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</a:rPr>
              <a:t>WBCInno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project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has an overarching aim to contribute to </a:t>
            </a:r>
            <a:r>
              <a:rPr lang="en-US" sz="2200" u="sng" dirty="0">
                <a:solidFill>
                  <a:schemeClr val="bg1">
                    <a:lumMod val="95000"/>
                  </a:schemeClr>
                </a:solidFill>
              </a:rPr>
              <a:t>the modernization of WBC universities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through the strengthening of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their management structures and services for cooperation with the world of work in the areas of </a:t>
            </a:r>
            <a:r>
              <a:rPr lang="en-US" sz="2200" u="sng" dirty="0">
                <a:solidFill>
                  <a:schemeClr val="bg1">
                    <a:lumMod val="95000"/>
                  </a:schemeClr>
                </a:solidFill>
              </a:rPr>
              <a:t>knowledge transfer, research and innovation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sr-Latn-RS" sz="22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It has as its ultimate goal the creation of strong </a:t>
            </a:r>
            <a:r>
              <a:rPr lang="en-US" sz="2200" u="sng" dirty="0">
                <a:solidFill>
                  <a:schemeClr val="bg1">
                    <a:lumMod val="95000"/>
                  </a:schemeClr>
                </a:solidFill>
              </a:rPr>
              <a:t>entrepreneurial universities and innovative regions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sr-Latn-RS" sz="22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23" name="Okvir za tekst 2"/>
          <p:cNvSpPr txBox="1">
            <a:spLocks noChangeArrowheads="1"/>
          </p:cNvSpPr>
          <p:nvPr/>
        </p:nvSpPr>
        <p:spPr bwMode="auto">
          <a:xfrm>
            <a:off x="1295400" y="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92D050"/>
                </a:solidFill>
              </a:rPr>
              <a:t>Priority and overall objective</a:t>
            </a:r>
            <a:r>
              <a:rPr lang="en-US" altLang="en-US" sz="2800" b="1">
                <a:solidFill>
                  <a:srgbClr val="92D050"/>
                </a:solidFill>
              </a:rPr>
              <a:t> </a:t>
            </a:r>
          </a:p>
          <a:p>
            <a:pPr eaLnBrk="1" hangingPunct="1"/>
            <a:endParaRPr lang="en-US" altLang="en-US" sz="28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447800" y="812800"/>
            <a:ext cx="76962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To establish a </a:t>
            </a: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University Innovation Platform (UIP)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at five WBC universities for integration and focusing of innovation potential and for fostering technology transfer and commercialization, by M12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To reinforce existing and to establish new university structures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and services in the areas of knowledge transfer, research and innovation, in line with UIP requirements, by M18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To support the development of </a:t>
            </a: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Business Incubators and Science Technology Parks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 the WBCs, through mobilizing university resources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To develop a </a:t>
            </a: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methodology for innovation management and networking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of different stakeholders from universities and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busi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-nesses,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utilising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collaborative software platform/tools, by M18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To facilitate the </a:t>
            </a: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creativity of young people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and involvement of public and private stakeholders in all modernization processes based on the </a:t>
            </a:r>
            <a:r>
              <a:rPr lang="en-US" sz="2000" u="sng" dirty="0">
                <a:solidFill>
                  <a:schemeClr val="bg1">
                    <a:lumMod val="95000"/>
                  </a:schemeClr>
                </a:solidFill>
              </a:rPr>
              <a:t>Triple Helix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model of cooperation</a:t>
            </a:r>
          </a:p>
        </p:txBody>
      </p:sp>
      <p:sp>
        <p:nvSpPr>
          <p:cNvPr id="6147" name="Pravougaonik 2"/>
          <p:cNvSpPr>
            <a:spLocks noChangeArrowheads="1"/>
          </p:cNvSpPr>
          <p:nvPr/>
        </p:nvSpPr>
        <p:spPr bwMode="auto">
          <a:xfrm>
            <a:off x="1295400" y="0"/>
            <a:ext cx="352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2D050"/>
                </a:solidFill>
              </a:rPr>
              <a:t>Specific objectives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447800" y="609600"/>
            <a:ext cx="7543800" cy="6230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o develop the University Innovation Platform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supported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by collaborative software tool for innovation management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with the intention of gathering new ideas from university staff and students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…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and boosting knowledge transfer and commercialization of R&amp;D results. </a:t>
            </a:r>
            <a:endParaRPr lang="sr-Latn-RS" sz="22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University structures and services will be developed 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and modernized for efficient support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in the development of Business Incubators and Science Technological Parks in WBCs</a:t>
            </a:r>
            <a:r>
              <a:rPr lang="sr-Latn-RS" sz="2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7171" name="Pravougaonik 2"/>
          <p:cNvSpPr>
            <a:spLocks noChangeArrowheads="1"/>
          </p:cNvSpPr>
          <p:nvPr/>
        </p:nvSpPr>
        <p:spPr bwMode="auto">
          <a:xfrm>
            <a:off x="1295400" y="9525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altLang="en-US" sz="2800" b="1">
                <a:solidFill>
                  <a:srgbClr val="92D050"/>
                </a:solidFill>
              </a:rPr>
              <a:t>Main focus</a:t>
            </a:r>
            <a:r>
              <a:rPr lang="en-US" altLang="en-US" sz="2800" b="1">
                <a:solidFill>
                  <a:srgbClr val="92D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447800" y="800100"/>
            <a:ext cx="7543800" cy="552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Traditional organization of WB</a:t>
            </a:r>
            <a:r>
              <a:rPr lang="sr-Latn-RS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universities has created a fragmentation of resources, with the absence of agreed priorities and focus 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There is no strategic innovation platform to provide the capitalizing of knowledge and research potential, or its coordination and mobilization to facilitate the development of an innovative region 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Linkages with enterprises are sporadic and individual, since there is no university office or other mechanism which provides single-point of access to university services 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There is no efficient web-based collaboration tool to facilitate the promotion of existing university resources and new ideas of students, or for matching them with financial facilitators </a:t>
            </a:r>
          </a:p>
        </p:txBody>
      </p:sp>
      <p:sp>
        <p:nvSpPr>
          <p:cNvPr id="8195" name="Pravougaonik 2"/>
          <p:cNvSpPr>
            <a:spLocks noChangeArrowheads="1"/>
          </p:cNvSpPr>
          <p:nvPr/>
        </p:nvSpPr>
        <p:spPr bwMode="auto">
          <a:xfrm>
            <a:off x="1295400" y="0"/>
            <a:ext cx="411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altLang="en-US" sz="2800" b="1">
                <a:solidFill>
                  <a:srgbClr val="92D050"/>
                </a:solidFill>
              </a:rPr>
              <a:t>From CHALLENGES</a:t>
            </a:r>
            <a:r>
              <a:rPr lang="en-US" altLang="en-US" sz="2800" b="1">
                <a:solidFill>
                  <a:srgbClr val="92D050"/>
                </a:solidFill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kvir za tekst 1"/>
          <p:cNvSpPr txBox="1">
            <a:spLocks noChangeArrowheads="1"/>
          </p:cNvSpPr>
          <p:nvPr/>
        </p:nvSpPr>
        <p:spPr bwMode="auto">
          <a:xfrm>
            <a:off x="1447800" y="641350"/>
            <a:ext cx="75438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Regional University Innovation Platform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Five Business Support offices at WB universities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sr-Latn-RS" altLang="en-US" sz="2000">
                <a:solidFill>
                  <a:schemeClr val="bg1"/>
                </a:solidFill>
              </a:rPr>
              <a:t>Five </a:t>
            </a:r>
            <a:r>
              <a:rPr lang="en-US" altLang="en-US" sz="2000">
                <a:solidFill>
                  <a:schemeClr val="bg1"/>
                </a:solidFill>
              </a:rPr>
              <a:t>Catalogues of university innovation potential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Ten WB university units/centres reinforced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Regional development strategy for BI</a:t>
            </a:r>
            <a:r>
              <a:rPr lang="sr-Latn-RS" altLang="en-US" sz="2000">
                <a:solidFill>
                  <a:schemeClr val="bg1"/>
                </a:solidFill>
              </a:rPr>
              <a:t>s and STPs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Sustainability strategy of WBC universities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Methodology for innovation management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Innovation management software platform (stage-gate)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Innovative Ideas Competition for students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25 dissemination  and training events in WBCs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Increased number of start-ups, spin-offs, and new projects/services/businesses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Enhanced innovation culture within scientific community 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altLang="en-US" sz="2000">
                <a:solidFill>
                  <a:schemeClr val="bg1"/>
                </a:solidFill>
              </a:rPr>
              <a:t>Increased number of students/researchers  demonstrating entrepreneurial spirit</a:t>
            </a:r>
          </a:p>
        </p:txBody>
      </p:sp>
      <p:pic>
        <p:nvPicPr>
          <p:cNvPr id="9219" name="Picture 14" descr="D:\TEMPUS - WBCInno\Publications and design\Final design 03-12-2012\WBCInno_Blok_Kor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7" t="-117" r="52795" b="117"/>
          <a:stretch>
            <a:fillRect/>
          </a:stretch>
        </p:blipFill>
        <p:spPr bwMode="auto">
          <a:xfrm>
            <a:off x="8686800" y="762000"/>
            <a:ext cx="45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kvir za tekst 3"/>
          <p:cNvSpPr txBox="1">
            <a:spLocks noChangeArrowheads="1"/>
          </p:cNvSpPr>
          <p:nvPr/>
        </p:nvSpPr>
        <p:spPr bwMode="auto">
          <a:xfrm rot="-5400000">
            <a:off x="8463757" y="1605756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9221" name="Okvir za tekst 4"/>
          <p:cNvSpPr txBox="1">
            <a:spLocks noChangeArrowheads="1"/>
          </p:cNvSpPr>
          <p:nvPr/>
        </p:nvSpPr>
        <p:spPr bwMode="auto">
          <a:xfrm rot="-5400000">
            <a:off x="8452644" y="3510756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9222" name="Okvir za tekst 5"/>
          <p:cNvSpPr txBox="1">
            <a:spLocks noChangeArrowheads="1"/>
          </p:cNvSpPr>
          <p:nvPr/>
        </p:nvSpPr>
        <p:spPr bwMode="auto">
          <a:xfrm rot="-5400000">
            <a:off x="8452644" y="5568156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9223" name="Pravougaonik 6"/>
          <p:cNvSpPr>
            <a:spLocks noChangeArrowheads="1"/>
          </p:cNvSpPr>
          <p:nvPr/>
        </p:nvSpPr>
        <p:spPr bwMode="auto">
          <a:xfrm>
            <a:off x="1295400" y="11113"/>
            <a:ext cx="4092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2D050"/>
                </a:solidFill>
              </a:rPr>
              <a:t>… </a:t>
            </a:r>
            <a:r>
              <a:rPr lang="sr-Latn-RS" altLang="en-US" sz="2800" b="1">
                <a:solidFill>
                  <a:srgbClr val="92D050"/>
                </a:solidFill>
              </a:rPr>
              <a:t>To ACHIEVEMENTS</a:t>
            </a:r>
            <a:r>
              <a:rPr lang="en-US" altLang="en-US" sz="2800" b="1">
                <a:solidFill>
                  <a:srgbClr val="92D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1447800" y="744538"/>
            <a:ext cx="7543800" cy="337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WBCInno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is designed to have an ongoing and sustained impact on the region and multiplier effects for the universities and BIs/STPs, as follows: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Forming an innovation culture within the scientific community and boosting entrepreneurial spirit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Students can promote their ideas, resulting in new business streams and an increased number of start up companies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Researchers will have the opportunity to focus on research areas demanded by the market.</a:t>
            </a:r>
          </a:p>
        </p:txBody>
      </p:sp>
      <p:pic>
        <p:nvPicPr>
          <p:cNvPr id="10243" name="Picture 8" descr="D:\TEMPUS - WBCInno\Publications and design\Fotolija slike\Fotolia_2852933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213225"/>
            <a:ext cx="1558925" cy="2339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9" descr="D:\TEMPUS - WBCInno\Publications and design\Fotolija slike\Fotolia_44175985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r="3667"/>
          <a:stretch>
            <a:fillRect/>
          </a:stretch>
        </p:blipFill>
        <p:spPr bwMode="auto">
          <a:xfrm>
            <a:off x="6742113" y="4213225"/>
            <a:ext cx="1639887" cy="2339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" descr="D:\TEMPUS - WBCInno\Publications and design\Fotolija slike\Fotolia_47145404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213225"/>
            <a:ext cx="1558925" cy="2339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1" descr="D:\TEMPUS - WBCInno\Publications and design\Fotolija slike\Fotolia_8116129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25925"/>
            <a:ext cx="1517650" cy="2339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Pravougaonik 1"/>
          <p:cNvSpPr>
            <a:spLocks noChangeArrowheads="1"/>
          </p:cNvSpPr>
          <p:nvPr/>
        </p:nvSpPr>
        <p:spPr bwMode="auto">
          <a:xfrm>
            <a:off x="1295400" y="0"/>
            <a:ext cx="144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2D050"/>
                </a:solidFill>
              </a:rPr>
              <a:t>Impact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1344</Words>
  <Application>Microsoft Office PowerPoint</Application>
  <PresentationFormat>Bildschirmpräsentation (4:3)</PresentationFormat>
  <Paragraphs>213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Ines Marinkovic</cp:lastModifiedBy>
  <cp:revision>300</cp:revision>
  <dcterms:created xsi:type="dcterms:W3CDTF">2012-11-15T09:23:10Z</dcterms:created>
  <dcterms:modified xsi:type="dcterms:W3CDTF">2013-12-24T11:08:47Z</dcterms:modified>
</cp:coreProperties>
</file>