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53" r:id="rId2"/>
    <p:sldId id="349" r:id="rId3"/>
    <p:sldId id="354" r:id="rId4"/>
    <p:sldId id="350" r:id="rId5"/>
    <p:sldId id="356" r:id="rId6"/>
    <p:sldId id="35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0" autoAdjust="0"/>
    <p:restoredTop sz="79928" autoAdjust="0"/>
  </p:normalViewPr>
  <p:slideViewPr>
    <p:cSldViewPr>
      <p:cViewPr varScale="1">
        <p:scale>
          <a:sx n="66" d="100"/>
          <a:sy n="66" d="100"/>
        </p:scale>
        <p:origin x="-121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B6189-6803-42EC-A78D-B930F7773922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9B9EF-FC3F-4711-911F-302A5145B7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8C92E-EEB8-42D5-8222-212DF5A72E36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E62F3-DEA7-4797-AA89-9B636FEACB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D0E96-7083-441E-94CE-650D35E738D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dataoecd/45/57/44863843.pdf" TargetMode="External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ransparent-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5838" y="304800"/>
            <a:ext cx="38544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C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0127147-70B2-4178-8DD6-30627629448C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47696FF-6062-425B-8153-9A8ACC4BC4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0127147-70B2-4178-8DD6-30627629448C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47696FF-6062-425B-8153-9A8ACC4BC4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0127147-70B2-4178-8DD6-30627629448C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47696FF-6062-425B-8153-9A8ACC4BC4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 descr="http://www.oecd.org/vgn/images/portal/cit_731/46/50/44865034iri2010brochure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lum bright="40000" contrast="-40000"/>
          </a:blip>
          <a:srcRect t="42176" r="2017" b="36151"/>
          <a:stretch>
            <a:fillRect/>
          </a:stretch>
        </p:blipFill>
        <p:spPr bwMode="auto">
          <a:xfrm>
            <a:off x="0" y="6324600"/>
            <a:ext cx="3200400" cy="533400"/>
          </a:xfrm>
          <a:prstGeom prst="rect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33000"/>
              </a:srgbClr>
            </a:outerShdw>
          </a:effectLst>
        </p:spPr>
      </p:pic>
      <p:pic>
        <p:nvPicPr>
          <p:cNvPr id="10" name="Picture 2" descr="C:\SWTOOLS\APPS\ALRN\exe\images\large\Configure-Background.gi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lum bright="10000" contrast="-30000"/>
          </a:blip>
          <a:srcRect t="38788" b="34909"/>
          <a:stretch>
            <a:fillRect/>
          </a:stretch>
        </p:blipFill>
        <p:spPr bwMode="auto">
          <a:xfrm>
            <a:off x="6019800" y="6324600"/>
            <a:ext cx="31242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3" descr="C:\SWTOOLS\DRIVERS\WLANINT2\XP\Apps\x32\rProInst.bmp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tx2">
                <a:tint val="45000"/>
                <a:satMod val="400000"/>
              </a:schemeClr>
            </a:duotone>
            <a:lum bright="20000" contrast="-40000"/>
          </a:blip>
          <a:srcRect t="52100" r="18011" b="19847"/>
          <a:stretch>
            <a:fillRect/>
          </a:stretch>
        </p:blipFill>
        <p:spPr bwMode="auto">
          <a:xfrm>
            <a:off x="3200400" y="6324600"/>
            <a:ext cx="2895600" cy="53340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2" name="Picture 8" descr="transparent-logo.gif"/>
          <p:cNvPicPr>
            <a:picLocks noChangeAspect="1"/>
          </p:cNvPicPr>
          <p:nvPr/>
        </p:nvPicPr>
        <p:blipFill>
          <a:blip r:embed="rId5" cstate="print">
            <a:grayscl/>
            <a:lum bright="-40000" contrast="-40000"/>
          </a:blip>
          <a:srcRect/>
          <a:stretch>
            <a:fillRect/>
          </a:stretch>
        </p:blipFill>
        <p:spPr bwMode="auto">
          <a:xfrm>
            <a:off x="6400800" y="6315618"/>
            <a:ext cx="2286000" cy="542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sz="4000" b="1">
                <a:solidFill>
                  <a:schemeClr val="tx1">
                    <a:lumMod val="50000"/>
                    <a:lumOff val="50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40127147-70B2-4178-8DD6-30627629448C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52800" y="6416675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347696FF-6062-425B-8153-9A8ACC4BC48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" descr="C:\Documents and Settings\arifagic\Local Settings\Temporary Internet Files\Content.IE5\68PHTXIA\MP900439345[1]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lum contrast="-20000"/>
          </a:blip>
          <a:srcRect l="1429" t="64307" r="54286" b="7478"/>
          <a:stretch>
            <a:fillRect/>
          </a:stretch>
        </p:blipFill>
        <p:spPr bwMode="auto">
          <a:xfrm>
            <a:off x="6095999" y="3810000"/>
            <a:ext cx="3048001" cy="2209800"/>
          </a:xfrm>
          <a:prstGeom prst="rect">
            <a:avLst/>
          </a:prstGeom>
          <a:noFill/>
        </p:spPr>
      </p:pic>
      <p:pic>
        <p:nvPicPr>
          <p:cNvPr id="9" name="Picture 10" descr="http://www.oecd.org/vgn/images/portal/cit_731/46/50/44865034iri2010brochur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40167" r="2017" b="18075"/>
          <a:stretch>
            <a:fillRect/>
          </a:stretch>
        </p:blipFill>
        <p:spPr bwMode="auto">
          <a:xfrm>
            <a:off x="0" y="3810000"/>
            <a:ext cx="3200400" cy="220980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1" name="Picture 3" descr="C:\SWTOOLS\DRIVERS\WLANINT2\XP\Apps\x32\rProInst.bmp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27290" r="18011" b="12405"/>
          <a:stretch>
            <a:fillRect/>
          </a:stretch>
        </p:blipFill>
        <p:spPr bwMode="auto">
          <a:xfrm>
            <a:off x="3200400" y="3810000"/>
            <a:ext cx="2895600" cy="220980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5" name="Picture 8" descr="transparent-logo.gif"/>
          <p:cNvPicPr>
            <a:picLocks noChangeAspect="1"/>
          </p:cNvPicPr>
          <p:nvPr/>
        </p:nvPicPr>
        <p:blipFill>
          <a:blip r:embed="rId6" cstate="print">
            <a:grayscl/>
          </a:blip>
          <a:srcRect/>
          <a:stretch>
            <a:fillRect/>
          </a:stretch>
        </p:blipFill>
        <p:spPr bwMode="auto">
          <a:xfrm>
            <a:off x="685800" y="304800"/>
            <a:ext cx="417512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0127147-70B2-4178-8DD6-30627629448C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47696FF-6062-425B-8153-9A8ACC4BC48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7" name="Straight Connector 136"/>
          <p:cNvCxnSpPr/>
          <p:nvPr/>
        </p:nvCxnSpPr>
        <p:spPr>
          <a:xfrm rot="5400000" flipH="1" flipV="1">
            <a:off x="38100" y="5981700"/>
            <a:ext cx="76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rot="5400000" flipH="1" flipV="1">
            <a:off x="762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rot="5400000" flipH="1" flipV="1">
            <a:off x="114300" y="5905500"/>
            <a:ext cx="228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rot="5400000" flipH="1" flipV="1">
            <a:off x="2286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rot="5400000" flipH="1" flipV="1">
            <a:off x="342900" y="5981700"/>
            <a:ext cx="76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rot="5400000" flipH="1" flipV="1">
            <a:off x="3810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5400000" flipH="1" flipV="1">
            <a:off x="419100" y="5905500"/>
            <a:ext cx="228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rot="5400000" flipH="1" flipV="1">
            <a:off x="457200" y="5867400"/>
            <a:ext cx="3048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rot="5400000" flipH="1" flipV="1">
            <a:off x="495300" y="5829300"/>
            <a:ext cx="3810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rot="5400000" flipH="1" flipV="1">
            <a:off x="723900" y="5981700"/>
            <a:ext cx="76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rot="5400000" flipH="1" flipV="1">
            <a:off x="7620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rot="5400000" flipH="1" flipV="1">
            <a:off x="800100" y="5905500"/>
            <a:ext cx="228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rot="5400000" flipH="1" flipV="1">
            <a:off x="9144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rot="5400000" flipH="1" flipV="1">
            <a:off x="1028700" y="5981700"/>
            <a:ext cx="76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rot="5400000" flipH="1" flipV="1">
            <a:off x="1104900" y="5981700"/>
            <a:ext cx="76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 rot="5400000" flipH="1" flipV="1">
            <a:off x="11430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 rot="5400000" flipH="1" flipV="1">
            <a:off x="1181100" y="5905500"/>
            <a:ext cx="228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 rot="5400000" flipH="1" flipV="1">
            <a:off x="1219200" y="5867400"/>
            <a:ext cx="3048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rot="5400000" flipH="1" flipV="1">
            <a:off x="1257300" y="5829300"/>
            <a:ext cx="3810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rot="5400000" flipH="1" flipV="1">
            <a:off x="1295400" y="5791200"/>
            <a:ext cx="457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 rot="5400000" flipH="1" flipV="1">
            <a:off x="1409700" y="5829300"/>
            <a:ext cx="3810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rot="5400000" flipH="1" flipV="1">
            <a:off x="1333500" y="5676900"/>
            <a:ext cx="6858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rot="5400000" flipH="1" flipV="1">
            <a:off x="1638300" y="5905500"/>
            <a:ext cx="228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rot="5400000" flipH="1" flipV="1">
            <a:off x="18288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rot="5400000" flipH="1" flipV="1">
            <a:off x="1562100" y="5753100"/>
            <a:ext cx="533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 rot="5400000" flipH="1" flipV="1">
            <a:off x="19050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 rot="5400000" flipH="1" flipV="1">
            <a:off x="2019300" y="5981700"/>
            <a:ext cx="76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rot="5400000" flipH="1" flipV="1">
            <a:off x="20574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rot="5400000" flipH="1" flipV="1">
            <a:off x="2095500" y="5905500"/>
            <a:ext cx="228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rot="5400000" flipH="1" flipV="1">
            <a:off x="22098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rot="5400000" flipH="1" flipV="1">
            <a:off x="2324100" y="5981700"/>
            <a:ext cx="76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rot="5400000" flipH="1" flipV="1">
            <a:off x="23622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rot="5400000" flipH="1" flipV="1">
            <a:off x="2209800" y="5715000"/>
            <a:ext cx="609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rot="5400000" flipH="1" flipV="1">
            <a:off x="2438400" y="5867400"/>
            <a:ext cx="3048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rot="5400000" flipH="1" flipV="1">
            <a:off x="2400300" y="5753100"/>
            <a:ext cx="533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 rot="5400000" flipH="1" flipV="1">
            <a:off x="2705100" y="5981700"/>
            <a:ext cx="76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rot="5400000" flipH="1" flipV="1">
            <a:off x="2628900" y="5829300"/>
            <a:ext cx="3810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rot="5400000" flipH="1" flipV="1">
            <a:off x="2781300" y="5905500"/>
            <a:ext cx="228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 rot="5400000" flipH="1" flipV="1">
            <a:off x="28956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rot="5400000" flipH="1" flipV="1">
            <a:off x="3009900" y="5981700"/>
            <a:ext cx="76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>
          <a:xfrm rot="5400000" flipH="1" flipV="1">
            <a:off x="3086100" y="5981700"/>
            <a:ext cx="76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 rot="5400000" flipH="1" flipV="1">
            <a:off x="31242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 rot="5400000" flipH="1" flipV="1">
            <a:off x="3162300" y="5905500"/>
            <a:ext cx="228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 rot="5400000" flipH="1" flipV="1">
            <a:off x="3200400" y="5867400"/>
            <a:ext cx="3048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 rot="5400000" flipH="1" flipV="1">
            <a:off x="3238500" y="5829300"/>
            <a:ext cx="3810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 rot="5400000" flipH="1" flipV="1">
            <a:off x="3086100" y="5600700"/>
            <a:ext cx="838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 rot="5400000" flipH="1" flipV="1">
            <a:off x="3390900" y="5829300"/>
            <a:ext cx="3810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 rot="5400000" flipH="1" flipV="1">
            <a:off x="3505200" y="5867400"/>
            <a:ext cx="3048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 rot="5400000" flipH="1" flipV="1">
            <a:off x="3467100" y="5753100"/>
            <a:ext cx="533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 rot="5400000" flipH="1" flipV="1">
            <a:off x="38100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 rot="5400000" flipH="1" flipV="1">
            <a:off x="3657600" y="5867400"/>
            <a:ext cx="3048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 rot="5400000" flipH="1" flipV="1">
            <a:off x="3810000" y="5867400"/>
            <a:ext cx="3048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rot="5400000" flipH="1" flipV="1">
            <a:off x="4000500" y="5981700"/>
            <a:ext cx="76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 rot="5400000" flipH="1" flipV="1">
            <a:off x="40386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 rot="5400000" flipH="1" flipV="1">
            <a:off x="4076700" y="5905500"/>
            <a:ext cx="228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 rot="5400000" flipH="1" flipV="1">
            <a:off x="41910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 rot="5400000" flipH="1" flipV="1">
            <a:off x="4305300" y="5981700"/>
            <a:ext cx="76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rot="5400000" flipH="1" flipV="1">
            <a:off x="43434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/>
          <p:nvPr/>
        </p:nvCxnSpPr>
        <p:spPr>
          <a:xfrm rot="5400000" flipH="1" flipV="1">
            <a:off x="4381500" y="5905500"/>
            <a:ext cx="228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 rot="5400000" flipH="1" flipV="1">
            <a:off x="4419600" y="5867400"/>
            <a:ext cx="3048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/>
          <p:nvPr/>
        </p:nvCxnSpPr>
        <p:spPr>
          <a:xfrm rot="5400000" flipH="1" flipV="1">
            <a:off x="4457700" y="5829300"/>
            <a:ext cx="3810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 rot="5400000" flipH="1" flipV="1">
            <a:off x="4686300" y="5981700"/>
            <a:ext cx="76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 rot="5400000" flipH="1" flipV="1">
            <a:off x="47244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rot="5400000" flipH="1" flipV="1">
            <a:off x="4762500" y="5905500"/>
            <a:ext cx="228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rot="5400000" flipH="1" flipV="1">
            <a:off x="48768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 rot="5400000" flipH="1" flipV="1">
            <a:off x="4991100" y="5981700"/>
            <a:ext cx="76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rot="5400000" flipH="1" flipV="1">
            <a:off x="5067300" y="5981700"/>
            <a:ext cx="76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 rot="5400000" flipH="1" flipV="1">
            <a:off x="51054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 rot="5400000" flipH="1" flipV="1">
            <a:off x="5143500" y="5905500"/>
            <a:ext cx="228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 rot="5400000" flipH="1" flipV="1">
            <a:off x="5181600" y="5867400"/>
            <a:ext cx="3048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 rot="5400000" flipH="1" flipV="1">
            <a:off x="5219700" y="5829300"/>
            <a:ext cx="3810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rot="5400000" flipH="1" flipV="1">
            <a:off x="5257800" y="5791200"/>
            <a:ext cx="457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 rot="5400000" flipH="1" flipV="1">
            <a:off x="5372100" y="5829300"/>
            <a:ext cx="3810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rot="5400000" flipH="1" flipV="1">
            <a:off x="5486400" y="5867400"/>
            <a:ext cx="3048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 rot="5400000" flipH="1" flipV="1">
            <a:off x="5600700" y="5905500"/>
            <a:ext cx="228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 rot="5400000" flipH="1" flipV="1">
            <a:off x="57912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 rot="5400000" flipH="1" flipV="1">
            <a:off x="5448300" y="5676900"/>
            <a:ext cx="6858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 rot="5400000" flipH="1" flipV="1">
            <a:off x="5715000" y="5791200"/>
            <a:ext cx="457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rot="5400000" flipH="1" flipV="1">
            <a:off x="5981700" y="5981700"/>
            <a:ext cx="76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 rot="5400000" flipH="1" flipV="1">
            <a:off x="60198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 rot="5400000" flipH="1" flipV="1">
            <a:off x="6057900" y="5905500"/>
            <a:ext cx="228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 rot="5400000" flipH="1" flipV="1">
            <a:off x="61722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/>
          <p:nvPr/>
        </p:nvCxnSpPr>
        <p:spPr>
          <a:xfrm rot="5400000" flipH="1" flipV="1">
            <a:off x="6286500" y="5981700"/>
            <a:ext cx="76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rot="5400000" flipH="1" flipV="1">
            <a:off x="63246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 rot="5400000" flipH="1" flipV="1">
            <a:off x="6362700" y="5905500"/>
            <a:ext cx="228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/>
          <p:cNvCxnSpPr/>
          <p:nvPr/>
        </p:nvCxnSpPr>
        <p:spPr>
          <a:xfrm rot="5400000" flipH="1" flipV="1">
            <a:off x="6400800" y="5867400"/>
            <a:ext cx="3048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/>
          <p:cNvCxnSpPr/>
          <p:nvPr/>
        </p:nvCxnSpPr>
        <p:spPr>
          <a:xfrm rot="5400000" flipH="1" flipV="1">
            <a:off x="6248400" y="5638800"/>
            <a:ext cx="7620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/>
          <p:nvPr/>
        </p:nvCxnSpPr>
        <p:spPr>
          <a:xfrm rot="5400000" flipH="1" flipV="1">
            <a:off x="6667500" y="5981700"/>
            <a:ext cx="76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/>
          <p:nvPr/>
        </p:nvCxnSpPr>
        <p:spPr>
          <a:xfrm rot="5400000" flipH="1" flipV="1">
            <a:off x="6477000" y="5715000"/>
            <a:ext cx="609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/>
          <p:nvPr/>
        </p:nvCxnSpPr>
        <p:spPr>
          <a:xfrm rot="5400000" flipH="1" flipV="1">
            <a:off x="6743700" y="5905500"/>
            <a:ext cx="228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/>
          <p:cNvCxnSpPr/>
          <p:nvPr/>
        </p:nvCxnSpPr>
        <p:spPr>
          <a:xfrm rot="5400000" flipH="1" flipV="1">
            <a:off x="68580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 rot="5400000" flipH="1" flipV="1">
            <a:off x="6781800" y="5791200"/>
            <a:ext cx="457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 rot="5400000" flipH="1" flipV="1">
            <a:off x="7048500" y="5981700"/>
            <a:ext cx="76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 rot="5400000" flipH="1" flipV="1">
            <a:off x="70866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 rot="5400000" flipH="1" flipV="1">
            <a:off x="7124700" y="5905500"/>
            <a:ext cx="228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/>
          <p:cNvCxnSpPr/>
          <p:nvPr/>
        </p:nvCxnSpPr>
        <p:spPr>
          <a:xfrm rot="5400000" flipH="1" flipV="1">
            <a:off x="7162800" y="5867400"/>
            <a:ext cx="3048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 rot="5400000" flipH="1" flipV="1">
            <a:off x="7200900" y="5829300"/>
            <a:ext cx="3810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 rot="5400000" flipH="1" flipV="1">
            <a:off x="7353300" y="5905500"/>
            <a:ext cx="228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 rot="5400000" flipH="1" flipV="1">
            <a:off x="7353300" y="5829300"/>
            <a:ext cx="3810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 rot="5400000" flipH="1" flipV="1">
            <a:off x="7467600" y="5867400"/>
            <a:ext cx="3048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 rot="5400000" flipH="1" flipV="1">
            <a:off x="7315200" y="5638800"/>
            <a:ext cx="7620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/>
          <p:cNvCxnSpPr/>
          <p:nvPr/>
        </p:nvCxnSpPr>
        <p:spPr>
          <a:xfrm rot="5400000" flipH="1" flipV="1">
            <a:off x="77724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/>
          <p:nvPr/>
        </p:nvCxnSpPr>
        <p:spPr>
          <a:xfrm rot="5400000" flipH="1" flipV="1">
            <a:off x="7620000" y="5867400"/>
            <a:ext cx="3048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 rot="5400000" flipH="1" flipV="1">
            <a:off x="7696200" y="5791200"/>
            <a:ext cx="457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 rot="5400000" flipH="1" flipV="1">
            <a:off x="7962900" y="5981700"/>
            <a:ext cx="76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 rot="5400000" flipH="1" flipV="1">
            <a:off x="8001000" y="5943600"/>
            <a:ext cx="152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 rot="5400000" flipH="1" flipV="1">
            <a:off x="8039100" y="5905500"/>
            <a:ext cx="228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 rot="5400000" flipH="1" flipV="1">
            <a:off x="8077200" y="5867400"/>
            <a:ext cx="3048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rot="5400000" flipH="1" flipV="1">
            <a:off x="8115300" y="5829300"/>
            <a:ext cx="3810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/>
          <p:nvPr/>
        </p:nvCxnSpPr>
        <p:spPr>
          <a:xfrm rot="5400000" flipH="1" flipV="1">
            <a:off x="8153400" y="5791200"/>
            <a:ext cx="457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/>
          <p:cNvCxnSpPr/>
          <p:nvPr/>
        </p:nvCxnSpPr>
        <p:spPr>
          <a:xfrm rot="5400000" flipH="1" flipV="1">
            <a:off x="8305800" y="5867400"/>
            <a:ext cx="3048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 rot="5400000" flipH="1" flipV="1">
            <a:off x="8077200" y="5562600"/>
            <a:ext cx="9144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/>
          <p:nvPr/>
        </p:nvCxnSpPr>
        <p:spPr>
          <a:xfrm rot="5400000" flipH="1" flipV="1">
            <a:off x="7886700" y="5295900"/>
            <a:ext cx="14478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/>
          <p:nvPr/>
        </p:nvCxnSpPr>
        <p:spPr>
          <a:xfrm rot="5400000" flipH="1" flipV="1">
            <a:off x="8572500" y="5829300"/>
            <a:ext cx="3810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/>
          <p:cNvCxnSpPr/>
          <p:nvPr/>
        </p:nvCxnSpPr>
        <p:spPr>
          <a:xfrm rot="5400000" flipH="1" flipV="1">
            <a:off x="8534400" y="5867400"/>
            <a:ext cx="3048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/>
          <p:nvPr/>
        </p:nvCxnSpPr>
        <p:spPr>
          <a:xfrm rot="5400000" flipH="1" flipV="1">
            <a:off x="8610600" y="5791200"/>
            <a:ext cx="457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 rot="5400000" flipH="1" flipV="1">
            <a:off x="8610600" y="5715000"/>
            <a:ext cx="609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/>
          <p:cNvCxnSpPr/>
          <p:nvPr/>
        </p:nvCxnSpPr>
        <p:spPr>
          <a:xfrm rot="5400000" flipH="1" flipV="1">
            <a:off x="8572500" y="5524500"/>
            <a:ext cx="9906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/>
          <p:nvPr/>
        </p:nvCxnSpPr>
        <p:spPr>
          <a:xfrm rot="5400000" flipH="1" flipV="1">
            <a:off x="8572500" y="5600700"/>
            <a:ext cx="8382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>
            <a:endCxn id="12" idx="3"/>
          </p:cNvCxnSpPr>
          <p:nvPr/>
        </p:nvCxnSpPr>
        <p:spPr>
          <a:xfrm rot="5400000" flipH="1" flipV="1">
            <a:off x="8591550" y="5467350"/>
            <a:ext cx="1104900" cy="0"/>
          </a:xfrm>
          <a:prstGeom prst="line">
            <a:avLst/>
          </a:prstGeom>
          <a:ln w="19050">
            <a:solidFill>
              <a:srgbClr val="D9D9D9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rot="5400000">
            <a:off x="6686500" y="4400500"/>
            <a:ext cx="2914712" cy="2000288"/>
          </a:xfrm>
          <a:prstGeom prst="rect">
            <a:avLst/>
          </a:prstGeom>
          <a:blipFill>
            <a:blip r:embed="rId2" cstate="print"/>
            <a:stretch>
              <a:fillRect l="35000" b="10000"/>
            </a:stretch>
          </a:blipFill>
          <a:ln>
            <a:noFill/>
          </a:ln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0127147-70B2-4178-8DD6-30627629448C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47696FF-6062-425B-8153-9A8ACC4BC4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 rot="5400000">
            <a:off x="6686500" y="4400500"/>
            <a:ext cx="2914712" cy="2000288"/>
          </a:xfrm>
          <a:prstGeom prst="rect">
            <a:avLst/>
          </a:prstGeom>
          <a:blipFill>
            <a:blip r:embed="rId2" cstate="print"/>
            <a:stretch>
              <a:fillRect l="35000" b="10000"/>
            </a:stretch>
          </a:blipFill>
          <a:ln>
            <a:noFill/>
          </a:ln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0127147-70B2-4178-8DD6-30627629448C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47696FF-6062-425B-8153-9A8ACC4BC4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rot="5400000">
            <a:off x="6686500" y="4400500"/>
            <a:ext cx="2914712" cy="2000288"/>
          </a:xfrm>
          <a:prstGeom prst="rect">
            <a:avLst/>
          </a:prstGeom>
          <a:blipFill>
            <a:blip r:embed="rId2" cstate="print"/>
            <a:stretch>
              <a:fillRect l="35000" b="10000"/>
            </a:stretch>
          </a:blipFill>
          <a:ln>
            <a:noFill/>
          </a:ln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0127147-70B2-4178-8DD6-30627629448C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47696FF-6062-425B-8153-9A8ACC4BC4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5400000">
            <a:off x="6686500" y="4400500"/>
            <a:ext cx="2914712" cy="2000288"/>
          </a:xfrm>
          <a:prstGeom prst="rect">
            <a:avLst/>
          </a:prstGeom>
          <a:blipFill>
            <a:blip r:embed="rId2" cstate="print"/>
            <a:stretch>
              <a:fillRect l="35000" b="10000"/>
            </a:stretch>
          </a:blipFill>
          <a:ln>
            <a:noFill/>
          </a:ln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0127147-70B2-4178-8DD6-30627629448C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47696FF-6062-425B-8153-9A8ACC4BC4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0127147-70B2-4178-8DD6-30627629448C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47696FF-6062-425B-8153-9A8ACC4BC4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0127147-70B2-4178-8DD6-30627629448C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47696FF-6062-425B-8153-9A8ACC4BC4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352800"/>
            <a:ext cx="7772400" cy="3276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b="0" dirty="0" smtClean="0">
                <a:solidFill>
                  <a:schemeClr val="tx1"/>
                </a:solidFill>
              </a:rPr>
              <a:t/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/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/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2"/>
                </a:solidFill>
              </a:rPr>
              <a:t/>
            </a:r>
            <a:br>
              <a:rPr lang="en-US" sz="2000" b="0" dirty="0" smtClean="0">
                <a:solidFill>
                  <a:schemeClr val="tx2"/>
                </a:solidFill>
              </a:rPr>
            </a:br>
            <a:r>
              <a:rPr lang="en-US" sz="2000" b="0" dirty="0" smtClean="0">
                <a:solidFill>
                  <a:schemeClr val="tx2"/>
                </a:solidFill>
              </a:rPr>
              <a:t/>
            </a:r>
            <a:br>
              <a:rPr lang="en-US" sz="2000" b="0" dirty="0" smtClean="0">
                <a:solidFill>
                  <a:schemeClr val="tx2"/>
                </a:solidFill>
              </a:rPr>
            </a:br>
            <a:r>
              <a:rPr lang="en-US" sz="2000" b="0" dirty="0" smtClean="0">
                <a:solidFill>
                  <a:schemeClr val="tx2"/>
                </a:solidFill>
              </a:rPr>
              <a:t/>
            </a:r>
            <a:br>
              <a:rPr lang="en-US" sz="2000" b="0" dirty="0" smtClean="0">
                <a:solidFill>
                  <a:schemeClr val="tx2"/>
                </a:solidFill>
              </a:rPr>
            </a:br>
            <a:r>
              <a:rPr lang="en-US" sz="2000" b="0" dirty="0" smtClean="0">
                <a:solidFill>
                  <a:schemeClr val="tx2"/>
                </a:solidFill>
              </a:rPr>
              <a:t/>
            </a:r>
            <a:br>
              <a:rPr lang="en-US" sz="2000" b="0" dirty="0" smtClean="0">
                <a:solidFill>
                  <a:schemeClr val="tx2"/>
                </a:solidFill>
              </a:rPr>
            </a:br>
            <a:r>
              <a:rPr lang="en-US" sz="2000" b="0" dirty="0" smtClean="0">
                <a:solidFill>
                  <a:schemeClr val="tx2"/>
                </a:solidFill>
              </a:rPr>
              <a:t/>
            </a:r>
            <a:br>
              <a:rPr lang="en-US" sz="2000" b="0" dirty="0" smtClean="0">
                <a:solidFill>
                  <a:schemeClr val="tx2"/>
                </a:solidFill>
              </a:rPr>
            </a:b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i="1" dirty="0" smtClean="0">
                <a:solidFill>
                  <a:schemeClr val="tx2"/>
                </a:solidFill>
              </a:rPr>
              <a:t>Steering Committee of the Regional R&amp;D Strategy for Innovation</a:t>
            </a:r>
            <a:r>
              <a:rPr lang="en-US" sz="2700" i="1" dirty="0" smtClean="0">
                <a:solidFill>
                  <a:schemeClr val="tx2"/>
                </a:solidFill>
              </a:rPr>
              <a:t/>
            </a:r>
            <a:br>
              <a:rPr lang="en-US" sz="2700" i="1" dirty="0" smtClean="0">
                <a:solidFill>
                  <a:schemeClr val="tx2"/>
                </a:solidFill>
              </a:rPr>
            </a:br>
            <a:r>
              <a:rPr lang="en-US" sz="1600" b="0" dirty="0" smtClean="0">
                <a:solidFill>
                  <a:schemeClr val="tx2"/>
                </a:solidFill>
              </a:rPr>
              <a:t>1-2 April2014</a:t>
            </a:r>
            <a:r>
              <a:rPr lang="en-US" sz="1600" b="0" dirty="0" smtClean="0">
                <a:solidFill>
                  <a:schemeClr val="tx2"/>
                </a:solidFill>
              </a:rPr>
              <a:t>, </a:t>
            </a:r>
            <a:r>
              <a:rPr lang="en-US" sz="1600" b="0" dirty="0" smtClean="0">
                <a:solidFill>
                  <a:schemeClr val="tx2"/>
                </a:solidFill>
              </a:rPr>
              <a:t>Split</a:t>
            </a:r>
            <a:r>
              <a:rPr lang="en-US" sz="1600" b="0" dirty="0" smtClean="0">
                <a:solidFill>
                  <a:schemeClr val="tx1"/>
                </a:solidFill>
              </a:rPr>
              <a:t/>
            </a:r>
            <a:br>
              <a:rPr lang="en-US" sz="1600" b="0" dirty="0" smtClean="0">
                <a:solidFill>
                  <a:schemeClr val="tx1"/>
                </a:solidFill>
              </a:rPr>
            </a:br>
            <a:endParaRPr lang="en-US" sz="1600" b="0" i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686800" cy="2819400"/>
          </a:xfrm>
        </p:spPr>
        <p:txBody>
          <a:bodyPr/>
          <a:lstStyle/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R&amp;D and Innovation dimension of SEE 2020 Strategy – role and potential for WISE</a:t>
            </a:r>
            <a:endParaRPr lang="en-US" sz="2800" b="1" dirty="0" smtClean="0"/>
          </a:p>
          <a:p>
            <a:endParaRPr lang="en-US" sz="1400" b="1" dirty="0" smtClean="0">
              <a:solidFill>
                <a:schemeClr val="tx1"/>
              </a:solidFill>
            </a:endParaRPr>
          </a:p>
          <a:p>
            <a:r>
              <a:rPr lang="en-US" sz="1800" b="1" dirty="0" smtClean="0">
                <a:solidFill>
                  <a:schemeClr val="tx2"/>
                </a:solidFill>
              </a:rPr>
              <a:t>Mr. Mladen Dragasevic, RCC Senior Expert on Smart Growth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3810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Key principles of SEE 2020 </a:t>
            </a:r>
            <a:endParaRPr lang="en-GB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1371600"/>
            <a:ext cx="7543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Mandate given to the RCC by the governments and EC</a:t>
            </a:r>
            <a:endParaRPr lang="bs-Latn-BA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/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Economic Development, Job Creation and EU Integration Strategy</a:t>
            </a:r>
          </a:p>
          <a:p>
            <a:pPr marL="457200" indent="-457200">
              <a:buFont typeface="Arial" pitchFamily="34" charset="0"/>
              <a:buChar char="•"/>
            </a:pPr>
            <a:endParaRPr lang="bs-Latn-BA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Added value to national efforts</a:t>
            </a:r>
          </a:p>
          <a:p>
            <a:pPr marL="457200" indent="-457200">
              <a:buFont typeface="Arial" pitchFamily="34" charset="0"/>
              <a:buChar char="•"/>
            </a:pPr>
            <a:endParaRPr lang="bs-Latn-BA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Political support at the highest level</a:t>
            </a:r>
          </a:p>
          <a:p>
            <a:pPr marL="457200" indent="-457200">
              <a:buFont typeface="Arial" pitchFamily="34" charset="0"/>
              <a:buChar char="•"/>
            </a:pPr>
            <a:endParaRPr lang="bs-Latn-BA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Decentralized development and implementation</a:t>
            </a:r>
          </a:p>
          <a:p>
            <a:pPr marL="457200" indent="-457200">
              <a:buFont typeface="Arial" pitchFamily="34" charset="0"/>
              <a:buChar char="•"/>
            </a:pPr>
            <a:endParaRPr lang="bs-Latn-BA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Strong reliance on IPA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Smart Growth key events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February 2013: Workshop on Smart Growth pillar </a:t>
            </a:r>
          </a:p>
          <a:p>
            <a:pPr lvl="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 April 2013: Education dimension - ERI SEE Governing Board</a:t>
            </a:r>
          </a:p>
          <a:p>
            <a:pPr lvl="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 April 2013: Research and Innovation dimension - RSRDI Steering Committee</a:t>
            </a:r>
          </a:p>
          <a:p>
            <a:pPr lvl="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 April 2013: Culture and Creative Industries dimension – RCC Task Force on Culture and Society</a:t>
            </a:r>
          </a:p>
          <a:p>
            <a:pPr lvl="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November 2013 – SEEIC Ministers endorse SEE 2020 Strategy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762000"/>
          <a:ext cx="8305800" cy="5342636"/>
        </p:xfrm>
        <a:graphic>
          <a:graphicData uri="http://schemas.openxmlformats.org/drawingml/2006/table">
            <a:tbl>
              <a:tblPr/>
              <a:tblGrid>
                <a:gridCol w="2193990"/>
                <a:gridCol w="1718211"/>
                <a:gridCol w="1464533"/>
                <a:gridCol w="1464533"/>
                <a:gridCol w="1464533"/>
              </a:tblGrid>
              <a:tr h="3083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Pillar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Smart growth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83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Pillar targets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vi. Increase GDP per person employed by 33%;                                                                    vii. Add 300,000 highly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qualified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people to the region's workforce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72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Pillar Dimensions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Education/ Competences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R&amp;D and Innovation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Digital Society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Cultural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&amp; Creative Sectors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5781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Dimension                                                                                                  co-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ordinator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ERI SEE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Regional Research Platform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e-SEE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RCC TFCS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50873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Other regional platforms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involved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Novi Sad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Initiat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.,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SEECEL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WBIF/EDIF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SEEIC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CeGD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CoMoCoSEE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6551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External partners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ETF, DG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EAC, WBPET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World Bank, DG R&amp;I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UNDP, ITU, EC (DG Connect)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CoE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ICOM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4316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RCC unit responsible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BHC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BHC (primary),                      ESD                                                                 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ESD, BHC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BHC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2081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Monitoring system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RCC/OECD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99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National administration participants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Ministry of education; Employment bureaus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Ministry of Science;                Ministry of Economy                                                      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Ministry of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Information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Society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Ministry of Culture;  Economy; </a:t>
                      </a:r>
                    </a:p>
                  </a:txBody>
                  <a:tcPr marL="5873" marR="5873" marT="58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46E034-BA04-497E-853E-725C5CCF498E}" type="slidenum">
              <a:rPr lang="de-AT" smtClean="0"/>
              <a:pPr>
                <a:defRPr/>
              </a:pPr>
              <a:t>5</a:t>
            </a:fld>
            <a:endParaRPr lang="de-AT" dirty="0"/>
          </a:p>
        </p:txBody>
      </p:sp>
      <p:sp>
        <p:nvSpPr>
          <p:cNvPr id="102" name="Rectangle 101"/>
          <p:cNvSpPr>
            <a:spLocks noChangeArrowheads="1"/>
          </p:cNvSpPr>
          <p:nvPr/>
        </p:nvSpPr>
        <p:spPr bwMode="auto">
          <a:xfrm>
            <a:off x="966906" y="5897475"/>
            <a:ext cx="1600200" cy="646331"/>
          </a:xfrm>
          <a:prstGeom prst="rect">
            <a:avLst/>
          </a:prstGeom>
          <a:solidFill>
            <a:srgbClr val="E6E6E6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900" dirty="0" smtClean="0">
                <a:solidFill>
                  <a:schemeClr val="tx1"/>
                </a:solidFill>
              </a:rPr>
              <a:t>Entrepreneurship key competence development at all levels of education and training </a:t>
            </a:r>
            <a:endParaRPr lang="de-AT" sz="900" dirty="0">
              <a:solidFill>
                <a:schemeClr val="tx1"/>
              </a:solidFill>
            </a:endParaRPr>
          </a:p>
        </p:txBody>
      </p:sp>
      <p:sp>
        <p:nvSpPr>
          <p:cNvPr id="103" name="Text Box 8"/>
          <p:cNvSpPr txBox="1">
            <a:spLocks noChangeArrowheads="1"/>
          </p:cNvSpPr>
          <p:nvPr/>
        </p:nvSpPr>
        <p:spPr bwMode="auto">
          <a:xfrm>
            <a:off x="2375379" y="177991"/>
            <a:ext cx="4191000" cy="2308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900" b="1" dirty="0" err="1" smtClean="0">
                <a:solidFill>
                  <a:schemeClr val="tx1"/>
                </a:solidFill>
              </a:rPr>
              <a:t>Pillar</a:t>
            </a:r>
            <a:r>
              <a:rPr lang="de-DE" sz="900" b="1" dirty="0" smtClean="0">
                <a:solidFill>
                  <a:schemeClr val="tx1"/>
                </a:solidFill>
              </a:rPr>
              <a:t> Target: </a:t>
            </a:r>
            <a:r>
              <a:rPr lang="de-AT" sz="900" dirty="0" smtClean="0">
                <a:solidFill>
                  <a:schemeClr val="tx1"/>
                </a:solidFill>
                <a:latin typeface="+mj-lt"/>
              </a:rPr>
              <a:t>GDP/per </a:t>
            </a:r>
            <a:r>
              <a:rPr lang="de-AT" sz="900" dirty="0" err="1">
                <a:solidFill>
                  <a:schemeClr val="tx1"/>
                </a:solidFill>
                <a:latin typeface="+mj-lt"/>
              </a:rPr>
              <a:t>person</a:t>
            </a:r>
            <a:r>
              <a:rPr lang="de-AT" sz="9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AT" sz="900" dirty="0" err="1">
                <a:solidFill>
                  <a:schemeClr val="tx1"/>
                </a:solidFill>
                <a:latin typeface="+mj-lt"/>
              </a:rPr>
              <a:t>employed</a:t>
            </a:r>
            <a:r>
              <a:rPr lang="de-AT" sz="9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AT" sz="900" dirty="0" err="1">
                <a:solidFill>
                  <a:schemeClr val="tx1"/>
                </a:solidFill>
                <a:latin typeface="+mj-lt"/>
              </a:rPr>
              <a:t>increase</a:t>
            </a:r>
            <a:r>
              <a:rPr lang="de-AT" sz="9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AT" sz="900" err="1">
                <a:solidFill>
                  <a:schemeClr val="tx1"/>
                </a:solidFill>
                <a:latin typeface="+mj-lt"/>
              </a:rPr>
              <a:t>by</a:t>
            </a:r>
            <a:r>
              <a:rPr lang="de-AT" sz="900">
                <a:solidFill>
                  <a:schemeClr val="tx1"/>
                </a:solidFill>
                <a:latin typeface="+mj-lt"/>
              </a:rPr>
              <a:t> </a:t>
            </a:r>
            <a:r>
              <a:rPr lang="de-AT" sz="900" smtClean="0">
                <a:solidFill>
                  <a:schemeClr val="tx1"/>
                </a:solidFill>
                <a:latin typeface="+mj-lt"/>
              </a:rPr>
              <a:t>32%</a:t>
            </a:r>
            <a:endParaRPr lang="de-AT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4" name="Text Box 9"/>
          <p:cNvSpPr txBox="1">
            <a:spLocks noChangeArrowheads="1"/>
          </p:cNvSpPr>
          <p:nvPr/>
        </p:nvSpPr>
        <p:spPr bwMode="auto">
          <a:xfrm>
            <a:off x="698979" y="603235"/>
            <a:ext cx="28956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900" b="1" dirty="0" err="1" smtClean="0">
                <a:solidFill>
                  <a:schemeClr val="tx1"/>
                </a:solidFill>
              </a:rPr>
              <a:t>Pillar</a:t>
            </a:r>
            <a:r>
              <a:rPr lang="de-DE" sz="900" b="1" dirty="0" smtClean="0">
                <a:solidFill>
                  <a:schemeClr val="tx1"/>
                </a:solidFill>
              </a:rPr>
              <a:t> Target: </a:t>
            </a:r>
            <a:br>
              <a:rPr lang="de-DE" sz="900" b="1" dirty="0" smtClean="0">
                <a:solidFill>
                  <a:schemeClr val="tx1"/>
                </a:solidFill>
              </a:rPr>
            </a:br>
            <a:r>
              <a:rPr lang="de-AT" sz="900" dirty="0" smtClean="0">
                <a:solidFill>
                  <a:schemeClr val="tx1"/>
                </a:solidFill>
                <a:latin typeface="+mj-lt"/>
              </a:rPr>
              <a:t>Add </a:t>
            </a:r>
            <a:r>
              <a:rPr lang="de-AT" sz="900" dirty="0">
                <a:solidFill>
                  <a:schemeClr val="tx1"/>
                </a:solidFill>
                <a:latin typeface="+mj-lt"/>
              </a:rPr>
              <a:t>300,000 </a:t>
            </a:r>
            <a:r>
              <a:rPr lang="de-AT" sz="900" dirty="0" err="1">
                <a:solidFill>
                  <a:schemeClr val="tx1"/>
                </a:solidFill>
                <a:latin typeface="+mj-lt"/>
              </a:rPr>
              <a:t>highly</a:t>
            </a:r>
            <a:r>
              <a:rPr lang="de-AT" sz="9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AT" sz="900" dirty="0" err="1">
                <a:solidFill>
                  <a:schemeClr val="tx1"/>
                </a:solidFill>
                <a:latin typeface="+mj-lt"/>
              </a:rPr>
              <a:t>qualified</a:t>
            </a:r>
            <a:r>
              <a:rPr lang="de-AT" sz="9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AT" sz="900" dirty="0" err="1">
                <a:solidFill>
                  <a:schemeClr val="tx1"/>
                </a:solidFill>
                <a:latin typeface="+mj-lt"/>
              </a:rPr>
              <a:t>people</a:t>
            </a:r>
            <a:r>
              <a:rPr lang="de-AT" sz="900" dirty="0">
                <a:solidFill>
                  <a:schemeClr val="tx1"/>
                </a:solidFill>
                <a:latin typeface="+mj-lt"/>
              </a:rPr>
              <a:t> in </a:t>
            </a:r>
            <a:r>
              <a:rPr lang="de-AT" sz="900" dirty="0" err="1">
                <a:solidFill>
                  <a:schemeClr val="tx1"/>
                </a:solidFill>
                <a:latin typeface="+mj-lt"/>
              </a:rPr>
              <a:t>workforce</a:t>
            </a:r>
            <a:endParaRPr lang="de-AT" sz="9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05" name="AutoShape 10"/>
          <p:cNvCxnSpPr>
            <a:cxnSpLocks noChangeShapeType="1"/>
            <a:stCxn id="104" idx="0"/>
            <a:endCxn id="103" idx="2"/>
          </p:cNvCxnSpPr>
          <p:nvPr/>
        </p:nvCxnSpPr>
        <p:spPr bwMode="auto">
          <a:xfrm rot="5400000" flipH="1" flipV="1">
            <a:off x="3211623" y="-656021"/>
            <a:ext cx="194412" cy="23241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06" name="AutoShape 15"/>
          <p:cNvCxnSpPr>
            <a:cxnSpLocks noChangeShapeType="1"/>
            <a:stCxn id="145" idx="0"/>
            <a:endCxn id="103" idx="2"/>
          </p:cNvCxnSpPr>
          <p:nvPr/>
        </p:nvCxnSpPr>
        <p:spPr bwMode="auto">
          <a:xfrm rot="5400000" flipH="1" flipV="1">
            <a:off x="3631337" y="663345"/>
            <a:ext cx="1094063" cy="585021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07" name="AutoShape 17"/>
          <p:cNvCxnSpPr>
            <a:cxnSpLocks noChangeShapeType="1"/>
          </p:cNvCxnSpPr>
          <p:nvPr/>
        </p:nvCxnSpPr>
        <p:spPr bwMode="auto">
          <a:xfrm rot="16200000">
            <a:off x="5745665" y="494802"/>
            <a:ext cx="1249363" cy="876300"/>
          </a:xfrm>
          <a:prstGeom prst="bentConnector4">
            <a:avLst>
              <a:gd name="adj1" fmla="val 44347"/>
              <a:gd name="adj2" fmla="val 12608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08" name="Text Box 19"/>
          <p:cNvSpPr txBox="1">
            <a:spLocks noChangeArrowheads="1"/>
          </p:cNvSpPr>
          <p:nvPr/>
        </p:nvSpPr>
        <p:spPr bwMode="auto">
          <a:xfrm>
            <a:off x="890706" y="1790479"/>
            <a:ext cx="1752600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" dirty="0" smtClean="0">
                <a:solidFill>
                  <a:schemeClr val="tx1"/>
                </a:solidFill>
                <a:latin typeface="+mj-lt"/>
              </a:rPr>
              <a:t>Objectives</a:t>
            </a:r>
          </a:p>
          <a:p>
            <a:pPr algn="ctr">
              <a:spcBef>
                <a:spcPct val="50000"/>
              </a:spcBef>
            </a:pPr>
            <a:r>
              <a:rPr lang="en-US" sz="900" dirty="0" smtClean="0">
                <a:solidFill>
                  <a:schemeClr val="tx1"/>
                </a:solidFill>
                <a:latin typeface="+mj-lt"/>
              </a:rPr>
              <a:t>Decrease </a:t>
            </a:r>
            <a:r>
              <a:rPr lang="en-US" sz="900" dirty="0">
                <a:solidFill>
                  <a:schemeClr val="tx1"/>
                </a:solidFill>
                <a:latin typeface="+mj-lt"/>
              </a:rPr>
              <a:t>of early leavers from education and training as % of population aged </a:t>
            </a:r>
            <a:r>
              <a:rPr lang="en-US" sz="900" dirty="0" smtClean="0">
                <a:solidFill>
                  <a:schemeClr val="tx1"/>
                </a:solidFill>
                <a:latin typeface="+mj-lt"/>
              </a:rPr>
              <a:t>18-24</a:t>
            </a:r>
          </a:p>
          <a:p>
            <a:pPr algn="ctr">
              <a:spcBef>
                <a:spcPct val="50000"/>
              </a:spcBef>
            </a:pPr>
            <a:r>
              <a:rPr lang="en-US" sz="900" dirty="0" smtClean="0">
                <a:solidFill>
                  <a:schemeClr val="tx1"/>
                </a:solidFill>
                <a:latin typeface="+mj-lt"/>
              </a:rPr>
              <a:t>Increase tertiary </a:t>
            </a:r>
            <a:r>
              <a:rPr lang="en-US" sz="900" dirty="0">
                <a:solidFill>
                  <a:schemeClr val="tx1"/>
                </a:solidFill>
                <a:latin typeface="+mj-lt"/>
              </a:rPr>
              <a:t>educational attainment as % of population aged </a:t>
            </a:r>
            <a:r>
              <a:rPr lang="en-US" sz="900" dirty="0" smtClean="0">
                <a:solidFill>
                  <a:schemeClr val="tx1"/>
                </a:solidFill>
                <a:latin typeface="+mj-lt"/>
              </a:rPr>
              <a:t>30-34</a:t>
            </a:r>
            <a:endParaRPr lang="en-US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9" name="Text Box 20"/>
          <p:cNvSpPr txBox="1">
            <a:spLocks noChangeArrowheads="1"/>
          </p:cNvSpPr>
          <p:nvPr/>
        </p:nvSpPr>
        <p:spPr bwMode="auto">
          <a:xfrm>
            <a:off x="3047658" y="1790479"/>
            <a:ext cx="1676400" cy="7155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" dirty="0" smtClean="0">
                <a:solidFill>
                  <a:schemeClr val="tx1"/>
                </a:solidFill>
                <a:latin typeface="+mj-lt"/>
              </a:rPr>
              <a:t>Objectives</a:t>
            </a:r>
          </a:p>
          <a:p>
            <a:pPr algn="ctr">
              <a:spcBef>
                <a:spcPct val="50000"/>
              </a:spcBef>
            </a:pPr>
            <a:r>
              <a:rPr lang="en-US" sz="900" dirty="0" smtClean="0">
                <a:solidFill>
                  <a:schemeClr val="tx1"/>
                </a:solidFill>
                <a:latin typeface="+mj-lt"/>
              </a:rPr>
              <a:t>Increase </a:t>
            </a:r>
            <a:r>
              <a:rPr lang="en-US" sz="900" dirty="0">
                <a:solidFill>
                  <a:schemeClr val="tx1"/>
                </a:solidFill>
                <a:latin typeface="+mj-lt"/>
              </a:rPr>
              <a:t>of the Gross domestic expenditure on R&amp;D in % of GDP </a:t>
            </a:r>
          </a:p>
        </p:txBody>
      </p:sp>
      <p:sp>
        <p:nvSpPr>
          <p:cNvPr id="110" name="Text Box 21"/>
          <p:cNvSpPr txBox="1">
            <a:spLocks noChangeArrowheads="1"/>
          </p:cNvSpPr>
          <p:nvPr/>
        </p:nvSpPr>
        <p:spPr bwMode="auto">
          <a:xfrm>
            <a:off x="5092767" y="1790479"/>
            <a:ext cx="1676400" cy="5616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PH" sz="800" dirty="0" smtClean="0">
                <a:solidFill>
                  <a:schemeClr val="tx1"/>
                </a:solidFill>
                <a:latin typeface="+mj-lt"/>
              </a:rPr>
              <a:t>Objectives</a:t>
            </a:r>
          </a:p>
          <a:p>
            <a:pPr algn="ctr">
              <a:spcBef>
                <a:spcPct val="50000"/>
              </a:spcBef>
            </a:pPr>
            <a:r>
              <a:rPr lang="en-PH" sz="900" dirty="0" smtClean="0">
                <a:solidFill>
                  <a:schemeClr val="tx1"/>
                </a:solidFill>
                <a:latin typeface="+mj-lt"/>
              </a:rPr>
              <a:t>Increase regional </a:t>
            </a:r>
            <a:br>
              <a:rPr lang="en-PH" sz="900" dirty="0" smtClean="0">
                <a:solidFill>
                  <a:schemeClr val="tx1"/>
                </a:solidFill>
                <a:latin typeface="+mj-lt"/>
              </a:rPr>
            </a:br>
            <a:r>
              <a:rPr lang="en-PH" sz="900" dirty="0" smtClean="0">
                <a:solidFill>
                  <a:schemeClr val="tx1"/>
                </a:solidFill>
                <a:latin typeface="+mj-lt"/>
              </a:rPr>
              <a:t>networked readiness</a:t>
            </a:r>
            <a:endParaRPr lang="en-PH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1" name="Text Box 22"/>
          <p:cNvSpPr txBox="1">
            <a:spLocks noChangeArrowheads="1"/>
          </p:cNvSpPr>
          <p:nvPr/>
        </p:nvSpPr>
        <p:spPr bwMode="auto">
          <a:xfrm>
            <a:off x="7126821" y="1790479"/>
            <a:ext cx="1676400" cy="7001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SG" sz="800" dirty="0" smtClean="0">
                <a:solidFill>
                  <a:schemeClr val="tx1"/>
                </a:solidFill>
                <a:latin typeface="+mj-lt"/>
              </a:rPr>
              <a:t>Objectives</a:t>
            </a:r>
          </a:p>
          <a:p>
            <a:pPr algn="ctr">
              <a:spcBef>
                <a:spcPct val="50000"/>
              </a:spcBef>
            </a:pPr>
            <a:r>
              <a:rPr lang="en-SG" sz="900" dirty="0" smtClean="0">
                <a:solidFill>
                  <a:schemeClr val="tx1"/>
                </a:solidFill>
                <a:latin typeface="+mj-lt"/>
              </a:rPr>
              <a:t>Increase share of creative industries in GDP and employment</a:t>
            </a:r>
            <a:endParaRPr lang="en-SG" sz="9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12" name="AutoShape 24"/>
          <p:cNvCxnSpPr>
            <a:cxnSpLocks noChangeShapeType="1"/>
            <a:stCxn id="144" idx="0"/>
            <a:endCxn id="104" idx="2"/>
          </p:cNvCxnSpPr>
          <p:nvPr/>
        </p:nvCxnSpPr>
        <p:spPr bwMode="auto">
          <a:xfrm rot="5400000" flipH="1" flipV="1">
            <a:off x="1697265" y="1053372"/>
            <a:ext cx="530319" cy="36871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13" name="Rectangle 112"/>
          <p:cNvSpPr>
            <a:spLocks noChangeArrowheads="1"/>
          </p:cNvSpPr>
          <p:nvPr/>
        </p:nvSpPr>
        <p:spPr bwMode="auto">
          <a:xfrm>
            <a:off x="7252178" y="5175239"/>
            <a:ext cx="1730477" cy="646331"/>
          </a:xfrm>
          <a:prstGeom prst="rect">
            <a:avLst/>
          </a:prstGeom>
          <a:solidFill>
            <a:srgbClr val="E6E6E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900" dirty="0">
                <a:solidFill>
                  <a:schemeClr val="tx1"/>
                </a:solidFill>
                <a:latin typeface="+mj-lt"/>
              </a:rPr>
              <a:t>Implement a regional Design Incubator based on a design network composed of relevant actors from the region</a:t>
            </a:r>
          </a:p>
        </p:txBody>
      </p:sp>
      <p:sp>
        <p:nvSpPr>
          <p:cNvPr id="114" name="Rectangle 113"/>
          <p:cNvSpPr>
            <a:spLocks noChangeArrowheads="1"/>
          </p:cNvSpPr>
          <p:nvPr/>
        </p:nvSpPr>
        <p:spPr bwMode="auto">
          <a:xfrm>
            <a:off x="5118579" y="4641841"/>
            <a:ext cx="1752600" cy="646331"/>
          </a:xfrm>
          <a:prstGeom prst="rect">
            <a:avLst/>
          </a:prstGeom>
          <a:solidFill>
            <a:srgbClr val="E6E6E6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900" dirty="0">
                <a:solidFill>
                  <a:schemeClr val="tx1"/>
                </a:solidFill>
                <a:latin typeface="+mj-lt"/>
              </a:rPr>
              <a:t>Provide access to IT training as acquiring digital skills expand employment opportunities </a:t>
            </a:r>
            <a:endParaRPr lang="de-AT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5118579" y="3108006"/>
            <a:ext cx="1752600" cy="507831"/>
          </a:xfrm>
          <a:prstGeom prst="rect">
            <a:avLst/>
          </a:prstGeom>
          <a:solidFill>
            <a:srgbClr val="E6E6E6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900">
                <a:solidFill>
                  <a:schemeClr val="tx1"/>
                </a:solidFill>
                <a:latin typeface="+mj-lt"/>
              </a:rPr>
              <a:t>Develop regional broadband infrastructure to provide high-speed internet access </a:t>
            </a:r>
            <a:endParaRPr lang="de-AT" sz="9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6" name="Rectangle 115"/>
          <p:cNvSpPr>
            <a:spLocks noChangeArrowheads="1"/>
          </p:cNvSpPr>
          <p:nvPr/>
        </p:nvSpPr>
        <p:spPr bwMode="auto">
          <a:xfrm>
            <a:off x="5118579" y="3793806"/>
            <a:ext cx="1752600" cy="646331"/>
          </a:xfrm>
          <a:prstGeom prst="rect">
            <a:avLst/>
          </a:prstGeom>
          <a:solidFill>
            <a:srgbClr val="E6E6E6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900" dirty="0">
                <a:solidFill>
                  <a:schemeClr val="tx1"/>
                </a:solidFill>
                <a:latin typeface="+mj-lt"/>
              </a:rPr>
              <a:t>Develop cross border eServices with priority given to health, education, commerce, and trade</a:t>
            </a:r>
            <a:endParaRPr lang="de-AT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7" name="Rectangle 116"/>
          <p:cNvSpPr>
            <a:spLocks noChangeArrowheads="1"/>
          </p:cNvSpPr>
          <p:nvPr/>
        </p:nvSpPr>
        <p:spPr bwMode="auto">
          <a:xfrm>
            <a:off x="966906" y="3066629"/>
            <a:ext cx="1600200" cy="784830"/>
          </a:xfrm>
          <a:prstGeom prst="rect">
            <a:avLst/>
          </a:prstGeom>
          <a:solidFill>
            <a:srgbClr val="E6E6E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900" dirty="0">
                <a:solidFill>
                  <a:schemeClr val="tx1"/>
                </a:solidFill>
                <a:latin typeface="+mj-lt"/>
              </a:rPr>
              <a:t>Introduce policies to increase equitable access to, and participation in, high quality education at all levels</a:t>
            </a:r>
            <a:endParaRPr lang="hr-HR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8" name="Rectangle 117"/>
          <p:cNvSpPr>
            <a:spLocks noChangeArrowheads="1"/>
          </p:cNvSpPr>
          <p:nvPr/>
        </p:nvSpPr>
        <p:spPr bwMode="auto">
          <a:xfrm>
            <a:off x="966906" y="3925315"/>
            <a:ext cx="1600200" cy="784830"/>
          </a:xfrm>
          <a:prstGeom prst="rect">
            <a:avLst/>
          </a:prstGeom>
          <a:solidFill>
            <a:srgbClr val="E6E6E6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900" dirty="0">
                <a:solidFill>
                  <a:schemeClr val="tx1"/>
                </a:solidFill>
                <a:latin typeface="+mj-lt"/>
              </a:rPr>
              <a:t>Implement measures to prevent early-school leaving and ‘drop-out’ and improve completion rates at all levels</a:t>
            </a:r>
            <a:endParaRPr lang="de-AT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9" name="Rectangle 118"/>
          <p:cNvSpPr>
            <a:spLocks noChangeArrowheads="1"/>
          </p:cNvSpPr>
          <p:nvPr/>
        </p:nvSpPr>
        <p:spPr bwMode="auto">
          <a:xfrm>
            <a:off x="3085758" y="2901529"/>
            <a:ext cx="1600200" cy="784830"/>
          </a:xfrm>
          <a:prstGeom prst="rect">
            <a:avLst/>
          </a:prstGeom>
          <a:solidFill>
            <a:srgbClr val="E6E6E6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900" dirty="0">
                <a:solidFill>
                  <a:schemeClr val="tx1"/>
                </a:solidFill>
                <a:latin typeface="+mj-lt"/>
              </a:rPr>
              <a:t>Establish a Research Excellence Fund to strengthen research capabilities and promote research excellence</a:t>
            </a:r>
            <a:endParaRPr lang="hr-HR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0" name="Rectangle 119"/>
          <p:cNvSpPr>
            <a:spLocks noChangeArrowheads="1"/>
          </p:cNvSpPr>
          <p:nvPr/>
        </p:nvSpPr>
        <p:spPr bwMode="auto">
          <a:xfrm>
            <a:off x="3085758" y="3892129"/>
            <a:ext cx="1600200" cy="646331"/>
          </a:xfrm>
          <a:prstGeom prst="rect">
            <a:avLst/>
          </a:prstGeom>
          <a:solidFill>
            <a:srgbClr val="E6E6E6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900">
                <a:solidFill>
                  <a:schemeClr val="tx1"/>
                </a:solidFill>
                <a:latin typeface="+mj-lt"/>
              </a:rPr>
              <a:t>Promote Networks of Excellence to strengthen excellence on a particular research topic </a:t>
            </a:r>
            <a:endParaRPr lang="hr-HR" sz="9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7252179" y="3358729"/>
            <a:ext cx="1700981" cy="646331"/>
          </a:xfrm>
          <a:prstGeom prst="rect">
            <a:avLst/>
          </a:prstGeom>
          <a:solidFill>
            <a:srgbClr val="E6E6E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900" dirty="0">
                <a:solidFill>
                  <a:schemeClr val="tx1"/>
                </a:solidFill>
                <a:latin typeface="+mj-lt"/>
              </a:rPr>
              <a:t>Continue with developing common approaches to rehabilitating regional heritage - Ljubljana Process II</a:t>
            </a:r>
            <a:endParaRPr lang="de-AT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2" name="Rectangle 121"/>
          <p:cNvSpPr>
            <a:spLocks noChangeArrowheads="1"/>
          </p:cNvSpPr>
          <p:nvPr/>
        </p:nvSpPr>
        <p:spPr bwMode="auto">
          <a:xfrm>
            <a:off x="7252179" y="4196935"/>
            <a:ext cx="1723103" cy="784830"/>
          </a:xfrm>
          <a:prstGeom prst="rect">
            <a:avLst/>
          </a:prstGeom>
          <a:solidFill>
            <a:srgbClr val="E6E6E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900" dirty="0">
                <a:solidFill>
                  <a:schemeClr val="tx1"/>
                </a:solidFill>
                <a:latin typeface="+mj-lt"/>
              </a:rPr>
              <a:t>Encourage active cooperation between film policy bodies, public broadcasters, production and distribution companies</a:t>
            </a:r>
            <a:endParaRPr lang="de-AT" sz="9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23" name="AutoShape 67"/>
          <p:cNvCxnSpPr>
            <a:cxnSpLocks noChangeShapeType="1"/>
          </p:cNvCxnSpPr>
          <p:nvPr/>
        </p:nvCxnSpPr>
        <p:spPr bwMode="auto">
          <a:xfrm rot="10800000">
            <a:off x="6642579" y="308269"/>
            <a:ext cx="1316038" cy="1196975"/>
          </a:xfrm>
          <a:prstGeom prst="bentConnector3">
            <a:avLst>
              <a:gd name="adj1" fmla="val 64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24" name="AutoShape 78"/>
          <p:cNvCxnSpPr>
            <a:cxnSpLocks noChangeShapeType="1"/>
            <a:stCxn id="115" idx="1"/>
            <a:endCxn id="110" idx="2"/>
          </p:cNvCxnSpPr>
          <p:nvPr/>
        </p:nvCxnSpPr>
        <p:spPr bwMode="auto">
          <a:xfrm rot="10800000" flipH="1">
            <a:off x="5118579" y="2352172"/>
            <a:ext cx="812388" cy="1009751"/>
          </a:xfrm>
          <a:prstGeom prst="bentConnector4">
            <a:avLst>
              <a:gd name="adj1" fmla="val -28139"/>
              <a:gd name="adj2" fmla="val 6257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966906" y="4762697"/>
            <a:ext cx="1600200" cy="507831"/>
          </a:xfrm>
          <a:prstGeom prst="rect">
            <a:avLst/>
          </a:prstGeom>
          <a:solidFill>
            <a:srgbClr val="E6E6E6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GB" sz="900" dirty="0" smtClean="0">
                <a:solidFill>
                  <a:schemeClr val="tx1"/>
                </a:solidFill>
              </a:rPr>
              <a:t>Standardise qualifications and remove obstacles to their recognition</a:t>
            </a:r>
            <a:endParaRPr lang="de-AT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6" name="Rectangle 125"/>
          <p:cNvSpPr>
            <a:spLocks noChangeArrowheads="1"/>
          </p:cNvSpPr>
          <p:nvPr/>
        </p:nvSpPr>
        <p:spPr bwMode="auto">
          <a:xfrm>
            <a:off x="3085758" y="4730329"/>
            <a:ext cx="1600200" cy="923330"/>
          </a:xfrm>
          <a:prstGeom prst="rect">
            <a:avLst/>
          </a:prstGeom>
          <a:solidFill>
            <a:srgbClr val="E6E6E6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900">
                <a:solidFill>
                  <a:schemeClr val="tx1"/>
                </a:solidFill>
                <a:latin typeface="+mj-lt"/>
              </a:rPr>
              <a:t>Introduce a Technology Transfer programme to stimulate industry-science collaboration, encourage marketable research results and value-creation</a:t>
            </a:r>
            <a:endParaRPr lang="hr-HR" sz="9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7" name="Rectangle 126"/>
          <p:cNvSpPr>
            <a:spLocks noChangeArrowheads="1"/>
          </p:cNvSpPr>
          <p:nvPr/>
        </p:nvSpPr>
        <p:spPr bwMode="auto">
          <a:xfrm>
            <a:off x="3085758" y="5859914"/>
            <a:ext cx="1600200" cy="923330"/>
          </a:xfrm>
          <a:prstGeom prst="rect">
            <a:avLst/>
          </a:prstGeom>
          <a:solidFill>
            <a:srgbClr val="E6E6E6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900" dirty="0">
                <a:solidFill>
                  <a:schemeClr val="tx1"/>
                </a:solidFill>
                <a:latin typeface="+mj-lt"/>
              </a:rPr>
              <a:t>Create an early stage start-up </a:t>
            </a:r>
            <a:r>
              <a:rPr lang="en-US" sz="900" dirty="0" err="1">
                <a:solidFill>
                  <a:schemeClr val="tx1"/>
                </a:solidFill>
                <a:latin typeface="+mj-lt"/>
              </a:rPr>
              <a:t>programme</a:t>
            </a:r>
            <a:r>
              <a:rPr lang="en-US" sz="900" dirty="0">
                <a:solidFill>
                  <a:schemeClr val="tx1"/>
                </a:solidFill>
                <a:latin typeface="+mj-lt"/>
              </a:rPr>
              <a:t> using both non-financial and financial instruments to support a viable long-term market for innovation finance</a:t>
            </a:r>
            <a:endParaRPr lang="hr-HR" sz="9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28" name="AutoShape 101"/>
          <p:cNvCxnSpPr>
            <a:cxnSpLocks noChangeShapeType="1"/>
            <a:stCxn id="121" idx="1"/>
            <a:endCxn id="111" idx="2"/>
          </p:cNvCxnSpPr>
          <p:nvPr/>
        </p:nvCxnSpPr>
        <p:spPr bwMode="auto">
          <a:xfrm rot="10800000" flipH="1">
            <a:off x="7252179" y="2490671"/>
            <a:ext cx="712842" cy="1191224"/>
          </a:xfrm>
          <a:prstGeom prst="bentConnector4">
            <a:avLst>
              <a:gd name="adj1" fmla="val -32069"/>
              <a:gd name="adj2" fmla="val 6356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29" name="AutoShape 102"/>
          <p:cNvCxnSpPr>
            <a:cxnSpLocks noChangeShapeType="1"/>
            <a:stCxn id="113" idx="1"/>
          </p:cNvCxnSpPr>
          <p:nvPr/>
        </p:nvCxnSpPr>
        <p:spPr bwMode="auto">
          <a:xfrm rot="10800000">
            <a:off x="7028502" y="3621741"/>
            <a:ext cx="223677" cy="1876664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0" name="AutoShape 104"/>
          <p:cNvCxnSpPr>
            <a:cxnSpLocks noChangeShapeType="1"/>
            <a:stCxn id="114" idx="1"/>
          </p:cNvCxnSpPr>
          <p:nvPr/>
        </p:nvCxnSpPr>
        <p:spPr bwMode="auto">
          <a:xfrm rot="10800000">
            <a:off x="4889979" y="3117841"/>
            <a:ext cx="228600" cy="1847166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1" name="AutoShape 105"/>
          <p:cNvCxnSpPr>
            <a:cxnSpLocks noChangeShapeType="1"/>
            <a:stCxn id="122" idx="1"/>
          </p:cNvCxnSpPr>
          <p:nvPr/>
        </p:nvCxnSpPr>
        <p:spPr bwMode="auto">
          <a:xfrm flipH="1">
            <a:off x="7021121" y="4589350"/>
            <a:ext cx="231058" cy="578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" name="AutoShape 107"/>
          <p:cNvCxnSpPr>
            <a:cxnSpLocks noChangeShapeType="1"/>
            <a:stCxn id="116" idx="1"/>
          </p:cNvCxnSpPr>
          <p:nvPr/>
        </p:nvCxnSpPr>
        <p:spPr bwMode="auto">
          <a:xfrm flipH="1" flipV="1">
            <a:off x="4889979" y="3946206"/>
            <a:ext cx="228600" cy="1707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" name="AutoShape 109"/>
          <p:cNvCxnSpPr>
            <a:cxnSpLocks noChangeShapeType="1"/>
            <a:stCxn id="117" idx="1"/>
            <a:endCxn id="108" idx="1"/>
          </p:cNvCxnSpPr>
          <p:nvPr/>
        </p:nvCxnSpPr>
        <p:spPr bwMode="auto">
          <a:xfrm rot="10800000">
            <a:off x="890706" y="2452200"/>
            <a:ext cx="76200" cy="1006845"/>
          </a:xfrm>
          <a:prstGeom prst="bentConnector3">
            <a:avLst>
              <a:gd name="adj1" fmla="val 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4" name="AutoShape 110"/>
          <p:cNvCxnSpPr>
            <a:cxnSpLocks noChangeShapeType="1"/>
            <a:stCxn id="102" idx="1"/>
            <a:endCxn id="108" idx="1"/>
          </p:cNvCxnSpPr>
          <p:nvPr/>
        </p:nvCxnSpPr>
        <p:spPr bwMode="auto">
          <a:xfrm rot="10800000">
            <a:off x="890706" y="2452199"/>
            <a:ext cx="76200" cy="3768442"/>
          </a:xfrm>
          <a:prstGeom prst="bentConnector3">
            <a:avLst>
              <a:gd name="adj1" fmla="val 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5" name="AutoShape 111"/>
          <p:cNvCxnSpPr>
            <a:cxnSpLocks noChangeShapeType="1"/>
            <a:stCxn id="125" idx="1"/>
            <a:endCxn id="108" idx="1"/>
          </p:cNvCxnSpPr>
          <p:nvPr/>
        </p:nvCxnSpPr>
        <p:spPr bwMode="auto">
          <a:xfrm rot="10800000">
            <a:off x="890706" y="2452199"/>
            <a:ext cx="76200" cy="2564414"/>
          </a:xfrm>
          <a:prstGeom prst="bentConnector3">
            <a:avLst>
              <a:gd name="adj1" fmla="val 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6" name="AutoShape 112"/>
          <p:cNvCxnSpPr>
            <a:cxnSpLocks noChangeShapeType="1"/>
            <a:stCxn id="118" idx="1"/>
            <a:endCxn id="108" idx="1"/>
          </p:cNvCxnSpPr>
          <p:nvPr/>
        </p:nvCxnSpPr>
        <p:spPr bwMode="auto">
          <a:xfrm rot="10800000">
            <a:off x="890706" y="2452200"/>
            <a:ext cx="76200" cy="1865531"/>
          </a:xfrm>
          <a:prstGeom prst="bentConnector3">
            <a:avLst>
              <a:gd name="adj1" fmla="val 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7" name="AutoShape 115"/>
          <p:cNvCxnSpPr>
            <a:cxnSpLocks noChangeShapeType="1"/>
            <a:stCxn id="127" idx="1"/>
            <a:endCxn id="109" idx="1"/>
          </p:cNvCxnSpPr>
          <p:nvPr/>
        </p:nvCxnSpPr>
        <p:spPr bwMode="auto">
          <a:xfrm rot="10800000">
            <a:off x="3047658" y="2148271"/>
            <a:ext cx="38100" cy="4173309"/>
          </a:xfrm>
          <a:prstGeom prst="bentConnector3">
            <a:avLst>
              <a:gd name="adj1" fmla="val 7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8" name="AutoShape 116"/>
          <p:cNvCxnSpPr>
            <a:cxnSpLocks noChangeShapeType="1"/>
            <a:stCxn id="126" idx="1"/>
            <a:endCxn id="109" idx="1"/>
          </p:cNvCxnSpPr>
          <p:nvPr/>
        </p:nvCxnSpPr>
        <p:spPr bwMode="auto">
          <a:xfrm rot="10800000">
            <a:off x="3047658" y="2148270"/>
            <a:ext cx="38100" cy="3043724"/>
          </a:xfrm>
          <a:prstGeom prst="bentConnector3">
            <a:avLst>
              <a:gd name="adj1" fmla="val 7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9" name="AutoShape 117"/>
          <p:cNvCxnSpPr>
            <a:cxnSpLocks noChangeShapeType="1"/>
            <a:stCxn id="120" idx="1"/>
            <a:endCxn id="109" idx="1"/>
          </p:cNvCxnSpPr>
          <p:nvPr/>
        </p:nvCxnSpPr>
        <p:spPr bwMode="auto">
          <a:xfrm rot="10800000">
            <a:off x="3047658" y="2148271"/>
            <a:ext cx="38100" cy="2067025"/>
          </a:xfrm>
          <a:prstGeom prst="bentConnector3">
            <a:avLst>
              <a:gd name="adj1" fmla="val 7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40" name="AutoShape 118"/>
          <p:cNvCxnSpPr>
            <a:cxnSpLocks noChangeShapeType="1"/>
          </p:cNvCxnSpPr>
          <p:nvPr/>
        </p:nvCxnSpPr>
        <p:spPr bwMode="auto">
          <a:xfrm rot="10800000">
            <a:off x="2820286" y="2191150"/>
            <a:ext cx="339213" cy="115441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41" name="Textfeld 9"/>
          <p:cNvSpPr txBox="1">
            <a:spLocks noChangeArrowheads="1"/>
          </p:cNvSpPr>
          <p:nvPr/>
        </p:nvSpPr>
        <p:spPr bwMode="auto">
          <a:xfrm rot="5400000">
            <a:off x="-290897" y="499274"/>
            <a:ext cx="1246239" cy="397201"/>
          </a:xfrm>
          <a:prstGeom prst="rect">
            <a:avLst/>
          </a:prstGeom>
          <a:solidFill>
            <a:srgbClr val="D3EBED"/>
          </a:solidFill>
          <a:ln w="2540">
            <a:noFill/>
            <a:miter lim="800000"/>
            <a:headEnd/>
            <a:tailEnd/>
          </a:ln>
        </p:spPr>
        <p:txBody>
          <a:bodyPr wrap="square" tIns="90000" bIns="90000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0" hangingPunct="0">
              <a:defRPr/>
            </a:pPr>
            <a:r>
              <a:rPr lang="de-DE" sz="1400" dirty="0" err="1">
                <a:solidFill>
                  <a:schemeClr val="tx1"/>
                </a:solidFill>
              </a:rPr>
              <a:t>Pillar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42" name="Textfeld 9"/>
          <p:cNvSpPr txBox="1">
            <a:spLocks noChangeArrowheads="1"/>
          </p:cNvSpPr>
          <p:nvPr/>
        </p:nvSpPr>
        <p:spPr bwMode="auto">
          <a:xfrm rot="5400000">
            <a:off x="-440283" y="2011124"/>
            <a:ext cx="1541463" cy="397201"/>
          </a:xfrm>
          <a:prstGeom prst="rect">
            <a:avLst/>
          </a:prstGeom>
          <a:solidFill>
            <a:srgbClr val="D3EBED"/>
          </a:solidFill>
          <a:ln w="2540">
            <a:noFill/>
            <a:miter lim="800000"/>
            <a:headEnd/>
            <a:tailEnd/>
          </a:ln>
        </p:spPr>
        <p:txBody>
          <a:bodyPr tIns="90000" bIns="90000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0" hangingPunct="0">
              <a:defRPr/>
            </a:pPr>
            <a:r>
              <a:rPr lang="de-DE" sz="1400" dirty="0">
                <a:solidFill>
                  <a:schemeClr val="tx1"/>
                </a:solidFill>
              </a:rPr>
              <a:t>Dimension</a:t>
            </a:r>
          </a:p>
        </p:txBody>
      </p:sp>
      <p:sp>
        <p:nvSpPr>
          <p:cNvPr id="143" name="Textfeld 9"/>
          <p:cNvSpPr txBox="1">
            <a:spLocks noChangeArrowheads="1"/>
          </p:cNvSpPr>
          <p:nvPr/>
        </p:nvSpPr>
        <p:spPr bwMode="auto">
          <a:xfrm rot="5400000">
            <a:off x="-1511385" y="4715315"/>
            <a:ext cx="3690477" cy="397201"/>
          </a:xfrm>
          <a:prstGeom prst="rect">
            <a:avLst/>
          </a:prstGeom>
          <a:solidFill>
            <a:srgbClr val="D3EBED"/>
          </a:solidFill>
          <a:ln w="2540">
            <a:noFill/>
            <a:miter lim="800000"/>
            <a:headEnd/>
            <a:tailEnd/>
          </a:ln>
        </p:spPr>
        <p:txBody>
          <a:bodyPr wrap="square" tIns="90000" bIns="90000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0" hangingPunct="0">
              <a:defRPr/>
            </a:pPr>
            <a:r>
              <a:rPr lang="de-DE" sz="1400" dirty="0" err="1">
                <a:solidFill>
                  <a:schemeClr val="tx1"/>
                </a:solidFill>
                <a:latin typeface="+mj-lt"/>
              </a:rPr>
              <a:t>Measures</a:t>
            </a:r>
            <a:endParaRPr lang="de-DE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4" name="Text Box 11"/>
          <p:cNvSpPr txBox="1">
            <a:spLocks noChangeArrowheads="1"/>
          </p:cNvSpPr>
          <p:nvPr/>
        </p:nvSpPr>
        <p:spPr bwMode="auto">
          <a:xfrm>
            <a:off x="787469" y="1502886"/>
            <a:ext cx="1981200" cy="23083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AT" sz="900" b="1" dirty="0" smtClean="0">
                <a:solidFill>
                  <a:schemeClr val="tx1"/>
                </a:solidFill>
                <a:latin typeface="+mj-lt"/>
              </a:rPr>
              <a:t>D. Education </a:t>
            </a:r>
            <a:r>
              <a:rPr lang="de-AT" sz="900" b="1" dirty="0">
                <a:solidFill>
                  <a:schemeClr val="tx1"/>
                </a:solidFill>
                <a:latin typeface="+mj-lt"/>
              </a:rPr>
              <a:t>&amp; </a:t>
            </a:r>
            <a:r>
              <a:rPr lang="de-AT" sz="900" b="1" dirty="0" err="1">
                <a:solidFill>
                  <a:schemeClr val="tx1"/>
                </a:solidFill>
                <a:latin typeface="+mj-lt"/>
              </a:rPr>
              <a:t>Competences</a:t>
            </a:r>
            <a:endParaRPr lang="de-AT" sz="9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5" name="Text Box 12"/>
          <p:cNvSpPr txBox="1">
            <a:spLocks noChangeArrowheads="1"/>
          </p:cNvSpPr>
          <p:nvPr/>
        </p:nvSpPr>
        <p:spPr bwMode="auto">
          <a:xfrm>
            <a:off x="3047658" y="1502886"/>
            <a:ext cx="1676400" cy="230832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AT" sz="900" b="1" dirty="0" smtClean="0">
                <a:solidFill>
                  <a:schemeClr val="tx1"/>
                </a:solidFill>
                <a:latin typeface="+mj-lt"/>
              </a:rPr>
              <a:t>E. R&amp;D </a:t>
            </a:r>
            <a:r>
              <a:rPr lang="de-AT" sz="900" b="1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de-AT" sz="900" b="1" dirty="0">
                <a:solidFill>
                  <a:schemeClr val="tx1"/>
                </a:solidFill>
                <a:latin typeface="+mj-lt"/>
              </a:rPr>
              <a:t> Innovation</a:t>
            </a:r>
          </a:p>
        </p:txBody>
      </p:sp>
      <p:sp>
        <p:nvSpPr>
          <p:cNvPr id="146" name="Text Box 13"/>
          <p:cNvSpPr txBox="1">
            <a:spLocks noChangeArrowheads="1"/>
          </p:cNvSpPr>
          <p:nvPr/>
        </p:nvSpPr>
        <p:spPr bwMode="auto">
          <a:xfrm>
            <a:off x="5092767" y="1502886"/>
            <a:ext cx="1676400" cy="230832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AT" sz="900" b="1" dirty="0" smtClean="0">
                <a:solidFill>
                  <a:schemeClr val="tx1"/>
                </a:solidFill>
                <a:latin typeface="+mj-lt"/>
              </a:rPr>
              <a:t>F. Digital </a:t>
            </a:r>
            <a:r>
              <a:rPr lang="de-AT" sz="900" b="1" dirty="0">
                <a:solidFill>
                  <a:schemeClr val="tx1"/>
                </a:solidFill>
                <a:latin typeface="+mj-lt"/>
              </a:rPr>
              <a:t>Society</a:t>
            </a:r>
          </a:p>
        </p:txBody>
      </p:sp>
      <p:sp>
        <p:nvSpPr>
          <p:cNvPr id="147" name="Text Box 16"/>
          <p:cNvSpPr txBox="1">
            <a:spLocks noChangeArrowheads="1"/>
          </p:cNvSpPr>
          <p:nvPr/>
        </p:nvSpPr>
        <p:spPr bwMode="auto">
          <a:xfrm>
            <a:off x="7013747" y="1502886"/>
            <a:ext cx="1998405" cy="369332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AT" sz="900" b="1" dirty="0" smtClean="0">
                <a:solidFill>
                  <a:schemeClr val="tx1"/>
                </a:solidFill>
                <a:latin typeface="+mj-lt"/>
              </a:rPr>
              <a:t>G. Cultural </a:t>
            </a:r>
            <a:r>
              <a:rPr lang="de-AT" sz="900" b="1" dirty="0">
                <a:solidFill>
                  <a:schemeClr val="tx1"/>
                </a:solidFill>
                <a:latin typeface="+mj-lt"/>
              </a:rPr>
              <a:t>and Creative Sectors</a:t>
            </a:r>
          </a:p>
        </p:txBody>
      </p:sp>
      <p:sp>
        <p:nvSpPr>
          <p:cNvPr id="148" name="Rectangle 147"/>
          <p:cNvSpPr>
            <a:spLocks noChangeArrowheads="1"/>
          </p:cNvSpPr>
          <p:nvPr/>
        </p:nvSpPr>
        <p:spPr bwMode="auto">
          <a:xfrm>
            <a:off x="966906" y="5324865"/>
            <a:ext cx="1600200" cy="507831"/>
          </a:xfrm>
          <a:prstGeom prst="rect">
            <a:avLst/>
          </a:prstGeom>
          <a:solidFill>
            <a:srgbClr val="E6E6E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80808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GB" sz="900" dirty="0" smtClean="0">
                <a:solidFill>
                  <a:schemeClr val="tx1"/>
                </a:solidFill>
              </a:rPr>
              <a:t>Ensure education better meet economic and labour market needs </a:t>
            </a:r>
            <a:endParaRPr lang="de-AT" sz="9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49" name="Straight Connector 148"/>
          <p:cNvCxnSpPr>
            <a:stCxn id="148" idx="1"/>
          </p:cNvCxnSpPr>
          <p:nvPr/>
        </p:nvCxnSpPr>
        <p:spPr bwMode="auto">
          <a:xfrm flipH="1" flipV="1">
            <a:off x="684802" y="5568529"/>
            <a:ext cx="282104" cy="10252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="" xmlns:p14="http://schemas.microsoft.com/office/powerpoint/2010/main" val="318839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249238" y="2479675"/>
            <a:ext cx="8645525" cy="17145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  <a:ea typeface="ＭＳ Ｐゴシック" pitchFamily="34" charset="-128"/>
              </a:rPr>
              <a:t>THANK YOU!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-11-10 CEFTA Week - RC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10-11-10 CEFTA Week - RCC</Template>
  <TotalTime>7717</TotalTime>
  <Words>559</Words>
  <Application>Microsoft Office PowerPoint</Application>
  <PresentationFormat>On-screen Show (4:3)</PresentationFormat>
  <Paragraphs>100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10-11-10 CEFTA Week - RCC</vt:lpstr>
      <vt:lpstr>         Steering Committee of the Regional R&amp;D Strategy for Innovation 1-2 April2014, Split </vt:lpstr>
      <vt:lpstr>Slide 2</vt:lpstr>
      <vt:lpstr>Smart Growth key events</vt:lpstr>
      <vt:lpstr>Slide 4</vt:lpstr>
      <vt:lpstr>Slide 5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Parliament for Europe Presentation</dc:title>
  <dc:creator>Sanjin Arifagic</dc:creator>
  <cp:lastModifiedBy>dragasevic</cp:lastModifiedBy>
  <cp:revision>512</cp:revision>
  <dcterms:created xsi:type="dcterms:W3CDTF">2011-04-04T12:19:46Z</dcterms:created>
  <dcterms:modified xsi:type="dcterms:W3CDTF">2014-04-03T09:43:10Z</dcterms:modified>
</cp:coreProperties>
</file>