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7" autoAdjust="0"/>
  </p:normalViewPr>
  <p:slideViewPr>
    <p:cSldViewPr>
      <p:cViewPr>
        <p:scale>
          <a:sx n="75" d="100"/>
          <a:sy n="75" d="100"/>
        </p:scale>
        <p:origin x="-930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8D3F9-6AC8-4DF5-BCE3-5C93A1845DF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157185-BDBC-41AB-9245-DF6063DC2EEA}">
      <dgm:prSet phldrT="[Text]"/>
      <dgm:spPr/>
      <dgm:t>
        <a:bodyPr/>
        <a:lstStyle/>
        <a:p>
          <a:r>
            <a:rPr lang="hr-HR" dirty="0" smtClean="0"/>
            <a:t>Research excelence fund </a:t>
          </a:r>
          <a:endParaRPr lang="en-US" dirty="0"/>
        </a:p>
      </dgm:t>
    </dgm:pt>
    <dgm:pt modelId="{A88ED3B4-BFDB-4912-BA15-5EB4C7F06A89}" type="parTrans" cxnId="{8782D743-1D8B-4324-94CA-69D1C6CB2649}">
      <dgm:prSet/>
      <dgm:spPr/>
      <dgm:t>
        <a:bodyPr/>
        <a:lstStyle/>
        <a:p>
          <a:endParaRPr lang="en-US"/>
        </a:p>
      </dgm:t>
    </dgm:pt>
    <dgm:pt modelId="{E6A72D76-6ACD-4732-9E12-13350203D927}" type="sibTrans" cxnId="{8782D743-1D8B-4324-94CA-69D1C6CB2649}">
      <dgm:prSet/>
      <dgm:spPr/>
      <dgm:t>
        <a:bodyPr/>
        <a:lstStyle/>
        <a:p>
          <a:endParaRPr lang="en-US"/>
        </a:p>
      </dgm:t>
    </dgm:pt>
    <dgm:pt modelId="{8B41A537-83C6-4556-9475-89BD9315D837}">
      <dgm:prSet phldrT="[Text]"/>
      <dgm:spPr/>
      <dgm:t>
        <a:bodyPr/>
        <a:lstStyle/>
        <a:p>
          <a:r>
            <a:rPr lang="hr-HR" dirty="0" smtClean="0"/>
            <a:t>Expected outputs</a:t>
          </a:r>
          <a:endParaRPr lang="en-US" dirty="0"/>
        </a:p>
      </dgm:t>
    </dgm:pt>
    <dgm:pt modelId="{16D3F1D6-2363-4AA9-99B9-5D8C13DA5196}" type="parTrans" cxnId="{67E583EA-06E3-41BB-AF48-4783F018ACD5}">
      <dgm:prSet/>
      <dgm:spPr/>
      <dgm:t>
        <a:bodyPr/>
        <a:lstStyle/>
        <a:p>
          <a:endParaRPr lang="en-US"/>
        </a:p>
      </dgm:t>
    </dgm:pt>
    <dgm:pt modelId="{A244C425-04FE-4CA4-B1C4-40E2A1140B99}" type="sibTrans" cxnId="{67E583EA-06E3-41BB-AF48-4783F018ACD5}">
      <dgm:prSet/>
      <dgm:spPr/>
      <dgm:t>
        <a:bodyPr/>
        <a:lstStyle/>
        <a:p>
          <a:endParaRPr lang="en-US"/>
        </a:p>
      </dgm:t>
    </dgm:pt>
    <dgm:pt modelId="{0D051FB2-A0DD-463C-82B9-9249FE9D57C9}">
      <dgm:prSet phldrT="[Text]"/>
      <dgm:spPr/>
      <dgm:t>
        <a:bodyPr/>
        <a:lstStyle/>
        <a:p>
          <a:r>
            <a:rPr lang="hr-HR" dirty="0" smtClean="0"/>
            <a:t>80 international collaboration research projects funded </a:t>
          </a:r>
          <a:endParaRPr lang="en-US" dirty="0"/>
        </a:p>
      </dgm:t>
    </dgm:pt>
    <dgm:pt modelId="{70594498-6A33-42B7-B055-95BEC1E5C4AE}" type="parTrans" cxnId="{E0E5D378-B607-4A69-B0BE-FE2161B92BD1}">
      <dgm:prSet/>
      <dgm:spPr/>
      <dgm:t>
        <a:bodyPr/>
        <a:lstStyle/>
        <a:p>
          <a:endParaRPr lang="en-US"/>
        </a:p>
      </dgm:t>
    </dgm:pt>
    <dgm:pt modelId="{AF272254-6936-41B0-959C-04FEBDDFEAE7}" type="sibTrans" cxnId="{E0E5D378-B607-4A69-B0BE-FE2161B92BD1}">
      <dgm:prSet/>
      <dgm:spPr/>
      <dgm:t>
        <a:bodyPr/>
        <a:lstStyle/>
        <a:p>
          <a:endParaRPr lang="en-US"/>
        </a:p>
      </dgm:t>
    </dgm:pt>
    <dgm:pt modelId="{A54DB079-3A27-45C0-8F3C-FA12264B70E6}">
      <dgm:prSet phldrT="[Text]"/>
      <dgm:spPr/>
      <dgm:t>
        <a:bodyPr/>
        <a:lstStyle/>
        <a:p>
          <a:r>
            <a:rPr lang="hr-HR" dirty="0" err="1" smtClean="0"/>
            <a:t>Expected</a:t>
          </a:r>
          <a:r>
            <a:rPr lang="hr-HR" dirty="0" smtClean="0"/>
            <a:t>  </a:t>
          </a:r>
          <a:r>
            <a:rPr lang="hr-HR" dirty="0" err="1" smtClean="0"/>
            <a:t>outcomes</a:t>
          </a:r>
          <a:endParaRPr lang="en-US" dirty="0"/>
        </a:p>
      </dgm:t>
    </dgm:pt>
    <dgm:pt modelId="{5043BAA8-1DE0-424F-B3B7-B32DBFF065C3}" type="parTrans" cxnId="{3336B5AA-8808-4636-8246-A7EEDC753677}">
      <dgm:prSet/>
      <dgm:spPr/>
      <dgm:t>
        <a:bodyPr/>
        <a:lstStyle/>
        <a:p>
          <a:endParaRPr lang="en-US"/>
        </a:p>
      </dgm:t>
    </dgm:pt>
    <dgm:pt modelId="{B193960C-5757-409E-B870-93311D1C8657}" type="sibTrans" cxnId="{3336B5AA-8808-4636-8246-A7EEDC753677}">
      <dgm:prSet/>
      <dgm:spPr/>
      <dgm:t>
        <a:bodyPr/>
        <a:lstStyle/>
        <a:p>
          <a:endParaRPr lang="en-US"/>
        </a:p>
      </dgm:t>
    </dgm:pt>
    <dgm:pt modelId="{3F8EFB3B-0538-4787-A02D-E49708D83692}">
      <dgm:prSet phldrT="[Text]"/>
      <dgm:spPr/>
      <dgm:t>
        <a:bodyPr/>
        <a:lstStyle/>
        <a:p>
          <a:r>
            <a:rPr lang="hr-HR" dirty="0" smtClean="0"/>
            <a:t>Contributed to improving the research  base and conditions  for research excellence </a:t>
          </a:r>
          <a:endParaRPr lang="en-US" dirty="0"/>
        </a:p>
      </dgm:t>
    </dgm:pt>
    <dgm:pt modelId="{3A08BB84-2AB8-4AFF-92B3-A0C2BBE5F031}" type="parTrans" cxnId="{FF61F3D7-5389-48BD-B341-66A9688AAAFB}">
      <dgm:prSet/>
      <dgm:spPr/>
      <dgm:t>
        <a:bodyPr/>
        <a:lstStyle/>
        <a:p>
          <a:endParaRPr lang="en-US"/>
        </a:p>
      </dgm:t>
    </dgm:pt>
    <dgm:pt modelId="{D9BB32C6-6CF4-40AC-8DFC-C44673DE9D4E}" type="sibTrans" cxnId="{FF61F3D7-5389-48BD-B341-66A9688AAAFB}">
      <dgm:prSet/>
      <dgm:spPr/>
      <dgm:t>
        <a:bodyPr/>
        <a:lstStyle/>
        <a:p>
          <a:endParaRPr lang="en-US"/>
        </a:p>
      </dgm:t>
    </dgm:pt>
    <dgm:pt modelId="{70F35639-8940-4DD6-8341-D504D9695105}">
      <dgm:prSet phldrT="[Text]"/>
      <dgm:spPr/>
      <dgm:t>
        <a:bodyPr/>
        <a:lstStyle/>
        <a:p>
          <a:r>
            <a:rPr lang="hr-HR" dirty="0" smtClean="0"/>
            <a:t>50 young researchers projects funded</a:t>
          </a:r>
          <a:endParaRPr lang="en-US" dirty="0"/>
        </a:p>
      </dgm:t>
    </dgm:pt>
    <dgm:pt modelId="{E12C50D4-F5E6-4760-8717-E7869EC78B00}" type="parTrans" cxnId="{CFDC6652-134D-49A5-A90E-D8BB2C72ADA5}">
      <dgm:prSet/>
      <dgm:spPr/>
      <dgm:t>
        <a:bodyPr/>
        <a:lstStyle/>
        <a:p>
          <a:endParaRPr lang="hr-HR"/>
        </a:p>
      </dgm:t>
    </dgm:pt>
    <dgm:pt modelId="{04C5E0EE-986A-4A74-A4FA-DE85F2DC07E8}" type="sibTrans" cxnId="{CFDC6652-134D-49A5-A90E-D8BB2C72ADA5}">
      <dgm:prSet/>
      <dgm:spPr/>
      <dgm:t>
        <a:bodyPr/>
        <a:lstStyle/>
        <a:p>
          <a:endParaRPr lang="hr-HR"/>
        </a:p>
      </dgm:t>
    </dgm:pt>
    <dgm:pt modelId="{3E98470F-8DBD-4AB3-9074-5168F3B74876}">
      <dgm:prSet phldrT="[Text]"/>
      <dgm:spPr/>
      <dgm:t>
        <a:bodyPr/>
        <a:lstStyle/>
        <a:p>
          <a:r>
            <a:rPr lang="hr-HR" dirty="0" smtClean="0"/>
            <a:t>200 PhDs in science from leading universities</a:t>
          </a:r>
          <a:endParaRPr lang="en-US" dirty="0"/>
        </a:p>
      </dgm:t>
    </dgm:pt>
    <dgm:pt modelId="{0E374F0E-58B8-4C26-A896-46924C08793E}" type="parTrans" cxnId="{059FA217-E62F-43B2-96F2-595F80C91157}">
      <dgm:prSet/>
      <dgm:spPr/>
      <dgm:t>
        <a:bodyPr/>
        <a:lstStyle/>
        <a:p>
          <a:endParaRPr lang="hr-HR"/>
        </a:p>
      </dgm:t>
    </dgm:pt>
    <dgm:pt modelId="{4994B75E-CE7B-4BDE-B9D3-7E7EC412C30A}" type="sibTrans" cxnId="{059FA217-E62F-43B2-96F2-595F80C91157}">
      <dgm:prSet/>
      <dgm:spPr/>
      <dgm:t>
        <a:bodyPr/>
        <a:lstStyle/>
        <a:p>
          <a:endParaRPr lang="hr-HR"/>
        </a:p>
      </dgm:t>
    </dgm:pt>
    <dgm:pt modelId="{AB2CF6A4-BC12-41F1-B890-1887E805EB12}">
      <dgm:prSet phldrT="[Text]"/>
      <dgm:spPr/>
      <dgm:t>
        <a:bodyPr/>
        <a:lstStyle/>
        <a:p>
          <a:r>
            <a:rPr lang="hr-HR" dirty="0" smtClean="0"/>
            <a:t>Slowed brain drain</a:t>
          </a:r>
          <a:endParaRPr lang="en-US" dirty="0"/>
        </a:p>
      </dgm:t>
    </dgm:pt>
    <dgm:pt modelId="{7E5076D1-66BF-47C0-95FC-1D069EDFFE45}" type="parTrans" cxnId="{1DB8AC1D-81B7-4818-AA53-CB1A93B091AE}">
      <dgm:prSet/>
      <dgm:spPr/>
      <dgm:t>
        <a:bodyPr/>
        <a:lstStyle/>
        <a:p>
          <a:endParaRPr lang="hr-HR"/>
        </a:p>
      </dgm:t>
    </dgm:pt>
    <dgm:pt modelId="{B6FAD729-6172-49B0-87DD-759ADB2AD379}" type="sibTrans" cxnId="{1DB8AC1D-81B7-4818-AA53-CB1A93B091AE}">
      <dgm:prSet/>
      <dgm:spPr/>
      <dgm:t>
        <a:bodyPr/>
        <a:lstStyle/>
        <a:p>
          <a:endParaRPr lang="hr-HR"/>
        </a:p>
      </dgm:t>
    </dgm:pt>
    <dgm:pt modelId="{5595B95B-EFE0-40C5-8347-75EF49D67CE6}" type="pres">
      <dgm:prSet presAssocID="{ACD8D3F9-6AC8-4DF5-BCE3-5C93A1845D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776E50D-EEC0-402B-A772-5E5D994BF90E}" type="pres">
      <dgm:prSet presAssocID="{CC157185-BDBC-41AB-9245-DF6063DC2EE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CD8B0-5557-4860-8EED-BE205CB5C63C}" type="pres">
      <dgm:prSet presAssocID="{E6A72D76-6ACD-4732-9E12-13350203D927}" presName="sibTrans" presStyleCnt="0"/>
      <dgm:spPr/>
    </dgm:pt>
    <dgm:pt modelId="{1585D1EC-0E81-4862-AADA-AC2449563295}" type="pres">
      <dgm:prSet presAssocID="{8B41A537-83C6-4556-9475-89BD9315D83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7DEE3-E00E-4060-89FD-E3D5A2F51997}" type="pres">
      <dgm:prSet presAssocID="{A244C425-04FE-4CA4-B1C4-40E2A1140B99}" presName="sibTrans" presStyleCnt="0"/>
      <dgm:spPr/>
    </dgm:pt>
    <dgm:pt modelId="{5642A9E9-03AD-423D-B6F6-6A2CC22D79A0}" type="pres">
      <dgm:prSet presAssocID="{A54DB079-3A27-45C0-8F3C-FA12264B70E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36B5AA-8808-4636-8246-A7EEDC753677}" srcId="{ACD8D3F9-6AC8-4DF5-BCE3-5C93A1845DF1}" destId="{A54DB079-3A27-45C0-8F3C-FA12264B70E6}" srcOrd="2" destOrd="0" parTransId="{5043BAA8-1DE0-424F-B3B7-B32DBFF065C3}" sibTransId="{B193960C-5757-409E-B870-93311D1C8657}"/>
    <dgm:cxn modelId="{CFDC6652-134D-49A5-A90E-D8BB2C72ADA5}" srcId="{8B41A537-83C6-4556-9475-89BD9315D837}" destId="{70F35639-8940-4DD6-8341-D504D9695105}" srcOrd="1" destOrd="0" parTransId="{E12C50D4-F5E6-4760-8717-E7869EC78B00}" sibTransId="{04C5E0EE-986A-4A74-A4FA-DE85F2DC07E8}"/>
    <dgm:cxn modelId="{BA32FC24-391C-4BCC-991A-A3476357DDA5}" type="presOf" srcId="{8B41A537-83C6-4556-9475-89BD9315D837}" destId="{1585D1EC-0E81-4862-AADA-AC2449563295}" srcOrd="0" destOrd="0" presId="urn:microsoft.com/office/officeart/2005/8/layout/hList6"/>
    <dgm:cxn modelId="{9405B4C7-0B46-4439-9CB9-EC5A04A4E7C5}" type="presOf" srcId="{3E98470F-8DBD-4AB3-9074-5168F3B74876}" destId="{1585D1EC-0E81-4862-AADA-AC2449563295}" srcOrd="0" destOrd="3" presId="urn:microsoft.com/office/officeart/2005/8/layout/hList6"/>
    <dgm:cxn modelId="{76F64393-3493-4A2D-BBCB-55118303C6FF}" type="presOf" srcId="{AB2CF6A4-BC12-41F1-B890-1887E805EB12}" destId="{5642A9E9-03AD-423D-B6F6-6A2CC22D79A0}" srcOrd="0" destOrd="2" presId="urn:microsoft.com/office/officeart/2005/8/layout/hList6"/>
    <dgm:cxn modelId="{FF61F3D7-5389-48BD-B341-66A9688AAAFB}" srcId="{A54DB079-3A27-45C0-8F3C-FA12264B70E6}" destId="{3F8EFB3B-0538-4787-A02D-E49708D83692}" srcOrd="0" destOrd="0" parTransId="{3A08BB84-2AB8-4AFF-92B3-A0C2BBE5F031}" sibTransId="{D9BB32C6-6CF4-40AC-8DFC-C44673DE9D4E}"/>
    <dgm:cxn modelId="{6514C0B5-7857-4AE7-A758-941A5D83F00E}" type="presOf" srcId="{A54DB079-3A27-45C0-8F3C-FA12264B70E6}" destId="{5642A9E9-03AD-423D-B6F6-6A2CC22D79A0}" srcOrd="0" destOrd="0" presId="urn:microsoft.com/office/officeart/2005/8/layout/hList6"/>
    <dgm:cxn modelId="{1DB8AC1D-81B7-4818-AA53-CB1A93B091AE}" srcId="{A54DB079-3A27-45C0-8F3C-FA12264B70E6}" destId="{AB2CF6A4-BC12-41F1-B890-1887E805EB12}" srcOrd="1" destOrd="0" parTransId="{7E5076D1-66BF-47C0-95FC-1D069EDFFE45}" sibTransId="{B6FAD729-6172-49B0-87DD-759ADB2AD379}"/>
    <dgm:cxn modelId="{67E583EA-06E3-41BB-AF48-4783F018ACD5}" srcId="{ACD8D3F9-6AC8-4DF5-BCE3-5C93A1845DF1}" destId="{8B41A537-83C6-4556-9475-89BD9315D837}" srcOrd="1" destOrd="0" parTransId="{16D3F1D6-2363-4AA9-99B9-5D8C13DA5196}" sibTransId="{A244C425-04FE-4CA4-B1C4-40E2A1140B99}"/>
    <dgm:cxn modelId="{BDD8E535-243F-4C8D-918F-BF082B12DF66}" type="presOf" srcId="{70F35639-8940-4DD6-8341-D504D9695105}" destId="{1585D1EC-0E81-4862-AADA-AC2449563295}" srcOrd="0" destOrd="2" presId="urn:microsoft.com/office/officeart/2005/8/layout/hList6"/>
    <dgm:cxn modelId="{8782D743-1D8B-4324-94CA-69D1C6CB2649}" srcId="{ACD8D3F9-6AC8-4DF5-BCE3-5C93A1845DF1}" destId="{CC157185-BDBC-41AB-9245-DF6063DC2EEA}" srcOrd="0" destOrd="0" parTransId="{A88ED3B4-BFDB-4912-BA15-5EB4C7F06A89}" sibTransId="{E6A72D76-6ACD-4732-9E12-13350203D927}"/>
    <dgm:cxn modelId="{E0E5D378-B607-4A69-B0BE-FE2161B92BD1}" srcId="{8B41A537-83C6-4556-9475-89BD9315D837}" destId="{0D051FB2-A0DD-463C-82B9-9249FE9D57C9}" srcOrd="0" destOrd="0" parTransId="{70594498-6A33-42B7-B055-95BEC1E5C4AE}" sibTransId="{AF272254-6936-41B0-959C-04FEBDDFEAE7}"/>
    <dgm:cxn modelId="{8340C460-0B48-4D22-9871-955EA507401D}" type="presOf" srcId="{0D051FB2-A0DD-463C-82B9-9249FE9D57C9}" destId="{1585D1EC-0E81-4862-AADA-AC2449563295}" srcOrd="0" destOrd="1" presId="urn:microsoft.com/office/officeart/2005/8/layout/hList6"/>
    <dgm:cxn modelId="{765D7F55-4315-4445-AAA1-C474018EE0FE}" type="presOf" srcId="{ACD8D3F9-6AC8-4DF5-BCE3-5C93A1845DF1}" destId="{5595B95B-EFE0-40C5-8347-75EF49D67CE6}" srcOrd="0" destOrd="0" presId="urn:microsoft.com/office/officeart/2005/8/layout/hList6"/>
    <dgm:cxn modelId="{159A9D1E-C4BA-4502-A732-49D8F6C65AF5}" type="presOf" srcId="{CC157185-BDBC-41AB-9245-DF6063DC2EEA}" destId="{C776E50D-EEC0-402B-A772-5E5D994BF90E}" srcOrd="0" destOrd="0" presId="urn:microsoft.com/office/officeart/2005/8/layout/hList6"/>
    <dgm:cxn modelId="{059FA217-E62F-43B2-96F2-595F80C91157}" srcId="{8B41A537-83C6-4556-9475-89BD9315D837}" destId="{3E98470F-8DBD-4AB3-9074-5168F3B74876}" srcOrd="2" destOrd="0" parTransId="{0E374F0E-58B8-4C26-A896-46924C08793E}" sibTransId="{4994B75E-CE7B-4BDE-B9D3-7E7EC412C30A}"/>
    <dgm:cxn modelId="{A9399A8D-28CA-462A-8A4D-1F822C64E823}" type="presOf" srcId="{3F8EFB3B-0538-4787-A02D-E49708D83692}" destId="{5642A9E9-03AD-423D-B6F6-6A2CC22D79A0}" srcOrd="0" destOrd="1" presId="urn:microsoft.com/office/officeart/2005/8/layout/hList6"/>
    <dgm:cxn modelId="{1EA09F85-E0DF-43E2-8B9F-A0EDC3EF4B95}" type="presParOf" srcId="{5595B95B-EFE0-40C5-8347-75EF49D67CE6}" destId="{C776E50D-EEC0-402B-A772-5E5D994BF90E}" srcOrd="0" destOrd="0" presId="urn:microsoft.com/office/officeart/2005/8/layout/hList6"/>
    <dgm:cxn modelId="{A9BEDB3C-0D5F-4135-93CF-A6407A961575}" type="presParOf" srcId="{5595B95B-EFE0-40C5-8347-75EF49D67CE6}" destId="{5D0CD8B0-5557-4860-8EED-BE205CB5C63C}" srcOrd="1" destOrd="0" presId="urn:microsoft.com/office/officeart/2005/8/layout/hList6"/>
    <dgm:cxn modelId="{BB91C152-8016-4F48-A831-2F9B8142EF30}" type="presParOf" srcId="{5595B95B-EFE0-40C5-8347-75EF49D67CE6}" destId="{1585D1EC-0E81-4862-AADA-AC2449563295}" srcOrd="2" destOrd="0" presId="urn:microsoft.com/office/officeart/2005/8/layout/hList6"/>
    <dgm:cxn modelId="{44C21BF2-A01B-4D41-85FB-38587353CBF2}" type="presParOf" srcId="{5595B95B-EFE0-40C5-8347-75EF49D67CE6}" destId="{2627DEE3-E00E-4060-89FD-E3D5A2F51997}" srcOrd="3" destOrd="0" presId="urn:microsoft.com/office/officeart/2005/8/layout/hList6"/>
    <dgm:cxn modelId="{C5499D15-A7D1-44DC-96E5-D8DC20F0151D}" type="presParOf" srcId="{5595B95B-EFE0-40C5-8347-75EF49D67CE6}" destId="{5642A9E9-03AD-423D-B6F6-6A2CC22D79A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2F536D-E318-45FB-9C4D-2947C387C73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3BEBC9-0FF9-47D6-A47B-A9C766FE2CDC}">
      <dgm:prSet phldrT="[Text]"/>
      <dgm:spPr/>
      <dgm:t>
        <a:bodyPr/>
        <a:lstStyle/>
        <a:p>
          <a:r>
            <a:rPr lang="hr-HR" dirty="0" smtClean="0"/>
            <a:t>Networks of Exellence Program</a:t>
          </a:r>
          <a:endParaRPr lang="en-US" dirty="0"/>
        </a:p>
      </dgm:t>
    </dgm:pt>
    <dgm:pt modelId="{84E881F5-AC02-4405-825D-DD1CBF1B8F45}" type="parTrans" cxnId="{CCD79907-EC9F-4738-B0D8-5C0F2AAC3D9A}">
      <dgm:prSet/>
      <dgm:spPr/>
      <dgm:t>
        <a:bodyPr/>
        <a:lstStyle/>
        <a:p>
          <a:endParaRPr lang="en-US"/>
        </a:p>
      </dgm:t>
    </dgm:pt>
    <dgm:pt modelId="{4CF7AE2C-7C7E-4629-B349-97A031F484F6}" type="sibTrans" cxnId="{CCD79907-EC9F-4738-B0D8-5C0F2AAC3D9A}">
      <dgm:prSet/>
      <dgm:spPr/>
      <dgm:t>
        <a:bodyPr/>
        <a:lstStyle/>
        <a:p>
          <a:endParaRPr lang="en-US"/>
        </a:p>
      </dgm:t>
    </dgm:pt>
    <dgm:pt modelId="{8B00F6AC-3209-457A-8E31-00BA79709E29}">
      <dgm:prSet phldrT="[Text]"/>
      <dgm:spPr/>
      <dgm:t>
        <a:bodyPr/>
        <a:lstStyle/>
        <a:p>
          <a:r>
            <a:rPr lang="hr-HR" dirty="0" smtClean="0"/>
            <a:t>Expected outputs </a:t>
          </a:r>
          <a:endParaRPr lang="en-US" dirty="0"/>
        </a:p>
      </dgm:t>
    </dgm:pt>
    <dgm:pt modelId="{EE55FA43-DB34-4038-A7DF-B4205C26AFC5}" type="parTrans" cxnId="{D756F4B4-0A20-4BC1-A9A0-2EA6598FC209}">
      <dgm:prSet/>
      <dgm:spPr/>
      <dgm:t>
        <a:bodyPr/>
        <a:lstStyle/>
        <a:p>
          <a:endParaRPr lang="en-US"/>
        </a:p>
      </dgm:t>
    </dgm:pt>
    <dgm:pt modelId="{553315A1-EF1D-4FCA-AC99-4D30BCE5C4DC}" type="sibTrans" cxnId="{D756F4B4-0A20-4BC1-A9A0-2EA6598FC209}">
      <dgm:prSet/>
      <dgm:spPr/>
      <dgm:t>
        <a:bodyPr/>
        <a:lstStyle/>
        <a:p>
          <a:endParaRPr lang="en-US"/>
        </a:p>
      </dgm:t>
    </dgm:pt>
    <dgm:pt modelId="{F8EAB89A-4528-4217-AB92-4A078132088F}">
      <dgm:prSet phldrT="[Text]"/>
      <dgm:spPr/>
      <dgm:t>
        <a:bodyPr/>
        <a:lstStyle/>
        <a:p>
          <a:r>
            <a:rPr lang="hr-HR" dirty="0" smtClean="0"/>
            <a:t>Large number of joint publications in high impact factor journals </a:t>
          </a:r>
          <a:endParaRPr lang="en-US" dirty="0"/>
        </a:p>
      </dgm:t>
    </dgm:pt>
    <dgm:pt modelId="{5B095273-8D65-44C0-9827-CC99F9C97E37}" type="parTrans" cxnId="{3620ED1F-A9B6-48F1-9A3E-F6F2FEC434E6}">
      <dgm:prSet/>
      <dgm:spPr/>
      <dgm:t>
        <a:bodyPr/>
        <a:lstStyle/>
        <a:p>
          <a:endParaRPr lang="en-US"/>
        </a:p>
      </dgm:t>
    </dgm:pt>
    <dgm:pt modelId="{F1C2BFA7-8D7E-4231-8F2A-FBF71B8E0220}" type="sibTrans" cxnId="{3620ED1F-A9B6-48F1-9A3E-F6F2FEC434E6}">
      <dgm:prSet/>
      <dgm:spPr/>
      <dgm:t>
        <a:bodyPr/>
        <a:lstStyle/>
        <a:p>
          <a:endParaRPr lang="en-US"/>
        </a:p>
      </dgm:t>
    </dgm:pt>
    <dgm:pt modelId="{3187F4CF-0488-4080-BB53-723F9924344B}">
      <dgm:prSet phldrT="[Text]"/>
      <dgm:spPr/>
      <dgm:t>
        <a:bodyPr/>
        <a:lstStyle/>
        <a:p>
          <a:r>
            <a:rPr lang="hr-HR" dirty="0" err="1" smtClean="0"/>
            <a:t>Expected</a:t>
          </a:r>
          <a:r>
            <a:rPr lang="hr-HR" dirty="0" smtClean="0"/>
            <a:t> </a:t>
          </a:r>
          <a:r>
            <a:rPr lang="hr-HR" dirty="0" err="1" smtClean="0"/>
            <a:t>outcomes</a:t>
          </a:r>
          <a:endParaRPr lang="en-US" dirty="0"/>
        </a:p>
      </dgm:t>
    </dgm:pt>
    <dgm:pt modelId="{55A1D8C1-9372-4AAC-BF97-9A9B234BF7F1}" type="parTrans" cxnId="{27AB94B9-1AAE-4370-BA60-3BEDCC8C7158}">
      <dgm:prSet/>
      <dgm:spPr/>
      <dgm:t>
        <a:bodyPr/>
        <a:lstStyle/>
        <a:p>
          <a:endParaRPr lang="en-US"/>
        </a:p>
      </dgm:t>
    </dgm:pt>
    <dgm:pt modelId="{3DD3A910-F2A7-4158-9624-8ED83B635136}" type="sibTrans" cxnId="{27AB94B9-1AAE-4370-BA60-3BEDCC8C7158}">
      <dgm:prSet/>
      <dgm:spPr/>
      <dgm:t>
        <a:bodyPr/>
        <a:lstStyle/>
        <a:p>
          <a:endParaRPr lang="en-US"/>
        </a:p>
      </dgm:t>
    </dgm:pt>
    <dgm:pt modelId="{473713F5-82CE-437E-B6C8-71A9E087A7DE}">
      <dgm:prSet phldrT="[Text]"/>
      <dgm:spPr/>
      <dgm:t>
        <a:bodyPr/>
        <a:lstStyle/>
        <a:p>
          <a:r>
            <a:rPr lang="hr-HR" dirty="0" smtClean="0"/>
            <a:t>Improved research base and conditions for research exvellence </a:t>
          </a:r>
          <a:endParaRPr lang="en-US" dirty="0"/>
        </a:p>
      </dgm:t>
    </dgm:pt>
    <dgm:pt modelId="{C4288F06-004E-4A08-8E50-E7C841198571}" type="parTrans" cxnId="{003A1FF2-8D22-45F4-AA51-03DD0C104B2D}">
      <dgm:prSet/>
      <dgm:spPr/>
      <dgm:t>
        <a:bodyPr/>
        <a:lstStyle/>
        <a:p>
          <a:endParaRPr lang="en-US"/>
        </a:p>
      </dgm:t>
    </dgm:pt>
    <dgm:pt modelId="{82F196FE-31DF-4CA8-A0B5-271C03F404B2}" type="sibTrans" cxnId="{003A1FF2-8D22-45F4-AA51-03DD0C104B2D}">
      <dgm:prSet/>
      <dgm:spPr/>
      <dgm:t>
        <a:bodyPr/>
        <a:lstStyle/>
        <a:p>
          <a:endParaRPr lang="en-US"/>
        </a:p>
      </dgm:t>
    </dgm:pt>
    <dgm:pt modelId="{A38DEF4A-710E-4878-9EFA-B8ECC2F9B62A}">
      <dgm:prSet phldrT="[Text]" phldr="1"/>
      <dgm:spPr/>
      <dgm:t>
        <a:bodyPr/>
        <a:lstStyle/>
        <a:p>
          <a:endParaRPr lang="en-US"/>
        </a:p>
      </dgm:t>
    </dgm:pt>
    <dgm:pt modelId="{E46DB89E-D007-4A72-9CE1-E21327C98710}" type="parTrans" cxnId="{A5BF7C44-19BD-4B65-9F1A-6952DD82BB0C}">
      <dgm:prSet/>
      <dgm:spPr/>
      <dgm:t>
        <a:bodyPr/>
        <a:lstStyle/>
        <a:p>
          <a:endParaRPr lang="en-US"/>
        </a:p>
      </dgm:t>
    </dgm:pt>
    <dgm:pt modelId="{A3705002-0610-4706-8520-ED955D187D7B}" type="sibTrans" cxnId="{A5BF7C44-19BD-4B65-9F1A-6952DD82BB0C}">
      <dgm:prSet/>
      <dgm:spPr/>
      <dgm:t>
        <a:bodyPr/>
        <a:lstStyle/>
        <a:p>
          <a:endParaRPr lang="en-US"/>
        </a:p>
      </dgm:t>
    </dgm:pt>
    <dgm:pt modelId="{3453108C-7BCF-4954-A985-79089405C742}">
      <dgm:prSet phldrT="[Text]"/>
      <dgm:spPr/>
      <dgm:t>
        <a:bodyPr/>
        <a:lstStyle/>
        <a:p>
          <a:r>
            <a:rPr lang="hr-HR" dirty="0" smtClean="0"/>
            <a:t>Increased mobility of reaserchers </a:t>
          </a:r>
          <a:endParaRPr lang="en-US" dirty="0"/>
        </a:p>
      </dgm:t>
    </dgm:pt>
    <dgm:pt modelId="{818D0285-9159-4D85-A296-466C909B385F}" type="parTrans" cxnId="{70811585-25AA-41D1-A7A4-5E0DD7B36EEE}">
      <dgm:prSet/>
      <dgm:spPr/>
      <dgm:t>
        <a:bodyPr/>
        <a:lstStyle/>
        <a:p>
          <a:endParaRPr lang="hr-HR"/>
        </a:p>
      </dgm:t>
    </dgm:pt>
    <dgm:pt modelId="{77B18E23-DF9D-40BB-A4F0-6DCE638021B7}" type="sibTrans" cxnId="{70811585-25AA-41D1-A7A4-5E0DD7B36EEE}">
      <dgm:prSet/>
      <dgm:spPr/>
      <dgm:t>
        <a:bodyPr/>
        <a:lstStyle/>
        <a:p>
          <a:endParaRPr lang="hr-HR"/>
        </a:p>
      </dgm:t>
    </dgm:pt>
    <dgm:pt modelId="{77AFE73E-341F-4215-A610-0A08DBE92769}">
      <dgm:prSet phldrT="[Text]"/>
      <dgm:spPr/>
      <dgm:t>
        <a:bodyPr/>
        <a:lstStyle/>
        <a:p>
          <a:r>
            <a:rPr lang="hr-HR" dirty="0" smtClean="0"/>
            <a:t>Increased collaboration in business</a:t>
          </a:r>
          <a:endParaRPr lang="en-US" dirty="0"/>
        </a:p>
      </dgm:t>
    </dgm:pt>
    <dgm:pt modelId="{66ED5C92-6ABB-4F22-B10A-3AC1557AB3DB}" type="parTrans" cxnId="{ADE843C4-55A7-4A5A-B884-60756FF519E2}">
      <dgm:prSet/>
      <dgm:spPr/>
      <dgm:t>
        <a:bodyPr/>
        <a:lstStyle/>
        <a:p>
          <a:endParaRPr lang="hr-HR"/>
        </a:p>
      </dgm:t>
    </dgm:pt>
    <dgm:pt modelId="{B0244CA4-B79F-44E6-AE18-786323B014BE}" type="sibTrans" cxnId="{ADE843C4-55A7-4A5A-B884-60756FF519E2}">
      <dgm:prSet/>
      <dgm:spPr/>
      <dgm:t>
        <a:bodyPr/>
        <a:lstStyle/>
        <a:p>
          <a:endParaRPr lang="hr-HR"/>
        </a:p>
      </dgm:t>
    </dgm:pt>
    <dgm:pt modelId="{D0EA3270-5875-4335-9EEF-EEF21D54A370}">
      <dgm:prSet phldrT="[Text]"/>
      <dgm:spPr/>
      <dgm:t>
        <a:bodyPr/>
        <a:lstStyle/>
        <a:p>
          <a:r>
            <a:rPr lang="hr-HR" dirty="0" smtClean="0"/>
            <a:t>Investment in hman capital</a:t>
          </a:r>
          <a:endParaRPr lang="en-US" dirty="0"/>
        </a:p>
      </dgm:t>
    </dgm:pt>
    <dgm:pt modelId="{CF511157-5D5B-4449-9732-60DE607B8026}" type="parTrans" cxnId="{CC183472-4678-4DCD-8C61-2D5EA0A05E76}">
      <dgm:prSet/>
      <dgm:spPr/>
      <dgm:t>
        <a:bodyPr/>
        <a:lstStyle/>
        <a:p>
          <a:endParaRPr lang="hr-HR"/>
        </a:p>
      </dgm:t>
    </dgm:pt>
    <dgm:pt modelId="{6E9FF590-F6CA-4AFE-95FE-31C1EA2B5F2E}" type="sibTrans" cxnId="{CC183472-4678-4DCD-8C61-2D5EA0A05E76}">
      <dgm:prSet/>
      <dgm:spPr/>
      <dgm:t>
        <a:bodyPr/>
        <a:lstStyle/>
        <a:p>
          <a:endParaRPr lang="hr-HR"/>
        </a:p>
      </dgm:t>
    </dgm:pt>
    <dgm:pt modelId="{F68B4474-3CB3-4E1C-90F2-0A061296EAEA}" type="pres">
      <dgm:prSet presAssocID="{B72F536D-E318-45FB-9C4D-2947C387C7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D1230D7-3E7F-4FF1-BA7E-CE99E04BEA3D}" type="pres">
      <dgm:prSet presAssocID="{A33BEBC9-0FF9-47D6-A47B-A9C766FE2CD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DB7EB-6B70-4469-AECA-76BEE905CCCC}" type="pres">
      <dgm:prSet presAssocID="{4CF7AE2C-7C7E-4629-B349-97A031F484F6}" presName="sibTrans" presStyleCnt="0"/>
      <dgm:spPr/>
    </dgm:pt>
    <dgm:pt modelId="{2F031531-710F-4355-89FC-9D12749BB412}" type="pres">
      <dgm:prSet presAssocID="{8B00F6AC-3209-457A-8E31-00BA79709E2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EB290-E93D-4314-91DE-B4B6D89CBE8D}" type="pres">
      <dgm:prSet presAssocID="{553315A1-EF1D-4FCA-AC99-4D30BCE5C4DC}" presName="sibTrans" presStyleCnt="0"/>
      <dgm:spPr/>
    </dgm:pt>
    <dgm:pt modelId="{58DDF74C-86F8-4814-A8D2-491742E278C7}" type="pres">
      <dgm:prSet presAssocID="{3187F4CF-0488-4080-BB53-723F9924344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183472-4678-4DCD-8C61-2D5EA0A05E76}" srcId="{3187F4CF-0488-4080-BB53-723F9924344B}" destId="{D0EA3270-5875-4335-9EEF-EEF21D54A370}" srcOrd="1" destOrd="0" parTransId="{CF511157-5D5B-4449-9732-60DE607B8026}" sibTransId="{6E9FF590-F6CA-4AFE-95FE-31C1EA2B5F2E}"/>
    <dgm:cxn modelId="{9CFA8F35-B968-4A6D-9CD3-E2B8FA2CE91F}" type="presOf" srcId="{F8EAB89A-4528-4217-AB92-4A078132088F}" destId="{2F031531-710F-4355-89FC-9D12749BB412}" srcOrd="0" destOrd="1" presId="urn:microsoft.com/office/officeart/2005/8/layout/hList6"/>
    <dgm:cxn modelId="{05AFDA4E-E1EE-43EE-A10D-CC8636764F61}" type="presOf" srcId="{8B00F6AC-3209-457A-8E31-00BA79709E29}" destId="{2F031531-710F-4355-89FC-9D12749BB412}" srcOrd="0" destOrd="0" presId="urn:microsoft.com/office/officeart/2005/8/layout/hList6"/>
    <dgm:cxn modelId="{D756F4B4-0A20-4BC1-A9A0-2EA6598FC209}" srcId="{B72F536D-E318-45FB-9C4D-2947C387C731}" destId="{8B00F6AC-3209-457A-8E31-00BA79709E29}" srcOrd="1" destOrd="0" parTransId="{EE55FA43-DB34-4038-A7DF-B4205C26AFC5}" sibTransId="{553315A1-EF1D-4FCA-AC99-4D30BCE5C4DC}"/>
    <dgm:cxn modelId="{4F292E9F-585C-4E59-BF99-50FE4E0B585F}" type="presOf" srcId="{77AFE73E-341F-4215-A610-0A08DBE92769}" destId="{2F031531-710F-4355-89FC-9D12749BB412}" srcOrd="0" destOrd="3" presId="urn:microsoft.com/office/officeart/2005/8/layout/hList6"/>
    <dgm:cxn modelId="{27AB94B9-1AAE-4370-BA60-3BEDCC8C7158}" srcId="{B72F536D-E318-45FB-9C4D-2947C387C731}" destId="{3187F4CF-0488-4080-BB53-723F9924344B}" srcOrd="2" destOrd="0" parTransId="{55A1D8C1-9372-4AAC-BF97-9A9B234BF7F1}" sibTransId="{3DD3A910-F2A7-4158-9624-8ED83B635136}"/>
    <dgm:cxn modelId="{666274DE-B6D0-4BA2-A33E-4E72D70F907E}" type="presOf" srcId="{A33BEBC9-0FF9-47D6-A47B-A9C766FE2CDC}" destId="{0D1230D7-3E7F-4FF1-BA7E-CE99E04BEA3D}" srcOrd="0" destOrd="0" presId="urn:microsoft.com/office/officeart/2005/8/layout/hList6"/>
    <dgm:cxn modelId="{ADE843C4-55A7-4A5A-B884-60756FF519E2}" srcId="{8B00F6AC-3209-457A-8E31-00BA79709E29}" destId="{77AFE73E-341F-4215-A610-0A08DBE92769}" srcOrd="2" destOrd="0" parTransId="{66ED5C92-6ABB-4F22-B10A-3AC1557AB3DB}" sibTransId="{B0244CA4-B79F-44E6-AE18-786323B014BE}"/>
    <dgm:cxn modelId="{352BCB06-49D8-4755-A02C-E1E5DDEE0DF4}" type="presOf" srcId="{D0EA3270-5875-4335-9EEF-EEF21D54A370}" destId="{58DDF74C-86F8-4814-A8D2-491742E278C7}" srcOrd="0" destOrd="2" presId="urn:microsoft.com/office/officeart/2005/8/layout/hList6"/>
    <dgm:cxn modelId="{50ED2211-79C2-4084-A444-3A94BAF0D4D7}" type="presOf" srcId="{473713F5-82CE-437E-B6C8-71A9E087A7DE}" destId="{58DDF74C-86F8-4814-A8D2-491742E278C7}" srcOrd="0" destOrd="1" presId="urn:microsoft.com/office/officeart/2005/8/layout/hList6"/>
    <dgm:cxn modelId="{1705DB11-B37E-4F14-8B3D-94537A0069D9}" type="presOf" srcId="{B72F536D-E318-45FB-9C4D-2947C387C731}" destId="{F68B4474-3CB3-4E1C-90F2-0A061296EAEA}" srcOrd="0" destOrd="0" presId="urn:microsoft.com/office/officeart/2005/8/layout/hList6"/>
    <dgm:cxn modelId="{3620ED1F-A9B6-48F1-9A3E-F6F2FEC434E6}" srcId="{8B00F6AC-3209-457A-8E31-00BA79709E29}" destId="{F8EAB89A-4528-4217-AB92-4A078132088F}" srcOrd="0" destOrd="0" parTransId="{5B095273-8D65-44C0-9827-CC99F9C97E37}" sibTransId="{F1C2BFA7-8D7E-4231-8F2A-FBF71B8E0220}"/>
    <dgm:cxn modelId="{70811585-25AA-41D1-A7A4-5E0DD7B36EEE}" srcId="{8B00F6AC-3209-457A-8E31-00BA79709E29}" destId="{3453108C-7BCF-4954-A985-79089405C742}" srcOrd="1" destOrd="0" parTransId="{818D0285-9159-4D85-A296-466C909B385F}" sibTransId="{77B18E23-DF9D-40BB-A4F0-6DCE638021B7}"/>
    <dgm:cxn modelId="{A5BF7C44-19BD-4B65-9F1A-6952DD82BB0C}" srcId="{3187F4CF-0488-4080-BB53-723F9924344B}" destId="{A38DEF4A-710E-4878-9EFA-B8ECC2F9B62A}" srcOrd="2" destOrd="0" parTransId="{E46DB89E-D007-4A72-9CE1-E21327C98710}" sibTransId="{A3705002-0610-4706-8520-ED955D187D7B}"/>
    <dgm:cxn modelId="{E91ACE29-35D1-4D66-8E07-6D0F670EA4D0}" type="presOf" srcId="{3187F4CF-0488-4080-BB53-723F9924344B}" destId="{58DDF74C-86F8-4814-A8D2-491742E278C7}" srcOrd="0" destOrd="0" presId="urn:microsoft.com/office/officeart/2005/8/layout/hList6"/>
    <dgm:cxn modelId="{233A527F-BD43-410C-A583-63A235A9CD29}" type="presOf" srcId="{A38DEF4A-710E-4878-9EFA-B8ECC2F9B62A}" destId="{58DDF74C-86F8-4814-A8D2-491742E278C7}" srcOrd="0" destOrd="3" presId="urn:microsoft.com/office/officeart/2005/8/layout/hList6"/>
    <dgm:cxn modelId="{CCD79907-EC9F-4738-B0D8-5C0F2AAC3D9A}" srcId="{B72F536D-E318-45FB-9C4D-2947C387C731}" destId="{A33BEBC9-0FF9-47D6-A47B-A9C766FE2CDC}" srcOrd="0" destOrd="0" parTransId="{84E881F5-AC02-4405-825D-DD1CBF1B8F45}" sibTransId="{4CF7AE2C-7C7E-4629-B349-97A031F484F6}"/>
    <dgm:cxn modelId="{FBD28E4C-8191-4EDE-A790-CE083EB1AEE0}" type="presOf" srcId="{3453108C-7BCF-4954-A985-79089405C742}" destId="{2F031531-710F-4355-89FC-9D12749BB412}" srcOrd="0" destOrd="2" presId="urn:microsoft.com/office/officeart/2005/8/layout/hList6"/>
    <dgm:cxn modelId="{003A1FF2-8D22-45F4-AA51-03DD0C104B2D}" srcId="{3187F4CF-0488-4080-BB53-723F9924344B}" destId="{473713F5-82CE-437E-B6C8-71A9E087A7DE}" srcOrd="0" destOrd="0" parTransId="{C4288F06-004E-4A08-8E50-E7C841198571}" sibTransId="{82F196FE-31DF-4CA8-A0B5-271C03F404B2}"/>
    <dgm:cxn modelId="{1FBC9406-6291-4731-97FA-6E0F76801769}" type="presParOf" srcId="{F68B4474-3CB3-4E1C-90F2-0A061296EAEA}" destId="{0D1230D7-3E7F-4FF1-BA7E-CE99E04BEA3D}" srcOrd="0" destOrd="0" presId="urn:microsoft.com/office/officeart/2005/8/layout/hList6"/>
    <dgm:cxn modelId="{5D9B6BCD-1177-45BB-8C56-AC568E78CCEC}" type="presParOf" srcId="{F68B4474-3CB3-4E1C-90F2-0A061296EAEA}" destId="{EABDB7EB-6B70-4469-AECA-76BEE905CCCC}" srcOrd="1" destOrd="0" presId="urn:microsoft.com/office/officeart/2005/8/layout/hList6"/>
    <dgm:cxn modelId="{4DBCD80E-1393-484B-8FEE-DEA472974C8B}" type="presParOf" srcId="{F68B4474-3CB3-4E1C-90F2-0A061296EAEA}" destId="{2F031531-710F-4355-89FC-9D12749BB412}" srcOrd="2" destOrd="0" presId="urn:microsoft.com/office/officeart/2005/8/layout/hList6"/>
    <dgm:cxn modelId="{C7EA9418-F5FD-4542-8C07-09CBACDE4CBC}" type="presParOf" srcId="{F68B4474-3CB3-4E1C-90F2-0A061296EAEA}" destId="{20AEB290-E93D-4314-91DE-B4B6D89CBE8D}" srcOrd="3" destOrd="0" presId="urn:microsoft.com/office/officeart/2005/8/layout/hList6"/>
    <dgm:cxn modelId="{B3DF56F4-80D3-413A-8C67-01CF36BC91B6}" type="presParOf" srcId="{F68B4474-3CB3-4E1C-90F2-0A061296EAEA}" destId="{58DDF74C-86F8-4814-A8D2-491742E278C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2EEF64-96E1-4D89-8C33-386E5B5513F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7D7B80-4A11-419D-BECE-BE98118EDEAE}">
      <dgm:prSet phldrT="[Text]"/>
      <dgm:spPr/>
      <dgm:t>
        <a:bodyPr/>
        <a:lstStyle/>
        <a:p>
          <a:r>
            <a:rPr lang="hr-HR" dirty="0" smtClean="0"/>
            <a:t>Technology transfer program</a:t>
          </a:r>
          <a:endParaRPr lang="en-US" dirty="0"/>
        </a:p>
      </dgm:t>
    </dgm:pt>
    <dgm:pt modelId="{8F229D61-7C7A-4AE9-9C22-CE2A4CBE2ABB}" type="parTrans" cxnId="{578AEB43-0CBC-4DEA-BA43-31B574936946}">
      <dgm:prSet/>
      <dgm:spPr/>
      <dgm:t>
        <a:bodyPr/>
        <a:lstStyle/>
        <a:p>
          <a:endParaRPr lang="en-US"/>
        </a:p>
      </dgm:t>
    </dgm:pt>
    <dgm:pt modelId="{61BFFEF0-5E81-40A0-9588-83612C6A9BE8}" type="sibTrans" cxnId="{578AEB43-0CBC-4DEA-BA43-31B574936946}">
      <dgm:prSet/>
      <dgm:spPr/>
      <dgm:t>
        <a:bodyPr/>
        <a:lstStyle/>
        <a:p>
          <a:endParaRPr lang="en-US"/>
        </a:p>
      </dgm:t>
    </dgm:pt>
    <dgm:pt modelId="{07E600B6-0504-4373-9810-10DDAF9104F1}">
      <dgm:prSet phldrT="[Text]"/>
      <dgm:spPr/>
      <dgm:t>
        <a:bodyPr/>
        <a:lstStyle/>
        <a:p>
          <a:r>
            <a:rPr lang="hr-HR" dirty="0" err="1" smtClean="0"/>
            <a:t>Expected</a:t>
          </a:r>
          <a:r>
            <a:rPr lang="hr-HR" dirty="0" smtClean="0"/>
            <a:t> </a:t>
          </a:r>
          <a:r>
            <a:rPr lang="hr-HR" dirty="0" err="1" smtClean="0"/>
            <a:t>outputs</a:t>
          </a:r>
          <a:r>
            <a:rPr lang="hr-HR" dirty="0" smtClean="0"/>
            <a:t> </a:t>
          </a:r>
          <a:endParaRPr lang="en-US" dirty="0"/>
        </a:p>
      </dgm:t>
    </dgm:pt>
    <dgm:pt modelId="{8AA394AA-153B-42D6-A773-56C1A82EEFC4}" type="parTrans" cxnId="{DCEFA2E8-770E-4190-9A01-D3A6660A644E}">
      <dgm:prSet/>
      <dgm:spPr/>
      <dgm:t>
        <a:bodyPr/>
        <a:lstStyle/>
        <a:p>
          <a:endParaRPr lang="en-US"/>
        </a:p>
      </dgm:t>
    </dgm:pt>
    <dgm:pt modelId="{4538A07F-5102-4B71-8CAC-E1BB73C727CA}" type="sibTrans" cxnId="{DCEFA2E8-770E-4190-9A01-D3A6660A644E}">
      <dgm:prSet/>
      <dgm:spPr/>
      <dgm:t>
        <a:bodyPr/>
        <a:lstStyle/>
        <a:p>
          <a:endParaRPr lang="en-US"/>
        </a:p>
      </dgm:t>
    </dgm:pt>
    <dgm:pt modelId="{FE9266E4-A7FD-43B0-A50A-2EB53C1378D9}">
      <dgm:prSet phldrT="[Text]"/>
      <dgm:spPr/>
      <dgm:t>
        <a:bodyPr/>
        <a:lstStyle/>
        <a:p>
          <a:r>
            <a:rPr lang="hr-HR" dirty="0" smtClean="0"/>
            <a:t>10 TTO developed and 100 stuff trained </a:t>
          </a:r>
          <a:endParaRPr lang="en-US" dirty="0"/>
        </a:p>
      </dgm:t>
    </dgm:pt>
    <dgm:pt modelId="{A25FC7B3-32D0-4C15-AB0F-1D360198F50A}" type="parTrans" cxnId="{A7EB4450-83D1-4519-B956-8073E96E49DB}">
      <dgm:prSet/>
      <dgm:spPr/>
      <dgm:t>
        <a:bodyPr/>
        <a:lstStyle/>
        <a:p>
          <a:endParaRPr lang="en-US"/>
        </a:p>
      </dgm:t>
    </dgm:pt>
    <dgm:pt modelId="{54853634-A796-4F20-AE44-AFDB973E1646}" type="sibTrans" cxnId="{A7EB4450-83D1-4519-B956-8073E96E49DB}">
      <dgm:prSet/>
      <dgm:spPr/>
      <dgm:t>
        <a:bodyPr/>
        <a:lstStyle/>
        <a:p>
          <a:endParaRPr lang="en-US"/>
        </a:p>
      </dgm:t>
    </dgm:pt>
    <dgm:pt modelId="{562D7127-DD40-42FD-AC46-E2DAB1FC0FC3}">
      <dgm:prSet phldrT="[Text]"/>
      <dgm:spPr/>
      <dgm:t>
        <a:bodyPr/>
        <a:lstStyle/>
        <a:p>
          <a:r>
            <a:rPr lang="hr-HR" dirty="0" err="1" smtClean="0"/>
            <a:t>Expected</a:t>
          </a:r>
          <a:r>
            <a:rPr lang="hr-HR" dirty="0" smtClean="0"/>
            <a:t> </a:t>
          </a:r>
          <a:r>
            <a:rPr lang="hr-HR" dirty="0" err="1" smtClean="0"/>
            <a:t>outcomes</a:t>
          </a:r>
          <a:endParaRPr lang="en-US" dirty="0"/>
        </a:p>
      </dgm:t>
    </dgm:pt>
    <dgm:pt modelId="{5AAEDCE4-7A1A-4DA3-BA6C-6DF95066D08E}" type="parTrans" cxnId="{5EC9EC51-BF14-47EC-99BC-8622F298749C}">
      <dgm:prSet/>
      <dgm:spPr/>
      <dgm:t>
        <a:bodyPr/>
        <a:lstStyle/>
        <a:p>
          <a:endParaRPr lang="en-US"/>
        </a:p>
      </dgm:t>
    </dgm:pt>
    <dgm:pt modelId="{A5756BD9-C681-4ED8-879E-4A443ABE8405}" type="sibTrans" cxnId="{5EC9EC51-BF14-47EC-99BC-8622F298749C}">
      <dgm:prSet/>
      <dgm:spPr/>
      <dgm:t>
        <a:bodyPr/>
        <a:lstStyle/>
        <a:p>
          <a:endParaRPr lang="en-US"/>
        </a:p>
      </dgm:t>
    </dgm:pt>
    <dgm:pt modelId="{902A8E72-13E3-41FB-AB9D-954135857760}">
      <dgm:prSet phldrT="[Text]"/>
      <dgm:spPr/>
      <dgm:t>
        <a:bodyPr/>
        <a:lstStyle/>
        <a:p>
          <a:r>
            <a:rPr lang="hr-HR" dirty="0" smtClean="0"/>
            <a:t>Promoted research and industy collaboration and technology transfer</a:t>
          </a:r>
          <a:endParaRPr lang="en-US" dirty="0"/>
        </a:p>
      </dgm:t>
    </dgm:pt>
    <dgm:pt modelId="{C8F33687-B66E-447B-A627-DF643175E43D}" type="parTrans" cxnId="{10FDBF98-F3A5-46F8-BB7E-46948C604305}">
      <dgm:prSet/>
      <dgm:spPr/>
      <dgm:t>
        <a:bodyPr/>
        <a:lstStyle/>
        <a:p>
          <a:endParaRPr lang="en-US"/>
        </a:p>
      </dgm:t>
    </dgm:pt>
    <dgm:pt modelId="{9075693C-6B8F-45F3-8D9B-6E379AC17361}" type="sibTrans" cxnId="{10FDBF98-F3A5-46F8-BB7E-46948C604305}">
      <dgm:prSet/>
      <dgm:spPr/>
      <dgm:t>
        <a:bodyPr/>
        <a:lstStyle/>
        <a:p>
          <a:endParaRPr lang="en-US"/>
        </a:p>
      </dgm:t>
    </dgm:pt>
    <dgm:pt modelId="{B38BB3FE-EC45-4613-835F-9387AA4D2372}">
      <dgm:prSet phldrT="[Text]" phldr="1"/>
      <dgm:spPr/>
      <dgm:t>
        <a:bodyPr/>
        <a:lstStyle/>
        <a:p>
          <a:endParaRPr lang="en-US"/>
        </a:p>
      </dgm:t>
    </dgm:pt>
    <dgm:pt modelId="{787D5283-B3C7-4FE0-8C12-57A7517CB452}" type="parTrans" cxnId="{0925C546-0353-4A29-8286-A12D6FD2D09A}">
      <dgm:prSet/>
      <dgm:spPr/>
      <dgm:t>
        <a:bodyPr/>
        <a:lstStyle/>
        <a:p>
          <a:endParaRPr lang="en-US"/>
        </a:p>
      </dgm:t>
    </dgm:pt>
    <dgm:pt modelId="{3C5B55F6-6483-48C7-BBF2-26B4C81083CA}" type="sibTrans" cxnId="{0925C546-0353-4A29-8286-A12D6FD2D09A}">
      <dgm:prSet/>
      <dgm:spPr/>
      <dgm:t>
        <a:bodyPr/>
        <a:lstStyle/>
        <a:p>
          <a:endParaRPr lang="en-US"/>
        </a:p>
      </dgm:t>
    </dgm:pt>
    <dgm:pt modelId="{0634EDB3-8E2A-4E4A-96EB-060DDB0F2C71}">
      <dgm:prSet phldrT="[Text]"/>
      <dgm:spPr/>
      <dgm:t>
        <a:bodyPr/>
        <a:lstStyle/>
        <a:p>
          <a:r>
            <a:rPr lang="hr-HR" dirty="0" smtClean="0"/>
            <a:t>100 joint projects between research and industry </a:t>
          </a:r>
          <a:endParaRPr lang="en-US" dirty="0"/>
        </a:p>
      </dgm:t>
    </dgm:pt>
    <dgm:pt modelId="{3A3E7196-2316-4408-B821-DD546885C91B}" type="parTrans" cxnId="{510EF7D6-C911-47E5-AFE6-E60C248CD4A0}">
      <dgm:prSet/>
      <dgm:spPr/>
    </dgm:pt>
    <dgm:pt modelId="{060C34EB-838E-4E4F-9DF2-52FA99E2A60F}" type="sibTrans" cxnId="{510EF7D6-C911-47E5-AFE6-E60C248CD4A0}">
      <dgm:prSet/>
      <dgm:spPr/>
    </dgm:pt>
    <dgm:pt modelId="{C17E6AA4-8D05-4706-AE9F-439CB38A959C}">
      <dgm:prSet phldrT="[Text]"/>
      <dgm:spPr/>
      <dgm:t>
        <a:bodyPr/>
        <a:lstStyle/>
        <a:p>
          <a:r>
            <a:rPr lang="hr-HR" dirty="0" smtClean="0"/>
            <a:t>3 technology parks restructured</a:t>
          </a:r>
          <a:endParaRPr lang="en-US" dirty="0"/>
        </a:p>
      </dgm:t>
    </dgm:pt>
    <dgm:pt modelId="{7B63AE9E-E249-489F-80BE-0976C996DE2D}" type="parTrans" cxnId="{575E50BF-ED01-40F0-A682-212A6C357747}">
      <dgm:prSet/>
      <dgm:spPr/>
    </dgm:pt>
    <dgm:pt modelId="{1350120B-C540-4698-B9C2-303BD8B0AB63}" type="sibTrans" cxnId="{575E50BF-ED01-40F0-A682-212A6C357747}">
      <dgm:prSet/>
      <dgm:spPr/>
    </dgm:pt>
    <dgm:pt modelId="{FE3E99B6-9041-427D-8675-AE98107C9858}">
      <dgm:prSet phldrT="[Text]"/>
      <dgm:spPr/>
      <dgm:t>
        <a:bodyPr/>
        <a:lstStyle/>
        <a:p>
          <a:r>
            <a:rPr lang="hr-HR" dirty="0" smtClean="0"/>
            <a:t>3 new parks created</a:t>
          </a:r>
          <a:endParaRPr lang="en-US" dirty="0"/>
        </a:p>
      </dgm:t>
    </dgm:pt>
    <dgm:pt modelId="{9150D327-9CC6-41D0-AB8D-E0CB62301061}" type="parTrans" cxnId="{6D77DF52-331D-4076-A9FF-B871FBFA7731}">
      <dgm:prSet/>
      <dgm:spPr/>
    </dgm:pt>
    <dgm:pt modelId="{B650A0B1-8CD9-45F9-977A-120CBA604745}" type="sibTrans" cxnId="{6D77DF52-331D-4076-A9FF-B871FBFA7731}">
      <dgm:prSet/>
      <dgm:spPr/>
    </dgm:pt>
    <dgm:pt modelId="{1E3C886F-2816-4DF6-93DE-9B5595CC7F1E}">
      <dgm:prSet phldrT="[Text]"/>
      <dgm:spPr/>
      <dgm:t>
        <a:bodyPr/>
        <a:lstStyle/>
        <a:p>
          <a:r>
            <a:rPr lang="hr-HR" dirty="0" smtClean="0"/>
            <a:t>Improved acces to and performance of technology and science </a:t>
          </a:r>
          <a:endParaRPr lang="en-US" dirty="0"/>
        </a:p>
      </dgm:t>
    </dgm:pt>
    <dgm:pt modelId="{67722274-0503-4773-9554-3E7CE3BF737B}" type="parTrans" cxnId="{F81BD074-4972-4793-AB73-13C179E42F6E}">
      <dgm:prSet/>
      <dgm:spPr/>
    </dgm:pt>
    <dgm:pt modelId="{9856B7E4-C12C-4F1F-9A4F-352907C87AB3}" type="sibTrans" cxnId="{F81BD074-4972-4793-AB73-13C179E42F6E}">
      <dgm:prSet/>
      <dgm:spPr/>
    </dgm:pt>
    <dgm:pt modelId="{735CBF42-DD8E-46EC-98D6-7BF132A204A0}">
      <dgm:prSet phldrT="[Text]"/>
      <dgm:spPr/>
      <dgm:t>
        <a:bodyPr/>
        <a:lstStyle/>
        <a:p>
          <a:r>
            <a:rPr lang="hr-HR" dirty="0" smtClean="0"/>
            <a:t>Improved technology parks</a:t>
          </a:r>
          <a:endParaRPr lang="en-US" dirty="0"/>
        </a:p>
      </dgm:t>
    </dgm:pt>
    <dgm:pt modelId="{E1CF5250-293C-4566-8E89-845949D414AC}" type="parTrans" cxnId="{26317EB7-955B-469F-803C-E4CFFA90BA71}">
      <dgm:prSet/>
      <dgm:spPr/>
    </dgm:pt>
    <dgm:pt modelId="{AC4FC089-D4C2-440D-BC2C-28E464FC620E}" type="sibTrans" cxnId="{26317EB7-955B-469F-803C-E4CFFA90BA71}">
      <dgm:prSet/>
      <dgm:spPr/>
    </dgm:pt>
    <dgm:pt modelId="{FF7AA08C-A841-4103-B30C-FD7A02E30959}" type="pres">
      <dgm:prSet presAssocID="{142EEF64-96E1-4D89-8C33-386E5B5513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3E3EAD6-4B5D-4858-B3D0-B29A78C41869}" type="pres">
      <dgm:prSet presAssocID="{E07D7B80-4A11-419D-BECE-BE98118EDEA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57203-ABAD-4B22-B795-8F3794BCFE7D}" type="pres">
      <dgm:prSet presAssocID="{61BFFEF0-5E81-40A0-9588-83612C6A9BE8}" presName="sibTrans" presStyleCnt="0"/>
      <dgm:spPr/>
    </dgm:pt>
    <dgm:pt modelId="{091E9944-6521-486D-87B9-B17AC8153D16}" type="pres">
      <dgm:prSet presAssocID="{07E600B6-0504-4373-9810-10DDAF9104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39210C-05CD-4CBE-9DBF-3BAA9187C1D0}" type="pres">
      <dgm:prSet presAssocID="{4538A07F-5102-4B71-8CAC-E1BB73C727CA}" presName="sibTrans" presStyleCnt="0"/>
      <dgm:spPr/>
    </dgm:pt>
    <dgm:pt modelId="{EBB5D431-5DB0-45EE-B4FE-BA3495013BAA}" type="pres">
      <dgm:prSet presAssocID="{562D7127-DD40-42FD-AC46-E2DAB1FC0FC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C9EC51-BF14-47EC-99BC-8622F298749C}" srcId="{142EEF64-96E1-4D89-8C33-386E5B5513F1}" destId="{562D7127-DD40-42FD-AC46-E2DAB1FC0FC3}" srcOrd="2" destOrd="0" parTransId="{5AAEDCE4-7A1A-4DA3-BA6C-6DF95066D08E}" sibTransId="{A5756BD9-C681-4ED8-879E-4A443ABE8405}"/>
    <dgm:cxn modelId="{DCEFA2E8-770E-4190-9A01-D3A6660A644E}" srcId="{142EEF64-96E1-4D89-8C33-386E5B5513F1}" destId="{07E600B6-0504-4373-9810-10DDAF9104F1}" srcOrd="1" destOrd="0" parTransId="{8AA394AA-153B-42D6-A773-56C1A82EEFC4}" sibTransId="{4538A07F-5102-4B71-8CAC-E1BB73C727CA}"/>
    <dgm:cxn modelId="{10FDBF98-F3A5-46F8-BB7E-46948C604305}" srcId="{562D7127-DD40-42FD-AC46-E2DAB1FC0FC3}" destId="{902A8E72-13E3-41FB-AB9D-954135857760}" srcOrd="0" destOrd="0" parTransId="{C8F33687-B66E-447B-A627-DF643175E43D}" sibTransId="{9075693C-6B8F-45F3-8D9B-6E379AC17361}"/>
    <dgm:cxn modelId="{0925C546-0353-4A29-8286-A12D6FD2D09A}" srcId="{562D7127-DD40-42FD-AC46-E2DAB1FC0FC3}" destId="{B38BB3FE-EC45-4613-835F-9387AA4D2372}" srcOrd="3" destOrd="0" parTransId="{787D5283-B3C7-4FE0-8C12-57A7517CB452}" sibTransId="{3C5B55F6-6483-48C7-BBF2-26B4C81083CA}"/>
    <dgm:cxn modelId="{FF696445-BF59-4737-9615-C39A3635F757}" type="presOf" srcId="{902A8E72-13E3-41FB-AB9D-954135857760}" destId="{EBB5D431-5DB0-45EE-B4FE-BA3495013BAA}" srcOrd="0" destOrd="1" presId="urn:microsoft.com/office/officeart/2005/8/layout/hList6"/>
    <dgm:cxn modelId="{575E50BF-ED01-40F0-A682-212A6C357747}" srcId="{07E600B6-0504-4373-9810-10DDAF9104F1}" destId="{C17E6AA4-8D05-4706-AE9F-439CB38A959C}" srcOrd="2" destOrd="0" parTransId="{7B63AE9E-E249-489F-80BE-0976C996DE2D}" sibTransId="{1350120B-C540-4698-B9C2-303BD8B0AB63}"/>
    <dgm:cxn modelId="{578AEB43-0CBC-4DEA-BA43-31B574936946}" srcId="{142EEF64-96E1-4D89-8C33-386E5B5513F1}" destId="{E07D7B80-4A11-419D-BECE-BE98118EDEAE}" srcOrd="0" destOrd="0" parTransId="{8F229D61-7C7A-4AE9-9C22-CE2A4CBE2ABB}" sibTransId="{61BFFEF0-5E81-40A0-9588-83612C6A9BE8}"/>
    <dgm:cxn modelId="{6D77DF52-331D-4076-A9FF-B871FBFA7731}" srcId="{07E600B6-0504-4373-9810-10DDAF9104F1}" destId="{FE3E99B6-9041-427D-8675-AE98107C9858}" srcOrd="3" destOrd="0" parTransId="{9150D327-9CC6-41D0-AB8D-E0CB62301061}" sibTransId="{B650A0B1-8CD9-45F9-977A-120CBA604745}"/>
    <dgm:cxn modelId="{1DD0C7F3-A702-4CD3-9750-D573082F0112}" type="presOf" srcId="{142EEF64-96E1-4D89-8C33-386E5B5513F1}" destId="{FF7AA08C-A841-4103-B30C-FD7A02E30959}" srcOrd="0" destOrd="0" presId="urn:microsoft.com/office/officeart/2005/8/layout/hList6"/>
    <dgm:cxn modelId="{F81BD074-4972-4793-AB73-13C179E42F6E}" srcId="{562D7127-DD40-42FD-AC46-E2DAB1FC0FC3}" destId="{1E3C886F-2816-4DF6-93DE-9B5595CC7F1E}" srcOrd="1" destOrd="0" parTransId="{67722274-0503-4773-9554-3E7CE3BF737B}" sibTransId="{9856B7E4-C12C-4F1F-9A4F-352907C87AB3}"/>
    <dgm:cxn modelId="{ABF5DEF8-827B-4E57-81EE-C6759A64014D}" type="presOf" srcId="{07E600B6-0504-4373-9810-10DDAF9104F1}" destId="{091E9944-6521-486D-87B9-B17AC8153D16}" srcOrd="0" destOrd="0" presId="urn:microsoft.com/office/officeart/2005/8/layout/hList6"/>
    <dgm:cxn modelId="{3C939525-4E5B-4BBA-A13D-2E1DB9F89769}" type="presOf" srcId="{B38BB3FE-EC45-4613-835F-9387AA4D2372}" destId="{EBB5D431-5DB0-45EE-B4FE-BA3495013BAA}" srcOrd="0" destOrd="4" presId="urn:microsoft.com/office/officeart/2005/8/layout/hList6"/>
    <dgm:cxn modelId="{A7EB4450-83D1-4519-B956-8073E96E49DB}" srcId="{07E600B6-0504-4373-9810-10DDAF9104F1}" destId="{FE9266E4-A7FD-43B0-A50A-2EB53C1378D9}" srcOrd="0" destOrd="0" parTransId="{A25FC7B3-32D0-4C15-AB0F-1D360198F50A}" sibTransId="{54853634-A796-4F20-AE44-AFDB973E1646}"/>
    <dgm:cxn modelId="{217E41AC-0B54-4752-B7C8-37684E380B03}" type="presOf" srcId="{562D7127-DD40-42FD-AC46-E2DAB1FC0FC3}" destId="{EBB5D431-5DB0-45EE-B4FE-BA3495013BAA}" srcOrd="0" destOrd="0" presId="urn:microsoft.com/office/officeart/2005/8/layout/hList6"/>
    <dgm:cxn modelId="{64B19296-68BA-4FAC-9029-885858C5B81E}" type="presOf" srcId="{735CBF42-DD8E-46EC-98D6-7BF132A204A0}" destId="{EBB5D431-5DB0-45EE-B4FE-BA3495013BAA}" srcOrd="0" destOrd="3" presId="urn:microsoft.com/office/officeart/2005/8/layout/hList6"/>
    <dgm:cxn modelId="{2254DB8E-B736-49C8-AA17-FA3DAFE01704}" type="presOf" srcId="{E07D7B80-4A11-419D-BECE-BE98118EDEAE}" destId="{33E3EAD6-4B5D-4858-B3D0-B29A78C41869}" srcOrd="0" destOrd="0" presId="urn:microsoft.com/office/officeart/2005/8/layout/hList6"/>
    <dgm:cxn modelId="{E04EB2E5-CDF7-4899-9CBC-3CC3D6199CC5}" type="presOf" srcId="{1E3C886F-2816-4DF6-93DE-9B5595CC7F1E}" destId="{EBB5D431-5DB0-45EE-B4FE-BA3495013BAA}" srcOrd="0" destOrd="2" presId="urn:microsoft.com/office/officeart/2005/8/layout/hList6"/>
    <dgm:cxn modelId="{510EF7D6-C911-47E5-AFE6-E60C248CD4A0}" srcId="{07E600B6-0504-4373-9810-10DDAF9104F1}" destId="{0634EDB3-8E2A-4E4A-96EB-060DDB0F2C71}" srcOrd="1" destOrd="0" parTransId="{3A3E7196-2316-4408-B821-DD546885C91B}" sibTransId="{060C34EB-838E-4E4F-9DF2-52FA99E2A60F}"/>
    <dgm:cxn modelId="{C5A57E27-1708-4DCB-82B3-3CB5514B3CF1}" type="presOf" srcId="{C17E6AA4-8D05-4706-AE9F-439CB38A959C}" destId="{091E9944-6521-486D-87B9-B17AC8153D16}" srcOrd="0" destOrd="3" presId="urn:microsoft.com/office/officeart/2005/8/layout/hList6"/>
    <dgm:cxn modelId="{9E57E118-6F58-4FFC-B59A-27D87F26542B}" type="presOf" srcId="{FE9266E4-A7FD-43B0-A50A-2EB53C1378D9}" destId="{091E9944-6521-486D-87B9-B17AC8153D16}" srcOrd="0" destOrd="1" presId="urn:microsoft.com/office/officeart/2005/8/layout/hList6"/>
    <dgm:cxn modelId="{0DAFAEDA-DE4E-4262-A4BB-05173BB5DD07}" type="presOf" srcId="{0634EDB3-8E2A-4E4A-96EB-060DDB0F2C71}" destId="{091E9944-6521-486D-87B9-B17AC8153D16}" srcOrd="0" destOrd="2" presId="urn:microsoft.com/office/officeart/2005/8/layout/hList6"/>
    <dgm:cxn modelId="{26317EB7-955B-469F-803C-E4CFFA90BA71}" srcId="{562D7127-DD40-42FD-AC46-E2DAB1FC0FC3}" destId="{735CBF42-DD8E-46EC-98D6-7BF132A204A0}" srcOrd="2" destOrd="0" parTransId="{E1CF5250-293C-4566-8E89-845949D414AC}" sibTransId="{AC4FC089-D4C2-440D-BC2C-28E464FC620E}"/>
    <dgm:cxn modelId="{70D552F6-9C23-4293-A7AF-3ED1FC80E990}" type="presOf" srcId="{FE3E99B6-9041-427D-8675-AE98107C9858}" destId="{091E9944-6521-486D-87B9-B17AC8153D16}" srcOrd="0" destOrd="4" presId="urn:microsoft.com/office/officeart/2005/8/layout/hList6"/>
    <dgm:cxn modelId="{B16DD98C-9AC5-4ABA-A8DC-0B477371E374}" type="presParOf" srcId="{FF7AA08C-A841-4103-B30C-FD7A02E30959}" destId="{33E3EAD6-4B5D-4858-B3D0-B29A78C41869}" srcOrd="0" destOrd="0" presId="urn:microsoft.com/office/officeart/2005/8/layout/hList6"/>
    <dgm:cxn modelId="{656DFEAE-E1E8-43F4-AFCE-A3EF87E4187B}" type="presParOf" srcId="{FF7AA08C-A841-4103-B30C-FD7A02E30959}" destId="{C2257203-ABAD-4B22-B795-8F3794BCFE7D}" srcOrd="1" destOrd="0" presId="urn:microsoft.com/office/officeart/2005/8/layout/hList6"/>
    <dgm:cxn modelId="{F22B807A-164D-4C8A-AB96-2249A5F387F6}" type="presParOf" srcId="{FF7AA08C-A841-4103-B30C-FD7A02E30959}" destId="{091E9944-6521-486D-87B9-B17AC8153D16}" srcOrd="2" destOrd="0" presId="urn:microsoft.com/office/officeart/2005/8/layout/hList6"/>
    <dgm:cxn modelId="{F2AC8672-C7EF-4787-9718-3E6FECD1C838}" type="presParOf" srcId="{FF7AA08C-A841-4103-B30C-FD7A02E30959}" destId="{D039210C-05CD-4CBE-9DBF-3BAA9187C1D0}" srcOrd="3" destOrd="0" presId="urn:microsoft.com/office/officeart/2005/8/layout/hList6"/>
    <dgm:cxn modelId="{F2F2E0DB-9A79-4959-A804-316D16522F6B}" type="presParOf" srcId="{FF7AA08C-A841-4103-B30C-FD7A02E30959}" destId="{EBB5D431-5DB0-45EE-B4FE-BA3495013BA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156581-15CB-4435-925A-1DF3200A3FC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F862D1-865B-47BC-8034-494D9B1825C7}">
      <dgm:prSet phldrT="[Text]"/>
      <dgm:spPr/>
      <dgm:t>
        <a:bodyPr/>
        <a:lstStyle/>
        <a:p>
          <a:r>
            <a:rPr lang="hr-HR" dirty="0" smtClean="0"/>
            <a:t>Early stage start-up Program</a:t>
          </a:r>
          <a:endParaRPr lang="en-US" dirty="0"/>
        </a:p>
      </dgm:t>
    </dgm:pt>
    <dgm:pt modelId="{D86C6239-9BD5-4316-881B-341E21446FED}" type="parTrans" cxnId="{5EB5791E-39C8-4798-8B84-8E86054B8216}">
      <dgm:prSet/>
      <dgm:spPr/>
      <dgm:t>
        <a:bodyPr/>
        <a:lstStyle/>
        <a:p>
          <a:endParaRPr lang="en-US"/>
        </a:p>
      </dgm:t>
    </dgm:pt>
    <dgm:pt modelId="{B0EBAAAA-5CB4-4352-A362-BD15A59B19CA}" type="sibTrans" cxnId="{5EB5791E-39C8-4798-8B84-8E86054B8216}">
      <dgm:prSet/>
      <dgm:spPr/>
      <dgm:t>
        <a:bodyPr/>
        <a:lstStyle/>
        <a:p>
          <a:endParaRPr lang="en-US"/>
        </a:p>
      </dgm:t>
    </dgm:pt>
    <dgm:pt modelId="{62A860BA-53BA-40F6-A8F1-085DDE4305BB}">
      <dgm:prSet phldrT="[Text]"/>
      <dgm:spPr/>
      <dgm:t>
        <a:bodyPr/>
        <a:lstStyle/>
        <a:p>
          <a:r>
            <a:rPr lang="hr-HR" dirty="0" smtClean="0"/>
            <a:t>300 proof of concept and prototypes tested </a:t>
          </a:r>
          <a:endParaRPr lang="en-US" dirty="0"/>
        </a:p>
      </dgm:t>
    </dgm:pt>
    <dgm:pt modelId="{DB60B17E-9ECB-4454-9099-C60FF1C98516}" type="parTrans" cxnId="{4F987AE9-5746-43D4-A67C-4EF5C1BD2541}">
      <dgm:prSet/>
      <dgm:spPr/>
      <dgm:t>
        <a:bodyPr/>
        <a:lstStyle/>
        <a:p>
          <a:endParaRPr lang="en-US"/>
        </a:p>
      </dgm:t>
    </dgm:pt>
    <dgm:pt modelId="{C526547D-A5E3-4034-9802-903490AA98D6}" type="sibTrans" cxnId="{4F987AE9-5746-43D4-A67C-4EF5C1BD2541}">
      <dgm:prSet/>
      <dgm:spPr/>
      <dgm:t>
        <a:bodyPr/>
        <a:lstStyle/>
        <a:p>
          <a:endParaRPr lang="en-US"/>
        </a:p>
      </dgm:t>
    </dgm:pt>
    <dgm:pt modelId="{08B753AB-DE4E-4521-A54C-7AABE7402212}">
      <dgm:prSet phldrT="[Text]"/>
      <dgm:spPr/>
      <dgm:t>
        <a:bodyPr/>
        <a:lstStyle/>
        <a:p>
          <a:r>
            <a:rPr lang="hr-HR" dirty="0" err="1" smtClean="0"/>
            <a:t>Expected</a:t>
          </a:r>
          <a:r>
            <a:rPr lang="hr-HR" dirty="0" smtClean="0"/>
            <a:t> </a:t>
          </a:r>
          <a:r>
            <a:rPr lang="hr-HR" dirty="0" err="1" smtClean="0"/>
            <a:t>outcomes</a:t>
          </a:r>
          <a:r>
            <a:rPr lang="hr-HR" dirty="0" smtClean="0"/>
            <a:t> </a:t>
          </a:r>
          <a:endParaRPr lang="en-US" dirty="0"/>
        </a:p>
      </dgm:t>
    </dgm:pt>
    <dgm:pt modelId="{880639AB-9ADE-4556-9F17-8D9289BDE936}" type="parTrans" cxnId="{60C87FB4-9758-41CE-B87A-77C18CD8EA54}">
      <dgm:prSet/>
      <dgm:spPr/>
      <dgm:t>
        <a:bodyPr/>
        <a:lstStyle/>
        <a:p>
          <a:endParaRPr lang="en-US"/>
        </a:p>
      </dgm:t>
    </dgm:pt>
    <dgm:pt modelId="{BDCD8406-D00B-46AD-8B15-1D45AD75F15E}" type="sibTrans" cxnId="{60C87FB4-9758-41CE-B87A-77C18CD8EA54}">
      <dgm:prSet/>
      <dgm:spPr/>
      <dgm:t>
        <a:bodyPr/>
        <a:lstStyle/>
        <a:p>
          <a:endParaRPr lang="en-US"/>
        </a:p>
      </dgm:t>
    </dgm:pt>
    <dgm:pt modelId="{F6A9B191-9F11-4007-B946-C8D465A75497}">
      <dgm:prSet phldrT="[Text]"/>
      <dgm:spPr/>
      <dgm:t>
        <a:bodyPr/>
        <a:lstStyle/>
        <a:p>
          <a:r>
            <a:rPr lang="hr-HR" dirty="0" smtClean="0"/>
            <a:t>Enable business investmnt in research and innovation and start-up creation </a:t>
          </a:r>
          <a:endParaRPr lang="en-US" dirty="0"/>
        </a:p>
      </dgm:t>
    </dgm:pt>
    <dgm:pt modelId="{AF0F2262-7A10-4F4D-9CBF-24E34E1961AB}" type="parTrans" cxnId="{B7EE44D2-DD1D-47C7-8DDE-C0A37355A68D}">
      <dgm:prSet/>
      <dgm:spPr/>
      <dgm:t>
        <a:bodyPr/>
        <a:lstStyle/>
        <a:p>
          <a:endParaRPr lang="en-US"/>
        </a:p>
      </dgm:t>
    </dgm:pt>
    <dgm:pt modelId="{F6F546F1-2E7B-435A-BBCE-01B0F9AE055B}" type="sibTrans" cxnId="{B7EE44D2-DD1D-47C7-8DDE-C0A37355A68D}">
      <dgm:prSet/>
      <dgm:spPr/>
      <dgm:t>
        <a:bodyPr/>
        <a:lstStyle/>
        <a:p>
          <a:endParaRPr lang="en-US"/>
        </a:p>
      </dgm:t>
    </dgm:pt>
    <dgm:pt modelId="{8C642231-7FF2-4BAF-A920-A1C73026D316}">
      <dgm:prSet phldrT="[Text]" phldr="1"/>
      <dgm:spPr/>
      <dgm:t>
        <a:bodyPr/>
        <a:lstStyle/>
        <a:p>
          <a:endParaRPr lang="en-US"/>
        </a:p>
      </dgm:t>
    </dgm:pt>
    <dgm:pt modelId="{1843B8A2-2573-482F-8280-6CEDF5B47731}" type="parTrans" cxnId="{646C7EA4-93CD-4A51-A207-241F4EA10362}">
      <dgm:prSet/>
      <dgm:spPr/>
      <dgm:t>
        <a:bodyPr/>
        <a:lstStyle/>
        <a:p>
          <a:endParaRPr lang="en-US"/>
        </a:p>
      </dgm:t>
    </dgm:pt>
    <dgm:pt modelId="{8DA1510F-8381-4D06-ABF3-275459C135BF}" type="sibTrans" cxnId="{646C7EA4-93CD-4A51-A207-241F4EA10362}">
      <dgm:prSet/>
      <dgm:spPr/>
      <dgm:t>
        <a:bodyPr/>
        <a:lstStyle/>
        <a:p>
          <a:endParaRPr lang="en-US"/>
        </a:p>
      </dgm:t>
    </dgm:pt>
    <dgm:pt modelId="{2AC9300F-7832-46C9-B8D3-5038147BDDF1}">
      <dgm:prSet phldrT="[Text]"/>
      <dgm:spPr/>
      <dgm:t>
        <a:bodyPr/>
        <a:lstStyle/>
        <a:p>
          <a:r>
            <a:rPr lang="hr-HR" dirty="0" smtClean="0"/>
            <a:t>100 business plans and bankable projects prepared </a:t>
          </a:r>
          <a:endParaRPr lang="en-US" dirty="0"/>
        </a:p>
      </dgm:t>
    </dgm:pt>
    <dgm:pt modelId="{684027B2-A1B0-4F22-8220-1AE90B07EC0E}" type="parTrans" cxnId="{4840AB4D-633F-4A09-A6C3-5D1D3A0B2B7E}">
      <dgm:prSet/>
      <dgm:spPr/>
      <dgm:t>
        <a:bodyPr/>
        <a:lstStyle/>
        <a:p>
          <a:endParaRPr lang="hr-HR"/>
        </a:p>
      </dgm:t>
    </dgm:pt>
    <dgm:pt modelId="{3199E9EE-B69F-40B5-990D-E3F1FB958585}" type="sibTrans" cxnId="{4840AB4D-633F-4A09-A6C3-5D1D3A0B2B7E}">
      <dgm:prSet/>
      <dgm:spPr/>
      <dgm:t>
        <a:bodyPr/>
        <a:lstStyle/>
        <a:p>
          <a:endParaRPr lang="hr-HR"/>
        </a:p>
      </dgm:t>
    </dgm:pt>
    <dgm:pt modelId="{835D4512-A63F-4520-B7B2-751BFCD53366}">
      <dgm:prSet phldrT="[Text]"/>
      <dgm:spPr/>
      <dgm:t>
        <a:bodyPr/>
        <a:lstStyle/>
        <a:p>
          <a:r>
            <a:rPr lang="hr-HR" dirty="0" err="1" smtClean="0"/>
            <a:t>Expected</a:t>
          </a:r>
          <a:r>
            <a:rPr lang="hr-HR" dirty="0" smtClean="0"/>
            <a:t> </a:t>
          </a:r>
          <a:r>
            <a:rPr lang="hr-HR" dirty="0" err="1" smtClean="0"/>
            <a:t>outputs</a:t>
          </a:r>
          <a:endParaRPr lang="en-US" dirty="0"/>
        </a:p>
      </dgm:t>
    </dgm:pt>
    <dgm:pt modelId="{3EB826F8-F155-454F-A067-B410D71081DB}" type="parTrans" cxnId="{F837DA8D-C875-4A02-97F0-74504AA26F8F}">
      <dgm:prSet/>
      <dgm:spPr/>
      <dgm:t>
        <a:bodyPr/>
        <a:lstStyle/>
        <a:p>
          <a:endParaRPr lang="hr-HR"/>
        </a:p>
      </dgm:t>
    </dgm:pt>
    <dgm:pt modelId="{920A91B0-FB68-407D-A7B7-ACD3868767DB}" type="sibTrans" cxnId="{F837DA8D-C875-4A02-97F0-74504AA26F8F}">
      <dgm:prSet/>
      <dgm:spPr/>
      <dgm:t>
        <a:bodyPr/>
        <a:lstStyle/>
        <a:p>
          <a:endParaRPr lang="hr-HR"/>
        </a:p>
      </dgm:t>
    </dgm:pt>
    <dgm:pt modelId="{FBEC040F-21C6-435A-8AEC-B3787315A721}">
      <dgm:prSet phldrT="[Text]"/>
      <dgm:spPr/>
      <dgm:t>
        <a:bodyPr/>
        <a:lstStyle/>
        <a:p>
          <a:r>
            <a:rPr lang="hr-HR" dirty="0" smtClean="0"/>
            <a:t>Create more knowledge based start-ups </a:t>
          </a:r>
          <a:endParaRPr lang="en-US" dirty="0"/>
        </a:p>
      </dgm:t>
    </dgm:pt>
    <dgm:pt modelId="{89D2C4E4-DD19-492B-B5BB-2F831FF10226}" type="parTrans" cxnId="{4EA9CCEC-B97C-4D73-8D29-3CF16B5013B3}">
      <dgm:prSet/>
      <dgm:spPr/>
      <dgm:t>
        <a:bodyPr/>
        <a:lstStyle/>
        <a:p>
          <a:endParaRPr lang="hr-HR"/>
        </a:p>
      </dgm:t>
    </dgm:pt>
    <dgm:pt modelId="{B8F7C773-AF5D-44A2-9197-6C3E3E39EFB3}" type="sibTrans" cxnId="{4EA9CCEC-B97C-4D73-8D29-3CF16B5013B3}">
      <dgm:prSet/>
      <dgm:spPr/>
      <dgm:t>
        <a:bodyPr/>
        <a:lstStyle/>
        <a:p>
          <a:endParaRPr lang="hr-HR"/>
        </a:p>
      </dgm:t>
    </dgm:pt>
    <dgm:pt modelId="{DC905A94-27F0-4ADE-A4F0-3D89E8311A9C}">
      <dgm:prSet phldrT="[Text]"/>
      <dgm:spPr/>
      <dgm:t>
        <a:bodyPr/>
        <a:lstStyle/>
        <a:p>
          <a:r>
            <a:rPr lang="hr-HR" dirty="0" smtClean="0"/>
            <a:t>Increase investment in start-ups</a:t>
          </a:r>
          <a:endParaRPr lang="en-US" dirty="0"/>
        </a:p>
      </dgm:t>
    </dgm:pt>
    <dgm:pt modelId="{AA9BB66E-CB7D-40AD-9E5F-472D2A5F4545}" type="parTrans" cxnId="{5D934C69-FD8D-42D5-A0A9-B545952401DA}">
      <dgm:prSet/>
      <dgm:spPr/>
      <dgm:t>
        <a:bodyPr/>
        <a:lstStyle/>
        <a:p>
          <a:endParaRPr lang="hr-HR"/>
        </a:p>
      </dgm:t>
    </dgm:pt>
    <dgm:pt modelId="{4AD9233A-5648-4C06-A7BA-2A76840FD77E}" type="sibTrans" cxnId="{5D934C69-FD8D-42D5-A0A9-B545952401DA}">
      <dgm:prSet/>
      <dgm:spPr/>
      <dgm:t>
        <a:bodyPr/>
        <a:lstStyle/>
        <a:p>
          <a:endParaRPr lang="hr-HR"/>
        </a:p>
      </dgm:t>
    </dgm:pt>
    <dgm:pt modelId="{5051F54F-41D9-4BC6-A82C-584346784846}" type="pres">
      <dgm:prSet presAssocID="{4B156581-15CB-4435-925A-1DF3200A3FC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B4A03E6A-1991-4A74-90A4-DC3C58E1A031}" type="pres">
      <dgm:prSet presAssocID="{81F862D1-865B-47BC-8034-494D9B1825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152C3B-1632-4C32-9AB6-0EEF1CEEA42C}" type="pres">
      <dgm:prSet presAssocID="{B0EBAAAA-5CB4-4352-A362-BD15A59B19CA}" presName="sibTrans" presStyleCnt="0"/>
      <dgm:spPr/>
    </dgm:pt>
    <dgm:pt modelId="{C684A874-CBAF-4313-978C-5B0C7B7DFDFF}" type="pres">
      <dgm:prSet presAssocID="{835D4512-A63F-4520-B7B2-751BFCD5336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6D77C7D-2259-4A41-BDEA-355708D21D9E}" type="pres">
      <dgm:prSet presAssocID="{920A91B0-FB68-407D-A7B7-ACD3868767DB}" presName="sibTrans" presStyleCnt="0"/>
      <dgm:spPr/>
    </dgm:pt>
    <dgm:pt modelId="{1F4CF9BB-0D18-45D1-8523-362D1BE15ECD}" type="pres">
      <dgm:prSet presAssocID="{08B753AB-DE4E-4521-A54C-7AABE740221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40AB4D-633F-4A09-A6C3-5D1D3A0B2B7E}" srcId="{835D4512-A63F-4520-B7B2-751BFCD53366}" destId="{2AC9300F-7832-46C9-B8D3-5038147BDDF1}" srcOrd="1" destOrd="0" parTransId="{684027B2-A1B0-4F22-8220-1AE90B07EC0E}" sibTransId="{3199E9EE-B69F-40B5-990D-E3F1FB958585}"/>
    <dgm:cxn modelId="{646C7EA4-93CD-4A51-A207-241F4EA10362}" srcId="{08B753AB-DE4E-4521-A54C-7AABE7402212}" destId="{8C642231-7FF2-4BAF-A920-A1C73026D316}" srcOrd="3" destOrd="0" parTransId="{1843B8A2-2573-482F-8280-6CEDF5B47731}" sibTransId="{8DA1510F-8381-4D06-ABF3-275459C135BF}"/>
    <dgm:cxn modelId="{5EB5791E-39C8-4798-8B84-8E86054B8216}" srcId="{4B156581-15CB-4435-925A-1DF3200A3FC0}" destId="{81F862D1-865B-47BC-8034-494D9B1825C7}" srcOrd="0" destOrd="0" parTransId="{D86C6239-9BD5-4316-881B-341E21446FED}" sibTransId="{B0EBAAAA-5CB4-4352-A362-BD15A59B19CA}"/>
    <dgm:cxn modelId="{66342DA5-45A5-4240-8EA7-7B4B1B4139D1}" type="presOf" srcId="{FBEC040F-21C6-435A-8AEC-B3787315A721}" destId="{1F4CF9BB-0D18-45D1-8523-362D1BE15ECD}" srcOrd="0" destOrd="2" presId="urn:microsoft.com/office/officeart/2005/8/layout/hList6"/>
    <dgm:cxn modelId="{CB92F152-2817-411B-AB1E-46E37C24F10E}" type="presOf" srcId="{2AC9300F-7832-46C9-B8D3-5038147BDDF1}" destId="{C684A874-CBAF-4313-978C-5B0C7B7DFDFF}" srcOrd="0" destOrd="2" presId="urn:microsoft.com/office/officeart/2005/8/layout/hList6"/>
    <dgm:cxn modelId="{73BC684E-F705-45AA-A638-313619A5C486}" type="presOf" srcId="{DC905A94-27F0-4ADE-A4F0-3D89E8311A9C}" destId="{1F4CF9BB-0D18-45D1-8523-362D1BE15ECD}" srcOrd="0" destOrd="3" presId="urn:microsoft.com/office/officeart/2005/8/layout/hList6"/>
    <dgm:cxn modelId="{4662A881-1586-4569-B3BB-03745A4A6305}" type="presOf" srcId="{8C642231-7FF2-4BAF-A920-A1C73026D316}" destId="{1F4CF9BB-0D18-45D1-8523-362D1BE15ECD}" srcOrd="0" destOrd="4" presId="urn:microsoft.com/office/officeart/2005/8/layout/hList6"/>
    <dgm:cxn modelId="{26ED0E99-A2CE-4A7A-9ACC-21F775A72998}" type="presOf" srcId="{F6A9B191-9F11-4007-B946-C8D465A75497}" destId="{1F4CF9BB-0D18-45D1-8523-362D1BE15ECD}" srcOrd="0" destOrd="1" presId="urn:microsoft.com/office/officeart/2005/8/layout/hList6"/>
    <dgm:cxn modelId="{5D934C69-FD8D-42D5-A0A9-B545952401DA}" srcId="{08B753AB-DE4E-4521-A54C-7AABE7402212}" destId="{DC905A94-27F0-4ADE-A4F0-3D89E8311A9C}" srcOrd="2" destOrd="0" parTransId="{AA9BB66E-CB7D-40AD-9E5F-472D2A5F4545}" sibTransId="{4AD9233A-5648-4C06-A7BA-2A76840FD77E}"/>
    <dgm:cxn modelId="{E619B0A2-70F3-4FD8-BFDF-36808A5238AC}" type="presOf" srcId="{81F862D1-865B-47BC-8034-494D9B1825C7}" destId="{B4A03E6A-1991-4A74-90A4-DC3C58E1A031}" srcOrd="0" destOrd="0" presId="urn:microsoft.com/office/officeart/2005/8/layout/hList6"/>
    <dgm:cxn modelId="{4EA9CCEC-B97C-4D73-8D29-3CF16B5013B3}" srcId="{08B753AB-DE4E-4521-A54C-7AABE7402212}" destId="{FBEC040F-21C6-435A-8AEC-B3787315A721}" srcOrd="1" destOrd="0" parTransId="{89D2C4E4-DD19-492B-B5BB-2F831FF10226}" sibTransId="{B8F7C773-AF5D-44A2-9197-6C3E3E39EFB3}"/>
    <dgm:cxn modelId="{4F987AE9-5746-43D4-A67C-4EF5C1BD2541}" srcId="{835D4512-A63F-4520-B7B2-751BFCD53366}" destId="{62A860BA-53BA-40F6-A8F1-085DDE4305BB}" srcOrd="0" destOrd="0" parTransId="{DB60B17E-9ECB-4454-9099-C60FF1C98516}" sibTransId="{C526547D-A5E3-4034-9802-903490AA98D6}"/>
    <dgm:cxn modelId="{B1210DEF-B3D2-4563-A108-D93BB2AB20DD}" type="presOf" srcId="{835D4512-A63F-4520-B7B2-751BFCD53366}" destId="{C684A874-CBAF-4313-978C-5B0C7B7DFDFF}" srcOrd="0" destOrd="0" presId="urn:microsoft.com/office/officeart/2005/8/layout/hList6"/>
    <dgm:cxn modelId="{F837DA8D-C875-4A02-97F0-74504AA26F8F}" srcId="{4B156581-15CB-4435-925A-1DF3200A3FC0}" destId="{835D4512-A63F-4520-B7B2-751BFCD53366}" srcOrd="1" destOrd="0" parTransId="{3EB826F8-F155-454F-A067-B410D71081DB}" sibTransId="{920A91B0-FB68-407D-A7B7-ACD3868767DB}"/>
    <dgm:cxn modelId="{FF41D278-E1B8-4A05-B820-33D216EAAED2}" type="presOf" srcId="{08B753AB-DE4E-4521-A54C-7AABE7402212}" destId="{1F4CF9BB-0D18-45D1-8523-362D1BE15ECD}" srcOrd="0" destOrd="0" presId="urn:microsoft.com/office/officeart/2005/8/layout/hList6"/>
    <dgm:cxn modelId="{AA419B09-7B62-4B65-BF52-C89D5395B32D}" type="presOf" srcId="{4B156581-15CB-4435-925A-1DF3200A3FC0}" destId="{5051F54F-41D9-4BC6-A82C-584346784846}" srcOrd="0" destOrd="0" presId="urn:microsoft.com/office/officeart/2005/8/layout/hList6"/>
    <dgm:cxn modelId="{739DAE7A-77D8-40E1-B3E0-2A020EC9C4F4}" type="presOf" srcId="{62A860BA-53BA-40F6-A8F1-085DDE4305BB}" destId="{C684A874-CBAF-4313-978C-5B0C7B7DFDFF}" srcOrd="0" destOrd="1" presId="urn:microsoft.com/office/officeart/2005/8/layout/hList6"/>
    <dgm:cxn modelId="{B7EE44D2-DD1D-47C7-8DDE-C0A37355A68D}" srcId="{08B753AB-DE4E-4521-A54C-7AABE7402212}" destId="{F6A9B191-9F11-4007-B946-C8D465A75497}" srcOrd="0" destOrd="0" parTransId="{AF0F2262-7A10-4F4D-9CBF-24E34E1961AB}" sibTransId="{F6F546F1-2E7B-435A-BBCE-01B0F9AE055B}"/>
    <dgm:cxn modelId="{60C87FB4-9758-41CE-B87A-77C18CD8EA54}" srcId="{4B156581-15CB-4435-925A-1DF3200A3FC0}" destId="{08B753AB-DE4E-4521-A54C-7AABE7402212}" srcOrd="2" destOrd="0" parTransId="{880639AB-9ADE-4556-9F17-8D9289BDE936}" sibTransId="{BDCD8406-D00B-46AD-8B15-1D45AD75F15E}"/>
    <dgm:cxn modelId="{892F88D1-02FA-4322-8B12-F1A219541DA7}" type="presParOf" srcId="{5051F54F-41D9-4BC6-A82C-584346784846}" destId="{B4A03E6A-1991-4A74-90A4-DC3C58E1A031}" srcOrd="0" destOrd="0" presId="urn:microsoft.com/office/officeart/2005/8/layout/hList6"/>
    <dgm:cxn modelId="{C35AABAD-D02C-4EF1-878B-7FD746693B51}" type="presParOf" srcId="{5051F54F-41D9-4BC6-A82C-584346784846}" destId="{07152C3B-1632-4C32-9AB6-0EEF1CEEA42C}" srcOrd="1" destOrd="0" presId="urn:microsoft.com/office/officeart/2005/8/layout/hList6"/>
    <dgm:cxn modelId="{2A1B0056-CCC1-41A7-AD63-1F9C4AF7ED30}" type="presParOf" srcId="{5051F54F-41D9-4BC6-A82C-584346784846}" destId="{C684A874-CBAF-4313-978C-5B0C7B7DFDFF}" srcOrd="2" destOrd="0" presId="urn:microsoft.com/office/officeart/2005/8/layout/hList6"/>
    <dgm:cxn modelId="{D1E6490D-82FF-4FD8-98C1-D7B056FDECAE}" type="presParOf" srcId="{5051F54F-41D9-4BC6-A82C-584346784846}" destId="{06D77C7D-2259-4A41-BDEA-355708D21D9E}" srcOrd="3" destOrd="0" presId="urn:microsoft.com/office/officeart/2005/8/layout/hList6"/>
    <dgm:cxn modelId="{DA009D78-8CFA-49B5-BB87-26BE7D4A63D7}" type="presParOf" srcId="{5051F54F-41D9-4BC6-A82C-584346784846}" destId="{1F4CF9BB-0D18-45D1-8523-362D1BE15EC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6E50D-EEC0-402B-A772-5E5D994BF90E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766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Research excelence fund </a:t>
          </a:r>
          <a:endParaRPr lang="en-US" sz="2300" kern="1200" dirty="0"/>
        </a:p>
      </dsp:txBody>
      <dsp:txXfrm rot="5400000">
        <a:off x="1005" y="905192"/>
        <a:ext cx="2611933" cy="2715577"/>
      </dsp:txXfrm>
    </dsp:sp>
    <dsp:sp modelId="{1585D1EC-0E81-4862-AADA-AC2449563295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766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Expected outputs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80 international collaboration research projects funded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50 young researchers projects funded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200 PhDs in science from leading universities</a:t>
          </a:r>
          <a:endParaRPr lang="en-US" sz="1800" kern="1200" dirty="0"/>
        </a:p>
      </dsp:txBody>
      <dsp:txXfrm rot="5400000">
        <a:off x="2808833" y="905192"/>
        <a:ext cx="2611933" cy="2715577"/>
      </dsp:txXfrm>
    </dsp:sp>
    <dsp:sp modelId="{5642A9E9-03AD-423D-B6F6-6A2CC22D79A0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766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err="1" smtClean="0"/>
            <a:t>Expected</a:t>
          </a:r>
          <a:r>
            <a:rPr lang="hr-HR" sz="2300" kern="1200" dirty="0" smtClean="0"/>
            <a:t>  </a:t>
          </a:r>
          <a:r>
            <a:rPr lang="hr-HR" sz="2300" kern="1200" dirty="0" err="1" smtClean="0"/>
            <a:t>outcomes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Contributed to improving the research  base and conditions  for research excellence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Slowed brain drain</a:t>
          </a:r>
          <a:endParaRPr lang="en-US" sz="1800" kern="1200" dirty="0"/>
        </a:p>
      </dsp:txBody>
      <dsp:txXfrm rot="5400000">
        <a:off x="5616662" y="905192"/>
        <a:ext cx="2611933" cy="2715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230D7-3E7F-4FF1-BA7E-CE99E04BEA3D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766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Networks of Exellence Program</a:t>
          </a:r>
          <a:endParaRPr lang="en-US" sz="2300" kern="1200" dirty="0"/>
        </a:p>
      </dsp:txBody>
      <dsp:txXfrm rot="5400000">
        <a:off x="1005" y="905192"/>
        <a:ext cx="2611933" cy="2715577"/>
      </dsp:txXfrm>
    </dsp:sp>
    <dsp:sp modelId="{2F031531-710F-4355-89FC-9D12749BB412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766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/>
            <a:t>Expected outputs 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Large number of joint publications in high impact factor journals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Increased mobility of reaserchers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Increased collaboration in business</a:t>
          </a:r>
          <a:endParaRPr lang="en-US" sz="1800" kern="1200" dirty="0"/>
        </a:p>
      </dsp:txBody>
      <dsp:txXfrm rot="5400000">
        <a:off x="2808833" y="905192"/>
        <a:ext cx="2611933" cy="2715577"/>
      </dsp:txXfrm>
    </dsp:sp>
    <dsp:sp modelId="{58DDF74C-86F8-4814-A8D2-491742E278C7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8766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err="1" smtClean="0"/>
            <a:t>Expected</a:t>
          </a:r>
          <a:r>
            <a:rPr lang="hr-HR" sz="2300" kern="1200" dirty="0" smtClean="0"/>
            <a:t> </a:t>
          </a:r>
          <a:r>
            <a:rPr lang="hr-HR" sz="2300" kern="1200" dirty="0" err="1" smtClean="0"/>
            <a:t>outcomes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Improved research base and conditions for research exvellence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Investment in hman capital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/>
        </a:p>
      </dsp:txBody>
      <dsp:txXfrm rot="5400000">
        <a:off x="5616662" y="905192"/>
        <a:ext cx="2611933" cy="27155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3EAD6-4B5D-4858-B3D0-B29A78C41869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854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Technology transfer program</a:t>
          </a:r>
          <a:endParaRPr lang="en-US" sz="2200" kern="1200" dirty="0"/>
        </a:p>
      </dsp:txBody>
      <dsp:txXfrm rot="5400000">
        <a:off x="1005" y="905192"/>
        <a:ext cx="2611933" cy="2715577"/>
      </dsp:txXfrm>
    </dsp:sp>
    <dsp:sp modelId="{091E9944-6521-486D-87B9-B17AC8153D16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854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err="1" smtClean="0"/>
            <a:t>Expected</a:t>
          </a:r>
          <a:r>
            <a:rPr lang="hr-HR" sz="2200" kern="1200" dirty="0" smtClean="0"/>
            <a:t> </a:t>
          </a:r>
          <a:r>
            <a:rPr lang="hr-HR" sz="2200" kern="1200" dirty="0" err="1" smtClean="0"/>
            <a:t>outputs</a:t>
          </a:r>
          <a:r>
            <a:rPr lang="hr-HR" sz="2200" kern="1200" dirty="0" smtClean="0"/>
            <a:t> 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10 TTO developed and 100 stuff trained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100 joint projects between research and industry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3 technology parks restructured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3 new parks created</a:t>
          </a:r>
          <a:endParaRPr lang="en-US" sz="1700" kern="1200" dirty="0"/>
        </a:p>
      </dsp:txBody>
      <dsp:txXfrm rot="5400000">
        <a:off x="2808833" y="905192"/>
        <a:ext cx="2611933" cy="2715577"/>
      </dsp:txXfrm>
    </dsp:sp>
    <dsp:sp modelId="{EBB5D431-5DB0-45EE-B4FE-BA3495013BAA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854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err="1" smtClean="0"/>
            <a:t>Expected</a:t>
          </a:r>
          <a:r>
            <a:rPr lang="hr-HR" sz="2200" kern="1200" dirty="0" smtClean="0"/>
            <a:t> </a:t>
          </a:r>
          <a:r>
            <a:rPr lang="hr-HR" sz="2200" kern="1200" dirty="0" err="1" smtClean="0"/>
            <a:t>outcomes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Promoted research and industy collaboration and technology transfer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Improved acces to and performance of technology and science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Improved technology parks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/>
        </a:p>
      </dsp:txBody>
      <dsp:txXfrm rot="5400000">
        <a:off x="5616662" y="905192"/>
        <a:ext cx="2611933" cy="2715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03E6A-1991-4A74-90A4-DC3C58E1A031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777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Early stage start-up Program</a:t>
          </a:r>
          <a:endParaRPr lang="en-US" sz="2200" kern="1200" dirty="0"/>
        </a:p>
      </dsp:txBody>
      <dsp:txXfrm rot="5400000">
        <a:off x="1005" y="905192"/>
        <a:ext cx="2611933" cy="2715577"/>
      </dsp:txXfrm>
    </dsp:sp>
    <dsp:sp modelId="{C684A874-CBAF-4313-978C-5B0C7B7DFDFF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777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err="1" smtClean="0"/>
            <a:t>Expected</a:t>
          </a:r>
          <a:r>
            <a:rPr lang="hr-HR" sz="2200" kern="1200" dirty="0" smtClean="0"/>
            <a:t> </a:t>
          </a:r>
          <a:r>
            <a:rPr lang="hr-HR" sz="2200" kern="1200" dirty="0" err="1" smtClean="0"/>
            <a:t>outputs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300 proof of concept and prototypes tested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100 business plans and bankable projects prepared </a:t>
          </a:r>
          <a:endParaRPr lang="en-US" sz="1700" kern="1200" dirty="0"/>
        </a:p>
      </dsp:txBody>
      <dsp:txXfrm rot="5400000">
        <a:off x="2808833" y="905192"/>
        <a:ext cx="2611933" cy="2715577"/>
      </dsp:txXfrm>
    </dsp:sp>
    <dsp:sp modelId="{1F4CF9BB-0D18-45D1-8523-362D1BE15ECD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1777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err="1" smtClean="0"/>
            <a:t>Expected</a:t>
          </a:r>
          <a:r>
            <a:rPr lang="hr-HR" sz="2200" kern="1200" dirty="0" smtClean="0"/>
            <a:t> </a:t>
          </a:r>
          <a:r>
            <a:rPr lang="hr-HR" sz="2200" kern="1200" dirty="0" err="1" smtClean="0"/>
            <a:t>outcomes</a:t>
          </a:r>
          <a:r>
            <a:rPr lang="hr-HR" sz="2200" kern="1200" dirty="0" smtClean="0"/>
            <a:t> 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Enable business investmnt in research and innovation and start-up creation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Create more knowledge based start-ups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/>
            <a:t>Increase investment in start-ups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/>
        </a:p>
      </dsp:txBody>
      <dsp:txXfrm rot="5400000">
        <a:off x="5616662" y="905192"/>
        <a:ext cx="2611933" cy="2715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2F97-F860-4A58-92E5-9210B4DF3639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DA672-E14C-49F7-A34A-4F1F7E10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0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Gross expenditure on R&amp;D in the WB has declined dramatically in the past two decades. </a:t>
            </a:r>
          </a:p>
          <a:p>
            <a:pPr>
              <a:defRPr/>
            </a:pPr>
            <a:r>
              <a:rPr lang="en-US" dirty="0"/>
              <a:t>The region is investing approximately €495 million in the R&amp;D per year  - which correspond to roughly the amount invested by the second – largest U.S research university in 2011</a:t>
            </a:r>
          </a:p>
          <a:p>
            <a:pPr defTabSz="900593">
              <a:defRPr/>
            </a:pPr>
            <a:r>
              <a:rPr lang="en-US" b="1" dirty="0"/>
              <a:t>The variance of R&amp;D intensity within the region is also worrisome, with the differences between the largest intensities (CRO and Serb) and the smallest (</a:t>
            </a:r>
            <a:r>
              <a:rPr lang="en-US" b="1" dirty="0" err="1"/>
              <a:t>BiH</a:t>
            </a:r>
            <a:r>
              <a:rPr lang="en-US" b="1" dirty="0"/>
              <a:t>) – reaching magnitude of almost 30 times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D76DC-F604-4E55-A313-A081FE1B20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F0AB-DCF9-4093-B293-6A764B7DB552}" type="datetimeFigureOut">
              <a:rPr lang="sr-Latn-CS" smtClean="0"/>
              <a:t>3.4.2014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B9EA-900D-472D-BE43-CAE70EE3DB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iljenka.kuhar@mzos.hr" TargetMode="External"/><Relationship Id="rId2" Type="http://schemas.openxmlformats.org/officeDocument/2006/relationships/hyperlink" Target="http://www.mzos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Status  of the implementation of the Regional R&amp;D  Strategy for Innovation for the Western Balkan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Ministry of science education and sports - Croatia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Enable business innovation and innovative start-ups</a:t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reform investment climate factors particularly relevant to young an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innovative start-ups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improve access to innovation financing and mentoring service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support the international integration of young and innovative firms</a:t>
            </a:r>
            <a:endParaRPr lang="hr-H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Programs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1593669"/>
            <a:ext cx="8129451" cy="50292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xcellence fund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increase international collaboration with the scientific Diaspora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expand opportunities for young researchers.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networks of excellence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selected fields – consistent with a strategy for “smart specialization” of the region.</a:t>
            </a: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 transfer facility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support and provide assistance at national level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stage innovation facility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 the support to be provided by the Western Balkan Enterprise Development and Innovation Facility (EDIF).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Western Balkans Innovation Strategy Exercise — (</a:t>
            </a:r>
            <a:r>
              <a:rPr lang="en-US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68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 plan for regional cooperation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1019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194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2668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9842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Technical </a:t>
            </a:r>
            <a:r>
              <a:rPr lang="hr-HR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 </a:t>
            </a:r>
            <a:r>
              <a:rPr lang="hr-HR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Facility </a:t>
            </a:r>
            <a:endParaRPr lang="en-US" sz="31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Small and not-for profit organization with strong emphasis on  result orientation and rigorous evaluation – two main components: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Technical assistance and capacity building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 design, monitoring and evaluation </a:t>
            </a:r>
          </a:p>
          <a:p>
            <a:pPr marL="361950" lvl="1" indent="-3619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Facility will design, monitor and evaluate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prop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programs </a:t>
            </a:r>
          </a:p>
          <a:p>
            <a:pPr lvl="1"/>
            <a:endParaRPr lang="en-US" dirty="0" smtClean="0"/>
          </a:p>
          <a:p>
            <a:pPr marL="0" lvl="1" indent="0">
              <a:buFont typeface="Arial" pitchFamily="34" charset="0"/>
              <a:buChar char="•"/>
            </a:pPr>
            <a:endParaRPr lang="hr-H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  <a:endParaRPr lang="en-US" sz="31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achieve consensus on memorandum of understanding and host count agreement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organize science forum and the signing of memorandum and agreement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establish financial plan for next period of implementation </a:t>
            </a:r>
            <a:endParaRPr lang="hr-H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To focus on the further implementation at least two of  proposed projects in the next period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you</a:t>
            </a:r>
          </a:p>
          <a:p>
            <a:pPr algn="ctr">
              <a:buNone/>
            </a:pPr>
            <a:endParaRPr lang="hr-HR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ctr">
              <a:buNone/>
            </a:pPr>
            <a:endParaRPr lang="hr-HR" sz="2400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ctr">
              <a:buNone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www.mzos.hr</a:t>
            </a:r>
            <a:endParaRPr lang="hr-H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miljenka.kuhar@mzos.hr</a:t>
            </a:r>
            <a:endParaRPr lang="hr-H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25th and 26th of  October 2013 - 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Regional R&amp;D  Strategy for Innovation for the Western Balkan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was adopted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Zagreb by the ministers of science from the region during the ministerial meeting on regional R&amp;D.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72" y="19431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R&amp;D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Western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Balkans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ource"/>
          <p:cNvSpPr>
            <a:spLocks noGrp="1"/>
          </p:cNvSpPr>
          <p:nvPr/>
        </p:nvSpPr>
        <p:spPr bwMode="gray">
          <a:xfrm>
            <a:off x="620483" y="1371600"/>
            <a:ext cx="8034519" cy="460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6800" tIns="46800" rIns="46800" bIns="46800"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1190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8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800">
                <a:solidFill>
                  <a:schemeClr val="tx1"/>
                </a:solidFill>
                <a:latin typeface="Verdana" pitchFamily="34" charset="0"/>
              </a:defRPr>
            </a:lvl3pPr>
            <a:lvl4pPr marL="14493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8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 firms grow faster: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percent faster (in sales) and 8 percent faster in labor productivity than non-innovative firms.</a:t>
            </a:r>
          </a:p>
          <a:p>
            <a:pP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 R&amp;D expenditures significantly contribute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performance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raises sales (by 12 percent) and labor productivity growth (by 6 percent) on average in the Western Balkans (without Croatia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 R&amp;D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training and infrastructure services sales are compared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R&amp;D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shown to have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correlation to sales growth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(excluding Croatia)</a:t>
            </a:r>
          </a:p>
          <a:p>
            <a:pPr>
              <a:defRPr/>
            </a:pPr>
            <a:endParaRPr lang="en-US" sz="2400" dirty="0" smtClean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0483" y="6153009"/>
            <a:ext cx="804540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Seker</a:t>
            </a:r>
            <a:r>
              <a:rPr lang="en-US" sz="1200" dirty="0" smtClean="0"/>
              <a:t>, M.  (2013) – Background paper for the  technical assistance on the Western Balkans R&amp;D for Innovation Strategy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610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72" y="19431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Western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Balkans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R&amp;D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ource"/>
          <p:cNvSpPr>
            <a:spLocks noGrp="1"/>
          </p:cNvSpPr>
          <p:nvPr/>
        </p:nvSpPr>
        <p:spPr bwMode="gray">
          <a:xfrm>
            <a:off x="631370" y="1447800"/>
            <a:ext cx="8034519" cy="41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6800" tIns="46800" rIns="46800" bIns="46800"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1190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8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800">
                <a:solidFill>
                  <a:schemeClr val="tx1"/>
                </a:solidFill>
                <a:latin typeface="Verdana" pitchFamily="34" charset="0"/>
              </a:defRPr>
            </a:lvl3pPr>
            <a:lvl4pPr marL="14493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8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Gross expenditure on R&amp;D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WB has declined dramatically in the past two decades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region is investing approximately €495 million in the R&amp;D per year  </a:t>
            </a:r>
          </a:p>
          <a:p>
            <a:pP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variance of R&amp;D intensity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region </a:t>
            </a:r>
          </a:p>
          <a:p>
            <a:pP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regions R&amp;D intensity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0,33 % of GDP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Western Balkans invest in R&amp;D less than would have been expected after controling for development (income) levels</a:t>
            </a:r>
          </a:p>
          <a:p>
            <a:pPr>
              <a:defRPr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6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Technology Transfer in WB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cientific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performance – substantially bellow EU average</a:t>
            </a:r>
            <a:endParaRPr lang="hr-H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The average number of citation per document in the Western Balkans is 0.62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comparison 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average in EU 27 is 1,27 for the period 2003-10</a:t>
            </a:r>
          </a:p>
          <a:p>
            <a:pPr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industry collaboration ranking of 144 countries, the WB’s average stands at the 88th position (EU27- 40th)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goals till 2020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Based on suggestion to set a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target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  R&amp;D intensity to 1.5 % of BDP by 2020 for WB in average – 4 goals are set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Improve the research base and conditions for research excellence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Promote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colla</a:t>
            </a:r>
            <a:r>
              <a:rPr lang="hr-HR" sz="2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oration and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hnology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transfer between research institutions and industry 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Enable business innovation and innovative start-ups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Strengthen the governance of research and innovation policies</a:t>
            </a: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 the 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Times New Roman" pitchFamily="18" charset="0"/>
                <a:cs typeface="Times New Roman" pitchFamily="18" charset="0"/>
              </a:rPr>
              <a:t>There has to be two leveles of action:</a:t>
            </a:r>
          </a:p>
          <a:p>
            <a:pPr marL="742950" lvl="2" indent="-342900"/>
            <a:r>
              <a:rPr lang="hr-HR" dirty="0">
                <a:latin typeface="Times New Roman" pitchFamily="18" charset="0"/>
                <a:cs typeface="Times New Roman" pitchFamily="18" charset="0"/>
              </a:rPr>
              <a:t>Policy reforms </a:t>
            </a:r>
          </a:p>
          <a:p>
            <a:pPr marL="742950" lvl="2" indent="-342900"/>
            <a:r>
              <a:rPr lang="hr-HR" dirty="0">
                <a:latin typeface="Times New Roman" pitchFamily="18" charset="0"/>
                <a:cs typeface="Times New Roman" pitchFamily="18" charset="0"/>
              </a:rPr>
              <a:t>Strategic investments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Result: 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Growth, </a:t>
            </a:r>
          </a:p>
          <a:p>
            <a:pPr marL="742950" lvl="2" indent="-342900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Competitiveness </a:t>
            </a:r>
          </a:p>
          <a:p>
            <a:pPr marL="742950" lvl="2" indent="-342900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jobs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</a:t>
            </a:r>
            <a:r>
              <a:rPr lang="en-US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base and conditions for research excellence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slow down the brain drain – increased investment in human capital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improve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access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modern research facilities and availability of research funds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eliminate biases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against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young researchers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attract talented young researchers, scientific diaspora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base career progress 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asses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research impact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technolo</a:t>
            </a:r>
            <a:r>
              <a:rPr lang="hr-HR" sz="2800" dirty="0" err="1" smtClean="0">
                <a:latin typeface="Times New Roman" pitchFamily="18" charset="0"/>
                <a:cs typeface="Times New Roman" pitchFamily="18" charset="0"/>
              </a:rPr>
              <a:t>gy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transfer and teaching achievements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 </a:t>
            </a:r>
            <a:r>
              <a:rPr lang="en-US" sz="31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</a:t>
            </a:r>
            <a:r>
              <a:rPr lang="hr-HR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oration and </a:t>
            </a:r>
            <a:r>
              <a:rPr lang="en-US" sz="31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hr-HR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1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hnology</a:t>
            </a:r>
            <a:r>
              <a:rPr lang="en-US" sz="3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transfer between research institutions and industry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improve in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ent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regime for collaboration between research institutions and pr</a:t>
            </a: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sector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rationalize access to and to enhance the performance of science and technology parks and incubators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952</Words>
  <Application>Microsoft Office PowerPoint</Application>
  <PresentationFormat>On-screen Show (4:3)</PresentationFormat>
  <Paragraphs>107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Status  of the implementation of the Regional R&amp;D  Strategy for Innovation for the Western Balkan </vt:lpstr>
      <vt:lpstr>PowerPoint Presentation</vt:lpstr>
      <vt:lpstr>The Impact of R&amp;D and Innovation in the Western Balkans</vt:lpstr>
      <vt:lpstr>The Western Balkans’ Investment in R&amp;D</vt:lpstr>
      <vt:lpstr>Research and Technology Transfer in WB</vt:lpstr>
      <vt:lpstr>Four goals till 2020</vt:lpstr>
      <vt:lpstr>Achieving the goals </vt:lpstr>
      <vt:lpstr> Improve the research base and conditions for research excellence  </vt:lpstr>
      <vt:lpstr> Promote collaboration and technology transfer between research institutions and industry  </vt:lpstr>
      <vt:lpstr>Enable business innovation and innovative start-ups </vt:lpstr>
      <vt:lpstr> Regional Programs </vt:lpstr>
      <vt:lpstr>Action plan for regional cooperation </vt:lpstr>
      <vt:lpstr>PowerPoint Presentation</vt:lpstr>
      <vt:lpstr>PowerPoint Presentation</vt:lpstr>
      <vt:lpstr>PowerPoint Presentation</vt:lpstr>
      <vt:lpstr>Regional Technical Assistance Facility </vt:lpstr>
      <vt:lpstr>Next steps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 of the implementation of the Regional R&amp;D  Strategy for Innovation for the Western Balkan </dc:title>
  <dc:creator>foxmika</dc:creator>
  <cp:lastModifiedBy>mkuhar</cp:lastModifiedBy>
  <cp:revision>6</cp:revision>
  <dcterms:created xsi:type="dcterms:W3CDTF">2014-03-31T21:25:43Z</dcterms:created>
  <dcterms:modified xsi:type="dcterms:W3CDTF">2014-04-03T12:39:22Z</dcterms:modified>
</cp:coreProperties>
</file>