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325" r:id="rId2"/>
    <p:sldId id="302" r:id="rId3"/>
    <p:sldId id="304" r:id="rId4"/>
    <p:sldId id="306" r:id="rId5"/>
    <p:sldId id="331" r:id="rId6"/>
    <p:sldId id="332" r:id="rId7"/>
    <p:sldId id="336" r:id="rId8"/>
    <p:sldId id="337" r:id="rId9"/>
    <p:sldId id="338" r:id="rId10"/>
    <p:sldId id="334" r:id="rId11"/>
    <p:sldId id="333" r:id="rId12"/>
    <p:sldId id="292" r:id="rId13"/>
  </p:sldIdLst>
  <p:sldSz cx="9144000" cy="6858000" type="screen4x3"/>
  <p:notesSz cx="6797675" cy="9926638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189F2B5E-0014-4222-8440-100D54045D86}">
          <p14:sldIdLst>
            <p14:sldId id="325"/>
            <p14:sldId id="302"/>
            <p14:sldId id="304"/>
            <p14:sldId id="306"/>
            <p14:sldId id="331"/>
            <p14:sldId id="332"/>
            <p14:sldId id="336"/>
            <p14:sldId id="337"/>
            <p14:sldId id="338"/>
            <p14:sldId id="334"/>
            <p14:sldId id="333"/>
          </p14:sldIdLst>
        </p14:section>
        <p14:section name="Sezione senza titolo" id="{ECB4376D-2844-4F18-9BE2-3F303EFDA559}">
          <p14:sldIdLst>
            <p14:sldId id="292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CDB1A"/>
    <a:srgbClr val="0000CC"/>
    <a:srgbClr val="FF0000"/>
    <a:srgbClr val="FF66CC"/>
    <a:srgbClr val="FFFF66"/>
    <a:srgbClr val="000066"/>
    <a:srgbClr val="92E0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85" autoAdjust="0"/>
    <p:restoredTop sz="94660"/>
  </p:normalViewPr>
  <p:slideViewPr>
    <p:cSldViewPr>
      <p:cViewPr>
        <p:scale>
          <a:sx n="81" d="100"/>
          <a:sy n="81" d="100"/>
        </p:scale>
        <p:origin x="-144" y="9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76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2" tIns="45721" rIns="91442" bIns="45721" numCol="1" anchor="t" anchorCtr="0" compatLnSpc="1">
            <a:prstTxWarp prst="textNoShape">
              <a:avLst/>
            </a:prstTxWarp>
          </a:bodyPr>
          <a:lstStyle>
            <a:lvl1pPr defTabSz="914472" eaLnBrk="1" hangingPunct="1">
              <a:spcBef>
                <a:spcPct val="0"/>
              </a:spcBef>
              <a:buFontTx/>
              <a:buNone/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2" tIns="45721" rIns="91442" bIns="45721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9DF89D35-01CD-4330-B56B-0702A2A8FE7A}" type="datetimeFigureOut">
              <a:rPr lang="it-IT"/>
              <a:pPr>
                <a:defRPr/>
              </a:pPr>
              <a:t>06/06/2015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2" tIns="45721" rIns="91442" bIns="45721" numCol="1" anchor="b" anchorCtr="0" compatLnSpc="1">
            <a:prstTxWarp prst="textNoShape">
              <a:avLst/>
            </a:prstTxWarp>
          </a:bodyPr>
          <a:lstStyle>
            <a:lvl1pPr defTabSz="914472" eaLnBrk="1" hangingPunct="1">
              <a:spcBef>
                <a:spcPct val="0"/>
              </a:spcBef>
              <a:buFontTx/>
              <a:buNone/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2" tIns="45721" rIns="91442" bIns="4572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28EF9C27-F977-4F1F-BB1C-5205F852E1ED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308210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2" tIns="45721" rIns="91442" bIns="45721" numCol="1" anchor="t" anchorCtr="0" compatLnSpc="1">
            <a:prstTxWarp prst="textNoShape">
              <a:avLst/>
            </a:prstTxWarp>
          </a:bodyPr>
          <a:lstStyle>
            <a:lvl1pPr defTabSz="914472" eaLnBrk="1" hangingPunct="1">
              <a:spcBef>
                <a:spcPct val="0"/>
              </a:spcBef>
              <a:buFontTx/>
              <a:buNone/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2" tIns="45721" rIns="91442" bIns="45721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2327FA97-BFCE-47D5-B636-0DD97D86A97C}" type="datetimeFigureOut">
              <a:rPr lang="it-IT"/>
              <a:pPr>
                <a:defRPr/>
              </a:pPr>
              <a:t>06/06/2015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0937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230" tIns="44115" rIns="88230" bIns="44115" rtlCol="0" anchor="ctr"/>
          <a:lstStyle/>
          <a:p>
            <a:pPr lvl="0"/>
            <a:endParaRPr lang="it-IT" noProof="0" smtClean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2" tIns="45721" rIns="91442" bIns="4572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2" tIns="45721" rIns="91442" bIns="45721" numCol="1" anchor="b" anchorCtr="0" compatLnSpc="1">
            <a:prstTxWarp prst="textNoShape">
              <a:avLst/>
            </a:prstTxWarp>
          </a:bodyPr>
          <a:lstStyle>
            <a:lvl1pPr defTabSz="914472" eaLnBrk="1" hangingPunct="1">
              <a:spcBef>
                <a:spcPct val="0"/>
              </a:spcBef>
              <a:buFontTx/>
              <a:buNone/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2" tIns="45721" rIns="91442" bIns="4572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29B9A7A7-9176-416A-9828-4FA86AF75654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332820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4113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/>
          <a:lstStyle/>
          <a:p>
            <a:endParaRPr lang="en-US" smtClean="0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B9A7A7-9176-416A-9828-4FA86AF75654}" type="slidenum">
              <a:rPr lang="it-IT" smtClean="0"/>
              <a:pPr>
                <a:defRPr/>
              </a:pPr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13347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egnaposto numero diapositiva 6"/>
          <p:cNvSpPr txBox="1">
            <a:spLocks noGrp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 defTabSz="912813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F2EC8BA8-AFA6-4819-B504-6F98DE3A7241}" type="slidenum">
              <a:rPr lang="it-IT" sz="1200"/>
              <a:pPr algn="r" eaLnBrk="1" hangingPunct="1"/>
              <a:t>12</a:t>
            </a:fld>
            <a:endParaRPr lang="it-IT" sz="1200"/>
          </a:p>
        </p:txBody>
      </p:sp>
      <p:sp>
        <p:nvSpPr>
          <p:cNvPr id="3584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4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B9A7A7-9176-416A-9828-4FA86AF75654}" type="slidenum">
              <a:rPr lang="it-IT" smtClean="0"/>
              <a:pPr>
                <a:defRPr/>
              </a:pPr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7950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over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it-I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43546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"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95536" y="1124745"/>
            <a:ext cx="8352928" cy="5112568"/>
          </a:xfrm>
        </p:spPr>
        <p:txBody>
          <a:bodyPr/>
          <a:lstStyle>
            <a:lvl1pPr>
              <a:defRPr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bg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bg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bg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bg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it-IT" dirty="0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 idx="13"/>
          </p:nvPr>
        </p:nvSpPr>
        <p:spPr bwMode="auto">
          <a:xfrm>
            <a:off x="3636492" y="334399"/>
            <a:ext cx="532859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Autofit/>
          </a:bodyPr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it-IT" dirty="0" smtClean="0"/>
              <a:t>Fare clic per modificare lo stile del titolo</a:t>
            </a:r>
          </a:p>
        </p:txBody>
      </p:sp>
      <p:sp>
        <p:nvSpPr>
          <p:cNvPr id="4" name="Segnaposto data 4"/>
          <p:cNvSpPr>
            <a:spLocks noGrp="1"/>
          </p:cNvSpPr>
          <p:nvPr>
            <p:ph type="dt" sz="half" idx="14"/>
          </p:nvPr>
        </p:nvSpPr>
        <p:spPr>
          <a:xfrm>
            <a:off x="71909" y="6525344"/>
            <a:ext cx="2555875" cy="3397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5"/>
          </p:nvPr>
        </p:nvSpPr>
        <p:spPr>
          <a:xfrm>
            <a:off x="6516216" y="6525344"/>
            <a:ext cx="2555875" cy="339725"/>
          </a:xfrm>
        </p:spPr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A03C8AE3-53FB-46C3-8DA6-DACA14B8FA31}" type="slidenum">
              <a:rPr lang="it-IT" smtClean="0"/>
              <a:pPr>
                <a:defRPr/>
              </a:pPr>
              <a:t>‹#›</a:t>
            </a:fld>
            <a:endParaRPr lang="it-IT" dirty="0"/>
          </a:p>
        </p:txBody>
      </p:sp>
      <p:sp>
        <p:nvSpPr>
          <p:cNvPr id="6" name="Segnaposto piè di pagina 6"/>
          <p:cNvSpPr>
            <a:spLocks noGrp="1"/>
          </p:cNvSpPr>
          <p:nvPr>
            <p:ph type="ftr" sz="quarter" idx="16"/>
          </p:nvPr>
        </p:nvSpPr>
        <p:spPr>
          <a:xfrm>
            <a:off x="2843213" y="6525344"/>
            <a:ext cx="3457575" cy="3397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394530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251520" y="764705"/>
            <a:ext cx="8640960" cy="53285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8466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5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31913" y="44450"/>
            <a:ext cx="7667625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765175"/>
            <a:ext cx="8642350" cy="532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381750"/>
            <a:ext cx="255587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FontTx/>
              <a:buNone/>
              <a:defRPr sz="1200">
                <a:solidFill>
                  <a:schemeClr val="bg1"/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43213" y="6381750"/>
            <a:ext cx="345757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buFontTx/>
              <a:buNone/>
              <a:defRPr sz="1200">
                <a:solidFill>
                  <a:schemeClr val="bg1"/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8125" y="6381750"/>
            <a:ext cx="255587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B35F366D-36DF-44DF-BDAD-FBFD79DE3ACA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+mj-lt"/>
          <a:ea typeface="MS PGothic" panose="020B0600070205080204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" charset="0"/>
          <a:ea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" charset="0"/>
          <a:ea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" charset="0"/>
          <a:ea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" charset="0"/>
          <a:ea typeface="MS PGothic" panose="020B0600070205080204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ü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‒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-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asg@cei.in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hyperlink" Target="mailto:PRAISE@cei.int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1700808"/>
            <a:ext cx="8496944" cy="1152128"/>
          </a:xfrm>
        </p:spPr>
        <p:txBody>
          <a:bodyPr>
            <a:noAutofit/>
          </a:bodyPr>
          <a:lstStyle/>
          <a:p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400" dirty="0" smtClean="0"/>
              <a:t>CEI-PRAISE </a:t>
            </a:r>
            <a:r>
              <a:rPr lang="en-US" sz="2400" dirty="0"/>
              <a:t>Framework </a:t>
            </a:r>
            <a:r>
              <a:rPr lang="en-US" sz="2400" dirty="0" err="1"/>
              <a:t>Programme</a:t>
            </a:r>
            <a:r>
              <a:rPr lang="en-US" sz="2400" dirty="0"/>
              <a:t> to Promote</a:t>
            </a:r>
            <a:br>
              <a:rPr lang="en-US" sz="2400" dirty="0"/>
            </a:br>
            <a:r>
              <a:rPr lang="en-US" sz="2400" dirty="0"/>
              <a:t>Research, Technology Transfer and Innovation through Excellence in Science</a:t>
            </a:r>
            <a:br>
              <a:rPr lang="en-US" sz="2400" dirty="0"/>
            </a:br>
            <a:r>
              <a:rPr lang="en-US" sz="2400" dirty="0">
                <a:solidFill>
                  <a:srgbClr val="15234A"/>
                </a:solidFill>
              </a:rPr>
              <a:t/>
            </a:r>
            <a:br>
              <a:rPr lang="en-US" sz="2400" dirty="0">
                <a:solidFill>
                  <a:srgbClr val="15234A"/>
                </a:solidFill>
              </a:rPr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000" b="0" dirty="0" smtClean="0"/>
              <a:t>First </a:t>
            </a:r>
            <a:r>
              <a:rPr lang="en-US" sz="2000" b="0" dirty="0"/>
              <a:t>Stakeholders Workshop of Danube-INCO.NET:</a:t>
            </a:r>
            <a:br>
              <a:rPr lang="en-US" sz="2000" b="0" dirty="0"/>
            </a:br>
            <a:r>
              <a:rPr lang="en-US" sz="2000" b="0" i="1" dirty="0"/>
              <a:t>Enhancing Synergies in Research and Innovation </a:t>
            </a:r>
            <a:r>
              <a:rPr lang="en-US" sz="2000" b="0" i="1" dirty="0" err="1"/>
              <a:t>Programmes</a:t>
            </a:r>
            <a:r>
              <a:rPr lang="en-US" sz="2000" b="0" i="1" dirty="0"/>
              <a:t> in the Region</a:t>
            </a:r>
            <a:br>
              <a:rPr lang="en-US" sz="2000" b="0" i="1" dirty="0"/>
            </a:br>
            <a:r>
              <a:rPr lang="en-US" sz="2000" b="0" dirty="0"/>
              <a:t>Budapest, 8 June 2015</a:t>
            </a: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762" y="4305600"/>
            <a:ext cx="9036496" cy="936104"/>
          </a:xfrm>
        </p:spPr>
        <p:txBody>
          <a:bodyPr>
            <a:noAutofit/>
          </a:bodyPr>
          <a:lstStyle/>
          <a:p>
            <a:r>
              <a:rPr lang="en-US" sz="1800" b="1" i="1" dirty="0">
                <a:solidFill>
                  <a:srgbClr val="FFFFFF"/>
                </a:solidFill>
                <a:cs typeface="+mj-cs"/>
              </a:rPr>
              <a:t>Presentation by Giorgio Rosso Cicogna</a:t>
            </a:r>
            <a:br>
              <a:rPr lang="en-US" sz="1800" b="1" i="1" dirty="0">
                <a:solidFill>
                  <a:srgbClr val="FFFFFF"/>
                </a:solidFill>
                <a:cs typeface="+mj-cs"/>
              </a:rPr>
            </a:br>
            <a:r>
              <a:rPr lang="en-US" sz="1800" b="1" i="1" dirty="0">
                <a:solidFill>
                  <a:srgbClr val="FFFFFF"/>
                </a:solidFill>
                <a:cs typeface="+mj-cs"/>
              </a:rPr>
              <a:t>Special Advisor to CEI Secretary General</a:t>
            </a:r>
            <a:br>
              <a:rPr lang="en-US" sz="1800" b="1" i="1" dirty="0">
                <a:solidFill>
                  <a:srgbClr val="FFFFFF"/>
                </a:solidFill>
                <a:cs typeface="+mj-cs"/>
              </a:rPr>
            </a:br>
            <a:endParaRPr lang="en-US" sz="2200" b="1" i="1" dirty="0">
              <a:solidFill>
                <a:srgbClr val="15234A"/>
              </a:solidFill>
            </a:endParaRPr>
          </a:p>
        </p:txBody>
      </p:sp>
      <p:sp>
        <p:nvSpPr>
          <p:cNvPr id="4" name="Footer Placeholder 4"/>
          <p:cNvSpPr txBox="1">
            <a:spLocks/>
          </p:cNvSpPr>
          <p:nvPr/>
        </p:nvSpPr>
        <p:spPr>
          <a:xfrm>
            <a:off x="4716016" y="6356352"/>
            <a:ext cx="41764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b="0" i="0"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…</a:t>
            </a:r>
            <a:r>
              <a:rPr kumimoji="0" lang="en-GB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regional </a:t>
            </a:r>
            <a:r>
              <a:rPr lang="en-GB" i="1" dirty="0">
                <a:solidFill>
                  <a:prstClr val="white"/>
                </a:solidFill>
                <a:effectLst/>
                <a:latin typeface="Calibri"/>
              </a:rPr>
              <a:t>c</a:t>
            </a:r>
            <a:r>
              <a:rPr kumimoji="0" lang="en-GB" b="0" i="1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ooperation</a:t>
            </a:r>
            <a:r>
              <a:rPr kumimoji="0" lang="en-GB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 for European integration  </a:t>
            </a:r>
            <a:r>
              <a:rPr lang="en-GB" i="1" dirty="0" smtClean="0">
                <a:solidFill>
                  <a:prstClr val="white"/>
                </a:solidFill>
                <a:effectLst/>
                <a:latin typeface="Calibri"/>
              </a:rPr>
              <a:t>and</a:t>
            </a:r>
            <a:r>
              <a:rPr kumimoji="0" lang="en-GB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 </a:t>
            </a:r>
            <a:r>
              <a:rPr lang="en-GB" i="1" dirty="0">
                <a:solidFill>
                  <a:prstClr val="white"/>
                </a:solidFill>
                <a:effectLst/>
                <a:latin typeface="Calibri"/>
              </a:rPr>
              <a:t>b</a:t>
            </a:r>
            <a:r>
              <a:rPr kumimoji="0" lang="en-GB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ridge between </a:t>
            </a:r>
            <a:r>
              <a:rPr lang="en-GB" i="1" dirty="0" smtClean="0">
                <a:solidFill>
                  <a:prstClr val="white"/>
                </a:solidFill>
                <a:effectLst/>
                <a:latin typeface="Calibri"/>
              </a:rPr>
              <a:t>m</a:t>
            </a:r>
            <a:r>
              <a:rPr kumimoji="0" lang="en-GB" b="0" i="1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acroregions</a:t>
            </a:r>
            <a:r>
              <a:rPr kumimoji="0" lang="en-GB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…</a:t>
            </a:r>
            <a:endParaRPr kumimoji="0" lang="en-GB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97810" y="5229201"/>
            <a:ext cx="777240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smtClean="0"/>
              <a:t>www.cei.int</a:t>
            </a:r>
            <a:endParaRPr lang="en-US" sz="2400" b="1" dirty="0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6156176" y="260649"/>
            <a:ext cx="2664296" cy="12961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" charset="0"/>
                <a:ea typeface="MS PGothic" panose="020B0600070205080204" pitchFamily="34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" charset="0"/>
                <a:ea typeface="MS PGothic" panose="020B0600070205080204" pitchFamily="34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" charset="0"/>
                <a:ea typeface="MS PGothic" panose="020B0600070205080204" pitchFamily="34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" charset="0"/>
                <a:ea typeface="MS PGothic" panose="020B0600070205080204" pitchFamily="34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2000" kern="0" dirty="0" smtClean="0"/>
              <a:t/>
            </a:r>
            <a:br>
              <a:rPr lang="en-US" sz="2000" kern="0" dirty="0" smtClean="0"/>
            </a:br>
            <a:r>
              <a:rPr lang="en-US" sz="2000" kern="0" dirty="0" smtClean="0"/>
              <a:t/>
            </a:r>
            <a:br>
              <a:rPr lang="en-US" sz="2000" kern="0" dirty="0" smtClean="0"/>
            </a:br>
            <a:endParaRPr lang="en-US" sz="1800" kern="0" dirty="0"/>
          </a:p>
        </p:txBody>
      </p:sp>
      <p:pic>
        <p:nvPicPr>
          <p:cNvPr id="9" name="Immagin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0312" y="444526"/>
            <a:ext cx="1301206" cy="9283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sp>
        <p:nvSpPr>
          <p:cNvPr id="5" name="CasellaDiTesto 4"/>
          <p:cNvSpPr txBox="1"/>
          <p:nvPr/>
        </p:nvSpPr>
        <p:spPr>
          <a:xfrm>
            <a:off x="251520" y="101381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310509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/>
          </p:nvPr>
        </p:nvSpPr>
        <p:spPr>
          <a:xfrm>
            <a:off x="179512" y="908720"/>
            <a:ext cx="8790038" cy="5472608"/>
          </a:xfrm>
        </p:spPr>
        <p:txBody>
          <a:bodyPr anchor="ctr"/>
          <a:lstStyle/>
          <a:p>
            <a:pPr lvl="0" algn="just" defTabSz="269875" eaLnBrk="1" fontAlgn="auto" hangingPunct="1">
              <a:spcBef>
                <a:spcPts val="0"/>
              </a:spcBef>
              <a:spcAft>
                <a:spcPts val="600"/>
              </a:spcAft>
            </a:pPr>
            <a:r>
              <a:rPr lang="en-US" sz="1700" b="1" kern="1200" dirty="0">
                <a:solidFill>
                  <a:srgbClr val="0070C0"/>
                </a:solidFill>
                <a:ea typeface="+mn-ea"/>
                <a:cs typeface="Arial" panose="020B0604020202020204" pitchFamily="34" charset="0"/>
              </a:rPr>
              <a:t>Project </a:t>
            </a:r>
            <a:r>
              <a:rPr lang="en-US" sz="1700" b="1" kern="1200" dirty="0" smtClean="0">
                <a:solidFill>
                  <a:srgbClr val="0070C0"/>
                </a:solidFill>
                <a:ea typeface="+mn-ea"/>
                <a:cs typeface="Arial" panose="020B0604020202020204" pitchFamily="34" charset="0"/>
              </a:rPr>
              <a:t>Committee, </a:t>
            </a:r>
            <a:r>
              <a:rPr lang="en-US" sz="1700" kern="1200" dirty="0" smtClean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each of them under the responsibility of </a:t>
            </a:r>
            <a:r>
              <a:rPr lang="en-US" sz="1700" kern="1200" dirty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a Project Leader belonging to the lead institution(s) of the CEI S&amp;T Network, with the participation of centers/groups involved in CEI Member Countries will define and coordinate the </a:t>
            </a:r>
            <a:r>
              <a:rPr lang="en-US" sz="1700" b="1" kern="1200" dirty="0">
                <a:solidFill>
                  <a:srgbClr val="0070C0"/>
                </a:solidFill>
                <a:ea typeface="+mn-ea"/>
                <a:cs typeface="Arial" panose="020B0604020202020204" pitchFamily="34" charset="0"/>
              </a:rPr>
              <a:t>scientific activities of </a:t>
            </a:r>
            <a:r>
              <a:rPr lang="en-US" sz="1700" b="1" kern="1200" dirty="0" smtClean="0">
                <a:solidFill>
                  <a:srgbClr val="0070C0"/>
                </a:solidFill>
                <a:ea typeface="+mn-ea"/>
                <a:cs typeface="Arial" panose="020B0604020202020204" pitchFamily="34" charset="0"/>
              </a:rPr>
              <a:t>the respective </a:t>
            </a:r>
            <a:r>
              <a:rPr lang="en-US" sz="1700" b="1" kern="1200" dirty="0">
                <a:solidFill>
                  <a:srgbClr val="0070C0"/>
                </a:solidFill>
                <a:ea typeface="+mn-ea"/>
                <a:cs typeface="Arial" panose="020B0604020202020204" pitchFamily="34" charset="0"/>
              </a:rPr>
              <a:t>project</a:t>
            </a:r>
            <a:r>
              <a:rPr lang="en-US" sz="1700" kern="1200" dirty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, meeting at least twice a year (distance conferencing as often as necessary): in other words, </a:t>
            </a:r>
            <a:r>
              <a:rPr lang="en-US" sz="1700" b="1" kern="1200" dirty="0">
                <a:solidFill>
                  <a:srgbClr val="0070C0"/>
                </a:solidFill>
                <a:ea typeface="+mn-ea"/>
                <a:cs typeface="Arial" panose="020B0604020202020204" pitchFamily="34" charset="0"/>
              </a:rPr>
              <a:t>scientific management </a:t>
            </a:r>
            <a:r>
              <a:rPr lang="en-US" sz="1700" kern="1200" dirty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is delegated to a large extent </a:t>
            </a:r>
            <a:r>
              <a:rPr lang="en-US" sz="1700" b="1" kern="1200" dirty="0">
                <a:solidFill>
                  <a:srgbClr val="0070C0"/>
                </a:solidFill>
                <a:ea typeface="+mn-ea"/>
                <a:cs typeface="Arial" panose="020B0604020202020204" pitchFamily="34" charset="0"/>
              </a:rPr>
              <a:t>to participating scientists</a:t>
            </a:r>
            <a:r>
              <a:rPr lang="en-US" sz="1700" kern="1200" dirty="0">
                <a:solidFill>
                  <a:srgbClr val="0070C0"/>
                </a:solidFill>
                <a:ea typeface="+mn-ea"/>
                <a:cs typeface="Arial" panose="020B0604020202020204" pitchFamily="34" charset="0"/>
              </a:rPr>
              <a:t>. </a:t>
            </a:r>
            <a:endParaRPr lang="en-US" sz="1700" kern="1200" dirty="0" smtClean="0">
              <a:solidFill>
                <a:srgbClr val="0070C0"/>
              </a:solidFill>
              <a:ea typeface="+mn-ea"/>
              <a:cs typeface="Arial" panose="020B0604020202020204" pitchFamily="34" charset="0"/>
            </a:endParaRPr>
          </a:p>
          <a:p>
            <a:pPr lvl="0" algn="just" defTabSz="269875" eaLnBrk="1" fontAlgn="auto" hangingPunct="1">
              <a:spcBef>
                <a:spcPts val="0"/>
              </a:spcBef>
              <a:spcAft>
                <a:spcPts val="600"/>
              </a:spcAft>
            </a:pPr>
            <a:r>
              <a:rPr lang="en-US" sz="1700" b="1" kern="1200" dirty="0" smtClean="0">
                <a:solidFill>
                  <a:srgbClr val="0070C0"/>
                </a:solidFill>
                <a:ea typeface="+mn-ea"/>
                <a:cs typeface="Arial" panose="020B0604020202020204" pitchFamily="34" charset="0"/>
              </a:rPr>
              <a:t>Advisory </a:t>
            </a:r>
            <a:r>
              <a:rPr lang="en-US" sz="1700" b="1" kern="1200" dirty="0">
                <a:solidFill>
                  <a:srgbClr val="0070C0"/>
                </a:solidFill>
                <a:ea typeface="+mn-ea"/>
                <a:cs typeface="Arial" panose="020B0604020202020204" pitchFamily="34" charset="0"/>
              </a:rPr>
              <a:t>Committee </a:t>
            </a:r>
            <a:r>
              <a:rPr lang="en-US" sz="1700" kern="1200" dirty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will support the overall implementation of </a:t>
            </a:r>
            <a:r>
              <a:rPr lang="en-US" sz="1700" kern="1200" dirty="0" smtClean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CEI-PRAISE, meeting </a:t>
            </a:r>
            <a:r>
              <a:rPr lang="en-US" sz="1700" kern="1200" dirty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once a year, chaired by CEI Secretary General or his/her Delegate: </a:t>
            </a:r>
            <a:endParaRPr lang="en-US" sz="1700" kern="1200" dirty="0" smtClean="0">
              <a:solidFill>
                <a:srgbClr val="172951"/>
              </a:solidFill>
              <a:ea typeface="+mn-ea"/>
              <a:cs typeface="Arial" panose="020B0604020202020204" pitchFamily="34" charset="0"/>
            </a:endParaRPr>
          </a:p>
          <a:p>
            <a:pPr marL="684000" lvl="1" indent="-269875" defTabSz="269875" eaLnBrk="1" fontAlgn="auto" hangingPunct="1">
              <a:spcBef>
                <a:spcPts val="0"/>
              </a:spcBef>
              <a:spcAft>
                <a:spcPts val="600"/>
              </a:spcAft>
            </a:pPr>
            <a:r>
              <a:rPr lang="en-US" sz="1700" kern="1200" dirty="0" smtClean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CEI </a:t>
            </a:r>
            <a:r>
              <a:rPr lang="en-US" sz="1700" kern="1200" dirty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National Focal Points for Science and </a:t>
            </a:r>
            <a:r>
              <a:rPr lang="en-US" sz="1700" kern="1200" dirty="0" smtClean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Technology; </a:t>
            </a:r>
          </a:p>
          <a:p>
            <a:pPr marL="684000" lvl="1" indent="-269875" defTabSz="269875" eaLnBrk="1" fontAlgn="auto" hangingPunct="1">
              <a:spcBef>
                <a:spcPts val="0"/>
              </a:spcBef>
              <a:spcAft>
                <a:spcPts val="600"/>
              </a:spcAft>
            </a:pPr>
            <a:r>
              <a:rPr lang="en-US" sz="1700" kern="1200" dirty="0" smtClean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representatives </a:t>
            </a:r>
            <a:r>
              <a:rPr lang="en-US" sz="1700" kern="1200" dirty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of CEI Science and Technology </a:t>
            </a:r>
            <a:r>
              <a:rPr lang="en-US" sz="1700" kern="1200" dirty="0" smtClean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Network; </a:t>
            </a:r>
          </a:p>
          <a:p>
            <a:pPr marL="684000" lvl="1" indent="-269875" defTabSz="269875" eaLnBrk="1" fontAlgn="auto" hangingPunct="1">
              <a:spcBef>
                <a:spcPts val="0"/>
              </a:spcBef>
              <a:spcAft>
                <a:spcPts val="600"/>
              </a:spcAft>
            </a:pPr>
            <a:r>
              <a:rPr lang="en-US" sz="1700" kern="1200" dirty="0" smtClean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a </a:t>
            </a:r>
            <a:r>
              <a:rPr lang="en-US" sz="1700" kern="1200" dirty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few independent experts nominated by CEI upon proposals from the scientific </a:t>
            </a:r>
            <a:r>
              <a:rPr lang="en-US" sz="1700" kern="1200" dirty="0" smtClean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community.</a:t>
            </a:r>
          </a:p>
          <a:p>
            <a:pPr algn="just" defTabSz="269875" eaLnBrk="1" fontAlgn="auto" hangingPunct="1">
              <a:spcBef>
                <a:spcPts val="0"/>
              </a:spcBef>
              <a:spcAft>
                <a:spcPts val="600"/>
              </a:spcAft>
            </a:pPr>
            <a:r>
              <a:rPr lang="en-US" sz="1700" b="1" kern="1200" dirty="0" smtClean="0">
                <a:solidFill>
                  <a:srgbClr val="0070C0"/>
                </a:solidFill>
                <a:ea typeface="+mn-ea"/>
                <a:cs typeface="Arial" panose="020B0604020202020204" pitchFamily="34" charset="0"/>
              </a:rPr>
              <a:t>Executive </a:t>
            </a:r>
            <a:r>
              <a:rPr lang="en-US" sz="1700" b="1" kern="1200" dirty="0">
                <a:solidFill>
                  <a:srgbClr val="0070C0"/>
                </a:solidFill>
                <a:ea typeface="+mn-ea"/>
                <a:cs typeface="Arial" panose="020B0604020202020204" pitchFamily="34" charset="0"/>
              </a:rPr>
              <a:t>Committee</a:t>
            </a:r>
            <a:r>
              <a:rPr lang="en-US" sz="1700" kern="1200" dirty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, with a maximum of 7 members nominated for two years from the Advisory Committee </a:t>
            </a:r>
            <a:r>
              <a:rPr lang="en-US" sz="1700" kern="1200" dirty="0" smtClean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(renewable) will ensure </a:t>
            </a:r>
            <a:r>
              <a:rPr lang="en-US" sz="1700" kern="1200" dirty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the support to the actual </a:t>
            </a:r>
            <a:r>
              <a:rPr lang="en-US" sz="1700" kern="1200" dirty="0" smtClean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management.</a:t>
            </a:r>
            <a:endParaRPr lang="en-US" sz="1700" kern="1200" dirty="0">
              <a:solidFill>
                <a:srgbClr val="172951"/>
              </a:solidFill>
              <a:ea typeface="+mn-ea"/>
              <a:cs typeface="Arial" panose="020B0604020202020204" pitchFamily="34" charset="0"/>
            </a:endParaRPr>
          </a:p>
          <a:p>
            <a:pPr algn="just" defTabSz="269875" eaLnBrk="1" fontAlgn="auto" hangingPunct="1">
              <a:spcBef>
                <a:spcPts val="0"/>
              </a:spcBef>
              <a:spcAft>
                <a:spcPts val="600"/>
              </a:spcAft>
            </a:pPr>
            <a:r>
              <a:rPr lang="en-US" sz="1700" b="1" kern="1200" dirty="0" smtClean="0">
                <a:solidFill>
                  <a:srgbClr val="0070C0"/>
                </a:solidFill>
                <a:ea typeface="+mn-ea"/>
                <a:cs typeface="Arial" panose="020B0604020202020204" pitchFamily="34" charset="0"/>
              </a:rPr>
              <a:t>CEI Secretariat</a:t>
            </a:r>
            <a:r>
              <a:rPr lang="en-US" sz="1700" kern="1200" dirty="0" smtClean="0">
                <a:solidFill>
                  <a:schemeClr val="bg1"/>
                </a:solidFill>
                <a:ea typeface="+mn-ea"/>
                <a:cs typeface="Arial" panose="020B0604020202020204" pitchFamily="34" charset="0"/>
              </a:rPr>
              <a:t>,</a:t>
            </a:r>
            <a:r>
              <a:rPr lang="en-US" sz="1700" b="1" kern="1200" dirty="0" smtClean="0">
                <a:solidFill>
                  <a:srgbClr val="0070C0"/>
                </a:solidFill>
                <a:ea typeface="+mn-ea"/>
                <a:cs typeface="Arial" panose="020B0604020202020204" pitchFamily="34" charset="0"/>
              </a:rPr>
              <a:t> </a:t>
            </a:r>
            <a:r>
              <a:rPr lang="en-US" sz="1700" kern="1200" dirty="0" smtClean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responsible </a:t>
            </a:r>
            <a:r>
              <a:rPr lang="en-US" sz="1700" kern="1200" dirty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for overall management</a:t>
            </a:r>
            <a:r>
              <a:rPr lang="en-US" sz="1700" kern="1200" dirty="0" smtClean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, promotion, </a:t>
            </a:r>
            <a:r>
              <a:rPr lang="en-US" sz="1700" kern="1200" dirty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fundraising and </a:t>
            </a:r>
            <a:r>
              <a:rPr lang="en-US" sz="1700" kern="1200" dirty="0" smtClean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reporting.</a:t>
            </a:r>
          </a:p>
          <a:p>
            <a:pPr marL="269875" lvl="0" indent="-269875" algn="just" defTabSz="269875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endParaRPr lang="en-US" sz="1700" kern="1200" dirty="0">
              <a:solidFill>
                <a:srgbClr val="172951"/>
              </a:solidFill>
              <a:ea typeface="+mn-ea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it-IT" sz="1700" dirty="0"/>
          </a:p>
        </p:txBody>
      </p:sp>
      <p:sp>
        <p:nvSpPr>
          <p:cNvPr id="3" name="Titolo 2"/>
          <p:cNvSpPr>
            <a:spLocks noGrp="1"/>
          </p:cNvSpPr>
          <p:nvPr>
            <p:ph type="title" idx="13"/>
          </p:nvPr>
        </p:nvSpPr>
        <p:spPr>
          <a:xfrm>
            <a:off x="1763688" y="334399"/>
            <a:ext cx="7201396" cy="430887"/>
          </a:xfrm>
        </p:spPr>
        <p:txBody>
          <a:bodyPr/>
          <a:lstStyle/>
          <a:p>
            <a:pPr algn="l"/>
            <a:r>
              <a:rPr lang="en-US" sz="2800" kern="1200" dirty="0" smtClean="0">
                <a:solidFill>
                  <a:prstClr val="white"/>
                </a:solidFill>
                <a:ea typeface="+mj-ea"/>
                <a:cs typeface="Arial" panose="020B0604020202020204" pitchFamily="34" charset="0"/>
              </a:rPr>
              <a:t>Envisaged </a:t>
            </a:r>
            <a:r>
              <a:rPr lang="en-US" sz="2800" kern="1200" dirty="0" smtClean="0">
                <a:solidFill>
                  <a:prstClr val="white"/>
                </a:solidFill>
                <a:ea typeface="+mj-ea"/>
                <a:cs typeface="Arial" panose="020B0604020202020204" pitchFamily="34" charset="0"/>
              </a:rPr>
              <a:t>Steady-State Governance</a:t>
            </a:r>
            <a:endParaRPr lang="it-IT" sz="2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A03C8AE3-53FB-46C3-8DA6-DACA14B8FA31}" type="slidenum">
              <a:rPr lang="it-IT" smtClean="0"/>
              <a:pPr>
                <a:defRPr/>
              </a:pPr>
              <a:t>10</a:t>
            </a:fld>
            <a:endParaRPr lang="it-IT" dirty="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4368" y="62455"/>
            <a:ext cx="1085182" cy="77425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1768638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/>
          </p:nvPr>
        </p:nvSpPr>
        <p:spPr>
          <a:xfrm>
            <a:off x="179512" y="1196752"/>
            <a:ext cx="8790038" cy="5184576"/>
          </a:xfrm>
        </p:spPr>
        <p:txBody>
          <a:bodyPr/>
          <a:lstStyle/>
          <a:p>
            <a:pPr algn="just" defTabSz="269875" eaLnBrk="1" fontAlgn="auto" hangingPunct="1">
              <a:spcBef>
                <a:spcPts val="300"/>
              </a:spcBef>
              <a:spcAft>
                <a:spcPts val="1200"/>
              </a:spcAft>
            </a:pPr>
            <a:r>
              <a:rPr lang="en-US" sz="1700" kern="1200" dirty="0">
                <a:solidFill>
                  <a:srgbClr val="172951"/>
                </a:solidFill>
                <a:cs typeface="Arial" panose="020B0604020202020204" pitchFamily="34" charset="0"/>
              </a:rPr>
              <a:t>CEI-PRAISE Framework </a:t>
            </a:r>
            <a:r>
              <a:rPr lang="en-US" sz="1700" kern="1200" dirty="0" err="1">
                <a:solidFill>
                  <a:srgbClr val="172951"/>
                </a:solidFill>
                <a:cs typeface="Arial" panose="020B0604020202020204" pitchFamily="34" charset="0"/>
              </a:rPr>
              <a:t>Programme</a:t>
            </a:r>
            <a:r>
              <a:rPr lang="en-US" sz="1700" kern="1200" dirty="0">
                <a:solidFill>
                  <a:srgbClr val="172951"/>
                </a:solidFill>
                <a:cs typeface="Arial" panose="020B0604020202020204" pitchFamily="34" charset="0"/>
              </a:rPr>
              <a:t> is not a traditional kind of </a:t>
            </a:r>
            <a:r>
              <a:rPr lang="en-US" sz="1700" kern="1200" dirty="0" err="1">
                <a:solidFill>
                  <a:srgbClr val="172951"/>
                </a:solidFill>
                <a:cs typeface="Arial" panose="020B0604020202020204" pitchFamily="34" charset="0"/>
              </a:rPr>
              <a:t>Programme</a:t>
            </a:r>
            <a:r>
              <a:rPr lang="en-US" sz="1700" kern="1200" dirty="0">
                <a:solidFill>
                  <a:srgbClr val="172951"/>
                </a:solidFill>
                <a:cs typeface="Arial" panose="020B0604020202020204" pitchFamily="34" charset="0"/>
              </a:rPr>
              <a:t> with an established allocation of financial resources. It is rather a container of experience, competences and project ideas, all of which may be realistically implemented by applying existing instruments through a variable geometry according to the eligibility of the recipients. </a:t>
            </a:r>
            <a:r>
              <a:rPr lang="en-US" sz="1700" kern="1200" dirty="0" smtClean="0">
                <a:solidFill>
                  <a:srgbClr val="172951"/>
                </a:solidFill>
                <a:cs typeface="Arial" panose="020B0604020202020204" pitchFamily="34" charset="0"/>
              </a:rPr>
              <a:t> </a:t>
            </a:r>
          </a:p>
          <a:p>
            <a:pPr algn="just" defTabSz="269875" eaLnBrk="1" fontAlgn="auto" hangingPunct="1">
              <a:spcBef>
                <a:spcPts val="300"/>
              </a:spcBef>
              <a:spcAft>
                <a:spcPts val="1200"/>
              </a:spcAft>
            </a:pPr>
            <a:r>
              <a:rPr lang="en-US" sz="1700" kern="1200" dirty="0" smtClean="0">
                <a:solidFill>
                  <a:srgbClr val="172951"/>
                </a:solidFill>
                <a:cs typeface="Arial" panose="020B0604020202020204" pitchFamily="34" charset="0"/>
              </a:rPr>
              <a:t>CEI-PRAISE </a:t>
            </a:r>
            <a:r>
              <a:rPr lang="en-US" sz="1700" kern="1200" dirty="0">
                <a:solidFill>
                  <a:srgbClr val="172951"/>
                </a:solidFill>
                <a:cs typeface="Arial" panose="020B0604020202020204" pitchFamily="34" charset="0"/>
              </a:rPr>
              <a:t>is a </a:t>
            </a:r>
            <a:r>
              <a:rPr lang="en-US" sz="1700" kern="1200" dirty="0" err="1" smtClean="0">
                <a:solidFill>
                  <a:srgbClr val="172951"/>
                </a:solidFill>
                <a:cs typeface="Arial" panose="020B0604020202020204" pitchFamily="34" charset="0"/>
              </a:rPr>
              <a:t>Programme</a:t>
            </a:r>
            <a:r>
              <a:rPr lang="en-US" sz="1700" kern="1200" dirty="0" smtClean="0">
                <a:solidFill>
                  <a:srgbClr val="172951"/>
                </a:solidFill>
                <a:cs typeface="Arial" panose="020B0604020202020204" pitchFamily="34" charset="0"/>
              </a:rPr>
              <a:t> </a:t>
            </a:r>
            <a:r>
              <a:rPr lang="en-US" sz="1700" kern="1200" dirty="0">
                <a:solidFill>
                  <a:srgbClr val="172951"/>
                </a:solidFill>
                <a:cs typeface="Arial" panose="020B0604020202020204" pitchFamily="34" charset="0"/>
              </a:rPr>
              <a:t>with a long term perspective, which will be managed by scientists to upgrade the performance of the CEI scientific communities and their participation to Horizon 2020: </a:t>
            </a:r>
            <a:r>
              <a:rPr lang="en-US" sz="1700" kern="1200" dirty="0" smtClean="0">
                <a:solidFill>
                  <a:srgbClr val="172951"/>
                </a:solidFill>
                <a:cs typeface="Arial" panose="020B0604020202020204" pitchFamily="34" charset="0"/>
              </a:rPr>
              <a:t>following </a:t>
            </a:r>
            <a:r>
              <a:rPr lang="en-US" sz="1700" kern="1200" dirty="0">
                <a:solidFill>
                  <a:srgbClr val="172951"/>
                </a:solidFill>
                <a:cs typeface="Arial" panose="020B0604020202020204" pitchFamily="34" charset="0"/>
              </a:rPr>
              <a:t>an innovative approach concerning funding and actual implementation of scientific </a:t>
            </a:r>
            <a:r>
              <a:rPr lang="en-US" sz="1700" kern="1200" dirty="0" smtClean="0">
                <a:solidFill>
                  <a:srgbClr val="172951"/>
                </a:solidFill>
                <a:cs typeface="Arial" panose="020B0604020202020204" pitchFamily="34" charset="0"/>
              </a:rPr>
              <a:t>activities. </a:t>
            </a:r>
            <a:endParaRPr lang="en-US" sz="1700" kern="1200" dirty="0">
              <a:solidFill>
                <a:srgbClr val="172951"/>
              </a:solidFill>
              <a:cs typeface="Arial" panose="020B0604020202020204" pitchFamily="34" charset="0"/>
            </a:endParaRPr>
          </a:p>
          <a:p>
            <a:pPr algn="just" defTabSz="269875" eaLnBrk="1" fontAlgn="auto" hangingPunct="1">
              <a:spcBef>
                <a:spcPts val="300"/>
              </a:spcBef>
              <a:spcAft>
                <a:spcPts val="1200"/>
              </a:spcAft>
            </a:pPr>
            <a:r>
              <a:rPr lang="en-US" sz="1700" kern="1200" dirty="0" smtClean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The </a:t>
            </a:r>
            <a:r>
              <a:rPr lang="en-US" sz="1700" kern="1200" dirty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CEI Secretariat and the CEI Science and Technology Network have started the implementation of </a:t>
            </a:r>
            <a:r>
              <a:rPr lang="en-US" sz="1700" kern="1200" dirty="0" smtClean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pilot activities in the framework of CEI-PRAISE, </a:t>
            </a:r>
            <a:r>
              <a:rPr lang="en-US" sz="1700" kern="1200" dirty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in partnership with almost eighty institutions in </a:t>
            </a:r>
            <a:r>
              <a:rPr lang="en-US" sz="1700" kern="1200" dirty="0" smtClean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CEI </a:t>
            </a:r>
            <a:r>
              <a:rPr lang="en-US" sz="1700" kern="1200" dirty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Member </a:t>
            </a:r>
            <a:r>
              <a:rPr lang="en-US" sz="1700" kern="1200" dirty="0" smtClean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Countries. The support </a:t>
            </a:r>
            <a:r>
              <a:rPr lang="en-US" sz="1700" kern="1200" dirty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of all stakeholders is </a:t>
            </a:r>
            <a:r>
              <a:rPr lang="en-US" sz="1700" kern="1200" dirty="0" smtClean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essential, </a:t>
            </a:r>
            <a:r>
              <a:rPr lang="en-US" sz="1700" kern="1200" dirty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specifically </a:t>
            </a:r>
            <a:r>
              <a:rPr lang="en-US" sz="1700" kern="1200" dirty="0" smtClean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for fundraising: we are active in promoting CEI-PRAISE </a:t>
            </a:r>
            <a:r>
              <a:rPr lang="en-US" sz="1700" kern="1200" dirty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with the European </a:t>
            </a:r>
            <a:r>
              <a:rPr lang="en-US" sz="1700" kern="1200" dirty="0" smtClean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Commission and supporting pilot activities with our own financial instruments (CEI Cooperation Fund, CEI Know-How Exchange </a:t>
            </a:r>
            <a:r>
              <a:rPr lang="en-US" sz="1700" kern="1200" dirty="0" err="1" smtClean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Programme</a:t>
            </a:r>
            <a:r>
              <a:rPr lang="en-US" sz="1700" kern="1200" dirty="0" smtClean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) and other resources which may be available.</a:t>
            </a:r>
            <a:endParaRPr lang="en-US" sz="1900" kern="1200" dirty="0">
              <a:solidFill>
                <a:srgbClr val="172951"/>
              </a:solidFill>
              <a:ea typeface="+mn-ea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 idx="13"/>
          </p:nvPr>
        </p:nvSpPr>
        <p:spPr>
          <a:xfrm>
            <a:off x="1619672" y="334399"/>
            <a:ext cx="5040560" cy="430887"/>
          </a:xfrm>
        </p:spPr>
        <p:txBody>
          <a:bodyPr/>
          <a:lstStyle/>
          <a:p>
            <a:pPr algn="ctr"/>
            <a:r>
              <a:rPr lang="en-US" sz="2800" kern="1200" dirty="0" smtClean="0">
                <a:solidFill>
                  <a:prstClr val="white"/>
                </a:solidFill>
                <a:ea typeface="+mj-ea"/>
                <a:cs typeface="Arial" panose="020B0604020202020204" pitchFamily="34" charset="0"/>
              </a:rPr>
              <a:t>Conclusion</a:t>
            </a:r>
            <a:endParaRPr lang="it-IT" sz="2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A03C8AE3-53FB-46C3-8DA6-DACA14B8FA31}" type="slidenum">
              <a:rPr lang="it-IT" smtClean="0"/>
              <a:pPr>
                <a:defRPr/>
              </a:pPr>
              <a:t>11</a:t>
            </a:fld>
            <a:endParaRPr lang="it-IT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4368" y="62455"/>
            <a:ext cx="1085182" cy="77425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1953226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endParaRPr lang="en-GB" sz="1700" dirty="0" smtClean="0"/>
          </a:p>
          <a:p>
            <a:pPr algn="just" defTabSz="269875" eaLnBrk="1" fontAlgn="auto" hangingPunct="1">
              <a:spcBef>
                <a:spcPts val="0"/>
              </a:spcBef>
              <a:spcAft>
                <a:spcPts val="300"/>
              </a:spcAft>
            </a:pPr>
            <a:r>
              <a:rPr lang="en-US" sz="1700" kern="1200" dirty="0">
                <a:solidFill>
                  <a:srgbClr val="172951"/>
                </a:solidFill>
                <a:cs typeface="Arial" panose="020B0604020202020204" pitchFamily="34" charset="0"/>
              </a:rPr>
              <a:t>CEI-PRAISE </a:t>
            </a:r>
            <a:r>
              <a:rPr lang="en-US" sz="1700" kern="1200" dirty="0" err="1">
                <a:solidFill>
                  <a:srgbClr val="172951"/>
                </a:solidFill>
                <a:cs typeface="Arial" panose="020B0604020202020204" pitchFamily="34" charset="0"/>
              </a:rPr>
              <a:t>Programme</a:t>
            </a:r>
            <a:r>
              <a:rPr lang="en-US" sz="1700" kern="1200" dirty="0">
                <a:solidFill>
                  <a:srgbClr val="172951"/>
                </a:solidFill>
                <a:cs typeface="Arial" panose="020B0604020202020204" pitchFamily="34" charset="0"/>
              </a:rPr>
              <a:t> is not in competition with other instruments to promote Science, Technology Transfer and </a:t>
            </a:r>
            <a:r>
              <a:rPr lang="en-US" sz="1700" kern="1200" dirty="0" smtClean="0">
                <a:solidFill>
                  <a:srgbClr val="172951"/>
                </a:solidFill>
                <a:cs typeface="Arial" panose="020B0604020202020204" pitchFamily="34" charset="0"/>
              </a:rPr>
              <a:t>Innovation: its </a:t>
            </a:r>
            <a:r>
              <a:rPr lang="en-US" sz="1700" kern="1200" dirty="0">
                <a:solidFill>
                  <a:srgbClr val="172951"/>
                </a:solidFill>
                <a:cs typeface="Arial" panose="020B0604020202020204" pitchFamily="34" charset="0"/>
              </a:rPr>
              <a:t>resources are totally dedicated to the </a:t>
            </a:r>
            <a:r>
              <a:rPr lang="en-US" sz="1700" kern="1200" dirty="0" smtClean="0">
                <a:solidFill>
                  <a:srgbClr val="172951"/>
                </a:solidFill>
                <a:cs typeface="Arial" panose="020B0604020202020204" pitchFamily="34" charset="0"/>
              </a:rPr>
              <a:t>direct support </a:t>
            </a:r>
            <a:r>
              <a:rPr lang="en-US" sz="1700" kern="1200" dirty="0">
                <a:solidFill>
                  <a:srgbClr val="172951"/>
                </a:solidFill>
                <a:cs typeface="Arial" panose="020B0604020202020204" pitchFamily="34" charset="0"/>
              </a:rPr>
              <a:t>of the Scientific Communities of CEI Member Countries: </a:t>
            </a:r>
            <a:r>
              <a:rPr lang="it-IT" sz="1700" b="1" kern="1200" dirty="0" err="1" smtClean="0">
                <a:solidFill>
                  <a:schemeClr val="bg2"/>
                </a:solidFill>
                <a:cs typeface="Arial" panose="020B0604020202020204" pitchFamily="34" charset="0"/>
              </a:rPr>
              <a:t>thus</a:t>
            </a:r>
            <a:r>
              <a:rPr lang="it-IT" sz="1700" b="1" kern="1200" dirty="0">
                <a:solidFill>
                  <a:schemeClr val="bg2"/>
                </a:solidFill>
                <a:cs typeface="Arial" panose="020B0604020202020204" pitchFamily="34" charset="0"/>
              </a:rPr>
              <a:t>, by </a:t>
            </a:r>
            <a:r>
              <a:rPr lang="it-IT" sz="1700" b="1" kern="1200" dirty="0" err="1">
                <a:solidFill>
                  <a:schemeClr val="bg2"/>
                </a:solidFill>
                <a:cs typeface="Arial" panose="020B0604020202020204" pitchFamily="34" charset="0"/>
              </a:rPr>
              <a:t>definition</a:t>
            </a:r>
            <a:r>
              <a:rPr lang="it-IT" sz="1700" b="1" kern="1200" dirty="0">
                <a:solidFill>
                  <a:schemeClr val="bg2"/>
                </a:solidFill>
                <a:cs typeface="Arial" panose="020B0604020202020204" pitchFamily="34" charset="0"/>
              </a:rPr>
              <a:t>, </a:t>
            </a:r>
            <a:r>
              <a:rPr lang="it-IT" sz="1700" b="1" kern="1200" dirty="0" smtClean="0">
                <a:solidFill>
                  <a:schemeClr val="bg2"/>
                </a:solidFill>
                <a:cs typeface="Arial" panose="020B0604020202020204" pitchFamily="34" charset="0"/>
              </a:rPr>
              <a:t>   CEI-PRAISE </a:t>
            </a:r>
            <a:r>
              <a:rPr lang="it-IT" sz="1700" b="1" kern="1200" dirty="0" err="1">
                <a:solidFill>
                  <a:schemeClr val="bg2"/>
                </a:solidFill>
                <a:cs typeface="Arial" panose="020B0604020202020204" pitchFamily="34" charset="0"/>
              </a:rPr>
              <a:t>is</a:t>
            </a:r>
            <a:r>
              <a:rPr lang="it-IT" sz="1700" b="1" kern="1200" dirty="0">
                <a:solidFill>
                  <a:schemeClr val="bg2"/>
                </a:solidFill>
                <a:cs typeface="Arial" panose="020B0604020202020204" pitchFamily="34" charset="0"/>
              </a:rPr>
              <a:t> </a:t>
            </a:r>
            <a:r>
              <a:rPr lang="it-IT" sz="1700" b="1" kern="1200" dirty="0" err="1">
                <a:solidFill>
                  <a:schemeClr val="bg2"/>
                </a:solidFill>
                <a:cs typeface="Arial" panose="020B0604020202020204" pitchFamily="34" charset="0"/>
              </a:rPr>
              <a:t>complementary</a:t>
            </a:r>
            <a:r>
              <a:rPr lang="it-IT" sz="1700" b="1" kern="1200" dirty="0">
                <a:solidFill>
                  <a:schemeClr val="bg2"/>
                </a:solidFill>
                <a:cs typeface="Arial" panose="020B0604020202020204" pitchFamily="34" charset="0"/>
              </a:rPr>
              <a:t> to </a:t>
            </a:r>
            <a:r>
              <a:rPr lang="it-IT" sz="1700" b="1" kern="1200" dirty="0" err="1">
                <a:solidFill>
                  <a:schemeClr val="bg2"/>
                </a:solidFill>
                <a:cs typeface="Arial" panose="020B0604020202020204" pitchFamily="34" charset="0"/>
              </a:rPr>
              <a:t>other</a:t>
            </a:r>
            <a:r>
              <a:rPr lang="it-IT" sz="1700" b="1" kern="1200" dirty="0">
                <a:solidFill>
                  <a:schemeClr val="bg2"/>
                </a:solidFill>
                <a:cs typeface="Arial" panose="020B0604020202020204" pitchFamily="34" charset="0"/>
              </a:rPr>
              <a:t> </a:t>
            </a:r>
            <a:r>
              <a:rPr lang="it-IT" sz="1700" b="1" kern="1200" dirty="0" err="1">
                <a:solidFill>
                  <a:schemeClr val="bg2"/>
                </a:solidFill>
                <a:cs typeface="Arial" panose="020B0604020202020204" pitchFamily="34" charset="0"/>
              </a:rPr>
              <a:t>efforts</a:t>
            </a:r>
            <a:r>
              <a:rPr lang="it-IT" sz="1700" b="1" kern="1200" dirty="0">
                <a:solidFill>
                  <a:schemeClr val="bg2"/>
                </a:solidFill>
                <a:cs typeface="Arial" panose="020B0604020202020204" pitchFamily="34" charset="0"/>
              </a:rPr>
              <a:t> and </a:t>
            </a:r>
            <a:r>
              <a:rPr lang="it-IT" sz="1700" b="1" kern="1200" dirty="0" err="1">
                <a:solidFill>
                  <a:schemeClr val="bg2"/>
                </a:solidFill>
                <a:cs typeface="Arial" panose="020B0604020202020204" pitchFamily="34" charset="0"/>
              </a:rPr>
              <a:t>commitments</a:t>
            </a:r>
            <a:r>
              <a:rPr lang="it-IT" sz="1700" b="1" kern="1200" dirty="0">
                <a:solidFill>
                  <a:schemeClr val="bg2"/>
                </a:solidFill>
                <a:cs typeface="Arial" panose="020B0604020202020204" pitchFamily="34" charset="0"/>
              </a:rPr>
              <a:t> by CEI </a:t>
            </a:r>
            <a:r>
              <a:rPr lang="it-IT" sz="1700" b="1" kern="1200" dirty="0" err="1">
                <a:solidFill>
                  <a:schemeClr val="bg2"/>
                </a:solidFill>
                <a:cs typeface="Arial" panose="020B0604020202020204" pitchFamily="34" charset="0"/>
              </a:rPr>
              <a:t>Member</a:t>
            </a:r>
            <a:r>
              <a:rPr lang="it-IT" sz="1700" b="1" kern="1200" dirty="0">
                <a:solidFill>
                  <a:schemeClr val="bg2"/>
                </a:solidFill>
                <a:cs typeface="Arial" panose="020B0604020202020204" pitchFamily="34" charset="0"/>
              </a:rPr>
              <a:t> </a:t>
            </a:r>
            <a:r>
              <a:rPr lang="it-IT" sz="1700" b="1" kern="1200" dirty="0" err="1" smtClean="0">
                <a:solidFill>
                  <a:schemeClr val="bg2"/>
                </a:solidFill>
                <a:cs typeface="Arial" panose="020B0604020202020204" pitchFamily="34" charset="0"/>
              </a:rPr>
              <a:t>Countries</a:t>
            </a:r>
            <a:r>
              <a:rPr lang="it-IT" sz="1700" b="1" kern="1200" dirty="0" smtClean="0">
                <a:solidFill>
                  <a:schemeClr val="bg2"/>
                </a:solidFill>
                <a:cs typeface="Arial" panose="020B0604020202020204" pitchFamily="34" charset="0"/>
              </a:rPr>
              <a:t> and </a:t>
            </a:r>
            <a:r>
              <a:rPr lang="it-IT" sz="1700" b="1" kern="1200" dirty="0" err="1" smtClean="0">
                <a:solidFill>
                  <a:schemeClr val="bg2"/>
                </a:solidFill>
                <a:cs typeface="Arial" panose="020B0604020202020204" pitchFamily="34" charset="0"/>
              </a:rPr>
              <a:t>Regional</a:t>
            </a:r>
            <a:r>
              <a:rPr lang="it-IT" sz="1700" b="1" kern="1200" dirty="0" smtClean="0">
                <a:solidFill>
                  <a:schemeClr val="bg2"/>
                </a:solidFill>
                <a:cs typeface="Arial" panose="020B0604020202020204" pitchFamily="34" charset="0"/>
              </a:rPr>
              <a:t> </a:t>
            </a:r>
            <a:r>
              <a:rPr lang="it-IT" sz="1700" b="1" kern="1200" dirty="0" err="1" smtClean="0">
                <a:solidFill>
                  <a:schemeClr val="bg2"/>
                </a:solidFill>
                <a:cs typeface="Arial" panose="020B0604020202020204" pitchFamily="34" charset="0"/>
              </a:rPr>
              <a:t>Institutions</a:t>
            </a:r>
            <a:r>
              <a:rPr lang="it-IT" sz="1700" b="1" kern="1200" dirty="0" smtClean="0">
                <a:solidFill>
                  <a:schemeClr val="bg2"/>
                </a:solidFill>
                <a:cs typeface="Arial" panose="020B0604020202020204" pitchFamily="34" charset="0"/>
              </a:rPr>
              <a:t>!</a:t>
            </a:r>
            <a:r>
              <a:rPr lang="it-IT" sz="1700" kern="1200" dirty="0" smtClean="0">
                <a:solidFill>
                  <a:srgbClr val="172951"/>
                </a:solidFill>
                <a:cs typeface="Arial" panose="020B0604020202020204" pitchFamily="34" charset="0"/>
              </a:rPr>
              <a:t>  </a:t>
            </a:r>
            <a:endParaRPr lang="it-IT" sz="1700" kern="1200" dirty="0">
              <a:solidFill>
                <a:srgbClr val="172951"/>
              </a:solidFill>
              <a:cs typeface="Arial" panose="020B0604020202020204" pitchFamily="34" charset="0"/>
            </a:endParaRPr>
          </a:p>
          <a:p>
            <a:pPr marL="0" lvl="0" indent="0" algn="ctr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endParaRPr lang="en-US" sz="1600" b="1" kern="1200" dirty="0" smtClean="0"/>
          </a:p>
          <a:p>
            <a:pPr marL="0" lvl="0" indent="0" algn="ctr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endParaRPr lang="en-US" sz="1600" b="1" kern="1200" dirty="0"/>
          </a:p>
          <a:p>
            <a:pPr marL="0" lvl="0" indent="0" algn="ctr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kern="1200" dirty="0" smtClean="0"/>
              <a:t>MANY </a:t>
            </a:r>
            <a:r>
              <a:rPr lang="en-US" sz="1600" b="1" kern="1200" dirty="0"/>
              <a:t>THANKS FOR YOUR KIND </a:t>
            </a:r>
            <a:r>
              <a:rPr lang="en-US" sz="1600" b="1" kern="1200" dirty="0" smtClean="0"/>
              <a:t>ATTENTION!</a:t>
            </a:r>
            <a:endParaRPr lang="en-US" sz="1600" b="1" kern="1200" dirty="0"/>
          </a:p>
          <a:p>
            <a:pPr marL="0" lvl="0" indent="0" algn="ctr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endParaRPr lang="en-US" sz="1600" b="1" kern="1200" dirty="0"/>
          </a:p>
          <a:p>
            <a:pPr marL="0" lvl="0" indent="0" algn="ctr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kern="1200" dirty="0"/>
              <a:t>Giorgio Rosso Cicogna</a:t>
            </a:r>
          </a:p>
          <a:p>
            <a:pPr marL="0" lvl="0" indent="0" algn="ctr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kern="1200" dirty="0"/>
              <a:t>Special Advisor to CEI Secretary </a:t>
            </a:r>
            <a:r>
              <a:rPr lang="en-US" sz="1600" b="1" kern="1200" dirty="0" smtClean="0"/>
              <a:t>General</a:t>
            </a:r>
          </a:p>
          <a:p>
            <a:pPr marL="0" lvl="0" indent="0" algn="ctr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endParaRPr lang="en-US" sz="1600" b="1" kern="1200" dirty="0">
              <a:solidFill>
                <a:srgbClr val="15234A"/>
              </a:solidFill>
            </a:endParaRPr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 smtClean="0"/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/>
              <a:t>EMAIL</a:t>
            </a:r>
            <a:r>
              <a:rPr lang="en-US" sz="1600" dirty="0"/>
              <a:t>: </a:t>
            </a:r>
            <a:r>
              <a:rPr lang="en-US" sz="1600" u="sng" dirty="0">
                <a:hlinkClick r:id="rId3"/>
              </a:rPr>
              <a:t>asg@cei.int</a:t>
            </a:r>
            <a:r>
              <a:rPr lang="en-US" sz="1600" dirty="0"/>
              <a:t>                                            </a:t>
            </a:r>
            <a:endParaRPr lang="en-US" sz="1600" dirty="0" smtClean="0"/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/>
              <a:t>CEI-PRAISE </a:t>
            </a:r>
            <a:r>
              <a:rPr lang="en-US" sz="1600" dirty="0"/>
              <a:t>PROGRAMME: </a:t>
            </a:r>
            <a:r>
              <a:rPr lang="en-US" sz="1600" dirty="0" smtClean="0">
                <a:hlinkClick r:id="rId4"/>
              </a:rPr>
              <a:t>PRAISE@cei.int</a:t>
            </a:r>
            <a:endParaRPr lang="en-US" sz="1600" dirty="0" smtClean="0"/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/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 smtClean="0"/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 smtClean="0"/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endParaRPr lang="it-IT" sz="1600" dirty="0"/>
          </a:p>
          <a:p>
            <a:pPr marL="0" lvl="0" indent="0" algn="ctr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endParaRPr lang="en-US" sz="1600" b="1" kern="1200" dirty="0" smtClean="0">
              <a:solidFill>
                <a:srgbClr val="15234A"/>
              </a:solidFill>
            </a:endParaRPr>
          </a:p>
          <a:p>
            <a:pPr marL="0" lvl="0" indent="0" algn="ctr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endParaRPr lang="en-US" sz="1600" b="1" kern="1200" dirty="0">
              <a:solidFill>
                <a:srgbClr val="15234A"/>
              </a:solidFill>
            </a:endParaRPr>
          </a:p>
          <a:p>
            <a:pPr marL="0" lvl="0" indent="0" algn="ctr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endParaRPr lang="en-US" sz="1600" b="1" kern="1200" dirty="0" smtClean="0">
              <a:solidFill>
                <a:srgbClr val="15234A"/>
              </a:solidFill>
            </a:endParaRPr>
          </a:p>
          <a:p>
            <a:pPr marL="0" lvl="0" indent="0" algn="ctr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endParaRPr lang="en-US" sz="1600" b="1" kern="1200" dirty="0">
              <a:solidFill>
                <a:srgbClr val="15234A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 idx="13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188640"/>
            <a:ext cx="1085850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egnaposto contenuto 1"/>
          <p:cNvSpPr>
            <a:spLocks noGrp="1"/>
          </p:cNvSpPr>
          <p:nvPr>
            <p:ph/>
          </p:nvPr>
        </p:nvSpPr>
        <p:spPr>
          <a:xfrm>
            <a:off x="179512" y="886104"/>
            <a:ext cx="8790038" cy="5495224"/>
          </a:xfrm>
        </p:spPr>
        <p:txBody>
          <a:bodyPr anchor="b"/>
          <a:lstStyle/>
          <a:p>
            <a:pPr defTabSz="452438">
              <a:spcBef>
                <a:spcPts val="1000"/>
              </a:spcBef>
              <a:spcAft>
                <a:spcPts val="1200"/>
              </a:spcAft>
            </a:pPr>
            <a:r>
              <a:rPr lang="en-US" sz="1700" dirty="0">
                <a:solidFill>
                  <a:srgbClr val="172951"/>
                </a:solidFill>
                <a:cs typeface="Arial" panose="020B0604020202020204" pitchFamily="34" charset="0"/>
              </a:rPr>
              <a:t>In September 2014, the CEI Ministerial Meeting for Science and Technology </a:t>
            </a:r>
            <a:r>
              <a:rPr lang="en-US" sz="1700" b="1" dirty="0">
                <a:solidFill>
                  <a:srgbClr val="0070C0"/>
                </a:solidFill>
                <a:cs typeface="Arial" panose="020B0604020202020204" pitchFamily="34" charset="0"/>
              </a:rPr>
              <a:t>endorsed </a:t>
            </a:r>
            <a:r>
              <a:rPr lang="en-US" sz="1700" dirty="0">
                <a:solidFill>
                  <a:srgbClr val="172951"/>
                </a:solidFill>
                <a:cs typeface="Arial" panose="020B0604020202020204" pitchFamily="34" charset="0"/>
              </a:rPr>
              <a:t>objectives and envisaged measures of </a:t>
            </a:r>
            <a:r>
              <a:rPr lang="en-US" sz="1700" b="1" dirty="0">
                <a:solidFill>
                  <a:srgbClr val="0070C0"/>
                </a:solidFill>
                <a:cs typeface="Arial" panose="020B0604020202020204" pitchFamily="34" charset="0"/>
              </a:rPr>
              <a:t>CEI-PRAISE, a comprehensive Framework </a:t>
            </a:r>
            <a:r>
              <a:rPr lang="en-US" sz="1700" b="1" dirty="0" err="1">
                <a:solidFill>
                  <a:srgbClr val="0070C0"/>
                </a:solidFill>
                <a:cs typeface="Arial" panose="020B0604020202020204" pitchFamily="34" charset="0"/>
              </a:rPr>
              <a:t>Programme</a:t>
            </a:r>
            <a:r>
              <a:rPr lang="en-US" sz="1700" b="1" dirty="0">
                <a:solidFill>
                  <a:srgbClr val="0070C0"/>
                </a:solidFill>
                <a:cs typeface="Arial" panose="020B0604020202020204" pitchFamily="34" charset="0"/>
              </a:rPr>
              <a:t> to Promote Research, Technology Transfer and Innovation in all CEI Member Countries, through </a:t>
            </a:r>
            <a:r>
              <a:rPr lang="en-US" sz="1700" b="1" dirty="0" err="1">
                <a:solidFill>
                  <a:srgbClr val="0070C0"/>
                </a:solidFill>
                <a:cs typeface="Arial" panose="020B0604020202020204" pitchFamily="34" charset="0"/>
              </a:rPr>
              <a:t>centres</a:t>
            </a:r>
            <a:r>
              <a:rPr lang="en-US" sz="1700" b="1" dirty="0">
                <a:solidFill>
                  <a:srgbClr val="0070C0"/>
                </a:solidFill>
                <a:cs typeface="Arial" panose="020B0604020202020204" pitchFamily="34" charset="0"/>
              </a:rPr>
              <a:t> of excellence and advanced research groups expressing the best potential of their communities</a:t>
            </a:r>
            <a:r>
              <a:rPr lang="en-US" sz="1700" dirty="0">
                <a:solidFill>
                  <a:srgbClr val="0070C0"/>
                </a:solidFill>
                <a:cs typeface="Arial" panose="020B0604020202020204" pitchFamily="34" charset="0"/>
              </a:rPr>
              <a:t>.</a:t>
            </a:r>
          </a:p>
          <a:p>
            <a:pPr defTabSz="452438">
              <a:spcBef>
                <a:spcPts val="1000"/>
              </a:spcBef>
              <a:spcAft>
                <a:spcPts val="1200"/>
              </a:spcAft>
            </a:pPr>
            <a:r>
              <a:rPr lang="en-US" sz="1700" dirty="0">
                <a:solidFill>
                  <a:srgbClr val="172951"/>
                </a:solidFill>
                <a:cs typeface="Arial" panose="020B0604020202020204" pitchFamily="34" charset="0"/>
              </a:rPr>
              <a:t>The Ministers also mandated the CEI Secretariat to establish a strong cooperation with the EC in order to ensure the most effective </a:t>
            </a:r>
            <a:r>
              <a:rPr lang="en-US" sz="1700" b="1" dirty="0">
                <a:solidFill>
                  <a:srgbClr val="0070C0"/>
                </a:solidFill>
                <a:cs typeface="Arial" panose="020B0604020202020204" pitchFamily="34" charset="0"/>
              </a:rPr>
              <a:t>synergy with EU Strategies </a:t>
            </a:r>
            <a:r>
              <a:rPr lang="en-US" sz="1700" dirty="0">
                <a:solidFill>
                  <a:srgbClr val="172951"/>
                </a:solidFill>
                <a:cs typeface="Arial" panose="020B0604020202020204" pitchFamily="34" charset="0"/>
              </a:rPr>
              <a:t>in this field, with similar </a:t>
            </a:r>
            <a:r>
              <a:rPr lang="en-US" sz="1700" b="1" dirty="0">
                <a:solidFill>
                  <a:srgbClr val="0070C0"/>
                </a:solidFill>
                <a:cs typeface="Arial" panose="020B0604020202020204" pitchFamily="34" charset="0"/>
              </a:rPr>
              <a:t>on-going regional initiatives</a:t>
            </a:r>
            <a:r>
              <a:rPr lang="en-US" sz="1700" dirty="0">
                <a:solidFill>
                  <a:srgbClr val="0070C0"/>
                </a:solidFill>
                <a:cs typeface="Arial" panose="020B0604020202020204" pitchFamily="34" charset="0"/>
              </a:rPr>
              <a:t> </a:t>
            </a:r>
            <a:r>
              <a:rPr lang="en-US" sz="1700" dirty="0" smtClean="0">
                <a:solidFill>
                  <a:srgbClr val="172951"/>
                </a:solidFill>
                <a:cs typeface="Arial" panose="020B0604020202020204" pitchFamily="34" charset="0"/>
              </a:rPr>
              <a:t>and with </a:t>
            </a:r>
            <a:r>
              <a:rPr lang="en-US" sz="1700" dirty="0">
                <a:solidFill>
                  <a:srgbClr val="172951"/>
                </a:solidFill>
                <a:cs typeface="Arial" panose="020B0604020202020204" pitchFamily="34" charset="0"/>
              </a:rPr>
              <a:t>other efforts by CEI </a:t>
            </a:r>
            <a:r>
              <a:rPr lang="en-US" sz="1700" dirty="0" smtClean="0">
                <a:solidFill>
                  <a:srgbClr val="172951"/>
                </a:solidFill>
                <a:cs typeface="Arial" panose="020B0604020202020204" pitchFamily="34" charset="0"/>
              </a:rPr>
              <a:t>Member Countries</a:t>
            </a:r>
            <a:r>
              <a:rPr lang="en-US" sz="1700" dirty="0">
                <a:solidFill>
                  <a:srgbClr val="172951"/>
                </a:solidFill>
                <a:cs typeface="Arial" panose="020B0604020202020204" pitchFamily="34" charset="0"/>
              </a:rPr>
              <a:t>.</a:t>
            </a:r>
          </a:p>
          <a:p>
            <a:pPr defTabSz="452438">
              <a:spcBef>
                <a:spcPts val="1000"/>
              </a:spcBef>
              <a:spcAft>
                <a:spcPts val="1200"/>
              </a:spcAft>
            </a:pPr>
            <a:r>
              <a:rPr lang="en-US" sz="1700" dirty="0">
                <a:solidFill>
                  <a:srgbClr val="172951"/>
                </a:solidFill>
                <a:cs typeface="Arial" panose="020B0604020202020204" pitchFamily="34" charset="0"/>
              </a:rPr>
              <a:t>CEI-PRAISE is built upon linking to other initiatives in the European dimension and it will complement on-going efforts, also through regional strategies, with specific purposes:  </a:t>
            </a:r>
            <a:r>
              <a:rPr lang="en-US" sz="1700" dirty="0" smtClean="0">
                <a:solidFill>
                  <a:srgbClr val="172951"/>
                </a:solidFill>
                <a:cs typeface="Arial" panose="020B0604020202020204" pitchFamily="34" charset="0"/>
              </a:rPr>
              <a:t>            •</a:t>
            </a:r>
            <a:r>
              <a:rPr lang="en-US" sz="1700" dirty="0">
                <a:solidFill>
                  <a:srgbClr val="172951"/>
                </a:solidFill>
                <a:cs typeface="Arial" panose="020B0604020202020204" pitchFamily="34" charset="0"/>
              </a:rPr>
              <a:t>	</a:t>
            </a:r>
            <a:r>
              <a:rPr lang="en-US" sz="1700" dirty="0" smtClean="0">
                <a:solidFill>
                  <a:srgbClr val="172951"/>
                </a:solidFill>
                <a:cs typeface="Arial" panose="020B0604020202020204" pitchFamily="34" charset="0"/>
              </a:rPr>
              <a:t>  to </a:t>
            </a:r>
            <a:r>
              <a:rPr lang="en-US" sz="1700" dirty="0">
                <a:solidFill>
                  <a:srgbClr val="172951"/>
                </a:solidFill>
                <a:cs typeface="Arial" panose="020B0604020202020204" pitchFamily="34" charset="0"/>
              </a:rPr>
              <a:t>increase and develop the </a:t>
            </a:r>
            <a:r>
              <a:rPr lang="en-US" sz="1700" b="1" dirty="0">
                <a:solidFill>
                  <a:srgbClr val="0070C0"/>
                </a:solidFill>
                <a:cs typeface="Arial" panose="020B0604020202020204" pitchFamily="34" charset="0"/>
              </a:rPr>
              <a:t>stock of science and technology human capital </a:t>
            </a:r>
            <a:r>
              <a:rPr lang="en-US" sz="1700" dirty="0">
                <a:solidFill>
                  <a:srgbClr val="172951"/>
                </a:solidFill>
                <a:cs typeface="Arial" panose="020B0604020202020204" pitchFamily="34" charset="0"/>
              </a:rPr>
              <a:t>through a </a:t>
            </a:r>
            <a:r>
              <a:rPr lang="en-US" sz="1700" dirty="0" smtClean="0">
                <a:solidFill>
                  <a:srgbClr val="172951"/>
                </a:solidFill>
                <a:cs typeface="Arial" panose="020B0604020202020204" pitchFamily="34" charset="0"/>
              </a:rPr>
              <a:t>	  	  cooperation </a:t>
            </a:r>
            <a:r>
              <a:rPr lang="en-US" sz="1700" dirty="0">
                <a:solidFill>
                  <a:srgbClr val="172951"/>
                </a:solidFill>
                <a:cs typeface="Arial" panose="020B0604020202020204" pitchFamily="34" charset="0"/>
              </a:rPr>
              <a:t>targeted at excellence in research and smart specialization strategies</a:t>
            </a:r>
            <a:r>
              <a:rPr lang="en-US" sz="1700" dirty="0" smtClean="0">
                <a:solidFill>
                  <a:srgbClr val="172951"/>
                </a:solidFill>
                <a:cs typeface="Arial" panose="020B0604020202020204" pitchFamily="34" charset="0"/>
              </a:rPr>
              <a:t>;                     • </a:t>
            </a:r>
            <a:r>
              <a:rPr lang="en-US" sz="1700" dirty="0">
                <a:solidFill>
                  <a:srgbClr val="172951"/>
                </a:solidFill>
                <a:cs typeface="Arial" panose="020B0604020202020204" pitchFamily="34" charset="0"/>
              </a:rPr>
              <a:t> </a:t>
            </a:r>
            <a:r>
              <a:rPr lang="en-US" sz="1700" dirty="0" smtClean="0">
                <a:solidFill>
                  <a:srgbClr val="172951"/>
                </a:solidFill>
                <a:cs typeface="Arial" panose="020B0604020202020204" pitchFamily="34" charset="0"/>
              </a:rPr>
              <a:t>to </a:t>
            </a:r>
            <a:r>
              <a:rPr lang="en-US" sz="1700" dirty="0">
                <a:solidFill>
                  <a:srgbClr val="172951"/>
                </a:solidFill>
                <a:cs typeface="Arial" panose="020B0604020202020204" pitchFamily="34" charset="0"/>
              </a:rPr>
              <a:t>offer short/medium term opportunities to involve scientific communities in state of </a:t>
            </a:r>
            <a:r>
              <a:rPr lang="en-US" sz="1700" dirty="0" smtClean="0">
                <a:solidFill>
                  <a:srgbClr val="172951"/>
                </a:solidFill>
                <a:cs typeface="Arial" panose="020B0604020202020204" pitchFamily="34" charset="0"/>
              </a:rPr>
              <a:t>   	  	  the </a:t>
            </a:r>
            <a:r>
              <a:rPr lang="en-US" sz="1700" dirty="0">
                <a:solidFill>
                  <a:srgbClr val="172951"/>
                </a:solidFill>
                <a:cs typeface="Arial" panose="020B0604020202020204" pitchFamily="34" charset="0"/>
              </a:rPr>
              <a:t>art research, to facilitate </a:t>
            </a:r>
            <a:r>
              <a:rPr lang="en-US" sz="1700" dirty="0" smtClean="0">
                <a:solidFill>
                  <a:srgbClr val="172951"/>
                </a:solidFill>
                <a:cs typeface="Arial" panose="020B0604020202020204" pitchFamily="34" charset="0"/>
              </a:rPr>
              <a:t>their participation to </a:t>
            </a:r>
            <a:r>
              <a:rPr lang="en-US" sz="1700" b="1" dirty="0">
                <a:solidFill>
                  <a:srgbClr val="0070C0"/>
                </a:solidFill>
                <a:cs typeface="Arial" panose="020B0604020202020204" pitchFamily="34" charset="0"/>
              </a:rPr>
              <a:t>Horizon 2020</a:t>
            </a:r>
            <a:r>
              <a:rPr lang="en-US" sz="1700" dirty="0" smtClean="0">
                <a:solidFill>
                  <a:srgbClr val="172951"/>
                </a:solidFill>
                <a:cs typeface="Arial" panose="020B0604020202020204" pitchFamily="34" charset="0"/>
              </a:rPr>
              <a:t>.</a:t>
            </a:r>
          </a:p>
          <a:p>
            <a:pPr marL="0" indent="0" algn="just" defTabSz="452438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172951"/>
                </a:solidFill>
                <a:cs typeface="Arial" panose="020B0604020202020204" pitchFamily="34" charset="0"/>
              </a:rPr>
              <a:t>It is worth emphasizing here the concept that from CEI point of view a </a:t>
            </a:r>
            <a:r>
              <a:rPr lang="en-US" sz="1600" b="1" dirty="0" smtClean="0">
                <a:solidFill>
                  <a:schemeClr val="bg2"/>
                </a:solidFill>
                <a:cs typeface="Arial" panose="020B0604020202020204" pitchFamily="34" charset="0"/>
              </a:rPr>
              <a:t>strong complementarity</a:t>
            </a:r>
            <a:r>
              <a:rPr lang="en-US" sz="1600" dirty="0" smtClean="0">
                <a:solidFill>
                  <a:schemeClr val="bg2"/>
                </a:solidFill>
                <a:cs typeface="Arial" panose="020B0604020202020204" pitchFamily="34" charset="0"/>
              </a:rPr>
              <a:t> </a:t>
            </a:r>
            <a:r>
              <a:rPr lang="en-US" sz="1600" dirty="0" smtClean="0">
                <a:solidFill>
                  <a:srgbClr val="172951"/>
                </a:solidFill>
                <a:cs typeface="Arial" panose="020B0604020202020204" pitchFamily="34" charset="0"/>
              </a:rPr>
              <a:t>between CEI-PRAISE and WISE (as soon as it will be operational).</a:t>
            </a:r>
            <a:endParaRPr lang="en-US" sz="1600" dirty="0">
              <a:solidFill>
                <a:srgbClr val="172951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it-IT" sz="1600" dirty="0" smtClean="0">
              <a:solidFill>
                <a:srgbClr val="FF0000"/>
              </a:solidFill>
            </a:endParaRPr>
          </a:p>
        </p:txBody>
      </p:sp>
      <p:sp>
        <p:nvSpPr>
          <p:cNvPr id="13315" name="Titolo 2"/>
          <p:cNvSpPr>
            <a:spLocks noGrp="1"/>
          </p:cNvSpPr>
          <p:nvPr>
            <p:ph type="title" idx="13"/>
          </p:nvPr>
        </p:nvSpPr>
        <p:spPr>
          <a:xfrm>
            <a:off x="1547664" y="334399"/>
            <a:ext cx="6511154" cy="430887"/>
          </a:xfrm>
          <a:ln/>
        </p:spPr>
        <p:txBody>
          <a:bodyPr/>
          <a:lstStyle/>
          <a:p>
            <a:pPr algn="l"/>
            <a:r>
              <a:rPr lang="en-US" sz="2400" dirty="0" smtClean="0">
                <a:cs typeface="Arial" panose="020B0604020202020204" pitchFamily="34" charset="0"/>
              </a:rPr>
              <a:t>Background </a:t>
            </a:r>
            <a:r>
              <a:rPr lang="en-US" sz="2400" dirty="0" smtClean="0">
                <a:cs typeface="Arial" panose="020B0604020202020204" pitchFamily="34" charset="0"/>
              </a:rPr>
              <a:t>of </a:t>
            </a:r>
            <a:r>
              <a:rPr lang="en-US" sz="2400" dirty="0">
                <a:cs typeface="Arial" panose="020B0604020202020204" pitchFamily="34" charset="0"/>
              </a:rPr>
              <a:t>CEI-PRAISE Framework </a:t>
            </a:r>
            <a:r>
              <a:rPr lang="en-US" sz="2400" dirty="0" err="1">
                <a:cs typeface="Arial" panose="020B0604020202020204" pitchFamily="34" charset="0"/>
              </a:rPr>
              <a:t>Programme</a:t>
            </a:r>
            <a:endParaRPr lang="it-IT" sz="2400" b="1" dirty="0" smtClean="0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A03C8AE3-53FB-46C3-8DA6-DACA14B8FA31}" type="slidenum">
              <a:rPr lang="it-IT" smtClean="0"/>
              <a:pPr>
                <a:defRPr/>
              </a:pPr>
              <a:t>2</a:t>
            </a:fld>
            <a:endParaRPr lang="it-IT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8818" y="89070"/>
            <a:ext cx="1085182" cy="77425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889166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egnaposto contenuto 1"/>
          <p:cNvSpPr>
            <a:spLocks noGrp="1"/>
          </p:cNvSpPr>
          <p:nvPr>
            <p:ph/>
          </p:nvPr>
        </p:nvSpPr>
        <p:spPr>
          <a:xfrm>
            <a:off x="179512" y="908720"/>
            <a:ext cx="8790038" cy="5400600"/>
          </a:xfrm>
        </p:spPr>
        <p:txBody>
          <a:bodyPr anchor="b"/>
          <a:lstStyle/>
          <a:p>
            <a:pPr algn="just" defTabSz="269875">
              <a:spcBef>
                <a:spcPts val="800"/>
              </a:spcBef>
              <a:spcAft>
                <a:spcPts val="600"/>
              </a:spcAft>
            </a:pPr>
            <a:r>
              <a:rPr lang="en-US" sz="1700" dirty="0">
                <a:solidFill>
                  <a:srgbClr val="172951"/>
                </a:solidFill>
                <a:cs typeface="Arial" panose="020B0604020202020204" pitchFamily="34" charset="0"/>
              </a:rPr>
              <a:t>CEI-PRAISE is based on </a:t>
            </a:r>
            <a:r>
              <a:rPr lang="en-US" sz="1700" b="1" dirty="0">
                <a:solidFill>
                  <a:srgbClr val="0070C0"/>
                </a:solidFill>
                <a:cs typeface="Arial" panose="020B0604020202020204" pitchFamily="34" charset="0"/>
              </a:rPr>
              <a:t>recognized strengths </a:t>
            </a:r>
            <a:r>
              <a:rPr lang="en-US" sz="1700" dirty="0">
                <a:solidFill>
                  <a:srgbClr val="172951"/>
                </a:solidFill>
                <a:cs typeface="Arial" panose="020B0604020202020204" pitchFamily="34" charset="0"/>
              </a:rPr>
              <a:t>of </a:t>
            </a:r>
            <a:r>
              <a:rPr lang="en-US" sz="1700" b="1" dirty="0">
                <a:solidFill>
                  <a:srgbClr val="0070C0"/>
                </a:solidFill>
                <a:cs typeface="Arial" panose="020B0604020202020204" pitchFamily="34" charset="0"/>
              </a:rPr>
              <a:t>11 institutions </a:t>
            </a:r>
            <a:r>
              <a:rPr lang="en-US" sz="1700" dirty="0">
                <a:solidFill>
                  <a:srgbClr val="172951"/>
                </a:solidFill>
                <a:cs typeface="Arial" panose="020B0604020202020204" pitchFamily="34" charset="0"/>
              </a:rPr>
              <a:t>belonging to the </a:t>
            </a:r>
            <a:r>
              <a:rPr lang="en-US" sz="1700" b="1" dirty="0">
                <a:solidFill>
                  <a:srgbClr val="0070C0"/>
                </a:solidFill>
                <a:cs typeface="Arial" panose="020B0604020202020204" pitchFamily="34" charset="0"/>
              </a:rPr>
              <a:t>CEI Science and Technology Network</a:t>
            </a:r>
            <a:r>
              <a:rPr lang="en-US" sz="1700" dirty="0">
                <a:solidFill>
                  <a:srgbClr val="172951"/>
                </a:solidFill>
                <a:cs typeface="Arial" panose="020B0604020202020204" pitchFamily="34" charset="0"/>
              </a:rPr>
              <a:t>, which are either </a:t>
            </a:r>
            <a:r>
              <a:rPr lang="en-US" sz="1700" b="1" dirty="0">
                <a:solidFill>
                  <a:srgbClr val="0070C0"/>
                </a:solidFill>
                <a:cs typeface="Arial" panose="020B0604020202020204" pitchFamily="34" charset="0"/>
              </a:rPr>
              <a:t>international by statute</a:t>
            </a:r>
            <a:r>
              <a:rPr lang="en-US" sz="1700" dirty="0">
                <a:solidFill>
                  <a:srgbClr val="172951"/>
                </a:solidFill>
                <a:cs typeface="Arial" panose="020B0604020202020204" pitchFamily="34" charset="0"/>
              </a:rPr>
              <a:t>, or Italian by statute and </a:t>
            </a:r>
            <a:r>
              <a:rPr lang="en-US" sz="1700" b="1" dirty="0">
                <a:solidFill>
                  <a:schemeClr val="bg2"/>
                </a:solidFill>
                <a:cs typeface="Arial" panose="020B0604020202020204" pitchFamily="34" charset="0"/>
              </a:rPr>
              <a:t>international by </a:t>
            </a:r>
            <a:r>
              <a:rPr lang="en-US" sz="1700" b="1" dirty="0">
                <a:solidFill>
                  <a:srgbClr val="0070C0"/>
                </a:solidFill>
                <a:cs typeface="Arial" panose="020B0604020202020204" pitchFamily="34" charset="0"/>
              </a:rPr>
              <a:t>vocation</a:t>
            </a:r>
            <a:r>
              <a:rPr lang="en-US" sz="1700" dirty="0">
                <a:solidFill>
                  <a:srgbClr val="172951"/>
                </a:solidFill>
                <a:cs typeface="Arial" panose="020B0604020202020204" pitchFamily="34" charset="0"/>
              </a:rPr>
              <a:t>. </a:t>
            </a:r>
            <a:r>
              <a:rPr lang="en-US" sz="1700" dirty="0" smtClean="0">
                <a:solidFill>
                  <a:srgbClr val="172951"/>
                </a:solidFill>
                <a:cs typeface="Arial" panose="020B0604020202020204" pitchFamily="34" charset="0"/>
              </a:rPr>
              <a:t>Most </a:t>
            </a:r>
            <a:r>
              <a:rPr lang="en-US" sz="1700" dirty="0">
                <a:solidFill>
                  <a:srgbClr val="172951"/>
                </a:solidFill>
                <a:cs typeface="Arial" panose="020B0604020202020204" pitchFamily="34" charset="0"/>
              </a:rPr>
              <a:t>of them have </a:t>
            </a:r>
            <a:r>
              <a:rPr lang="en-US" sz="1700" b="1" dirty="0">
                <a:solidFill>
                  <a:srgbClr val="0070C0"/>
                </a:solidFill>
                <a:cs typeface="Arial" panose="020B0604020202020204" pitchFamily="34" charset="0"/>
              </a:rPr>
              <a:t>decades of experience </a:t>
            </a:r>
            <a:r>
              <a:rPr lang="en-US" sz="1700" dirty="0">
                <a:solidFill>
                  <a:srgbClr val="172951"/>
                </a:solidFill>
                <a:cs typeface="Arial" panose="020B0604020202020204" pitchFamily="34" charset="0"/>
              </a:rPr>
              <a:t>in international cooperation </a:t>
            </a:r>
            <a:r>
              <a:rPr lang="en-US" sz="1700" dirty="0" smtClean="0">
                <a:solidFill>
                  <a:srgbClr val="172951"/>
                </a:solidFill>
                <a:cs typeface="Arial" panose="020B0604020202020204" pitchFamily="34" charset="0"/>
              </a:rPr>
              <a:t>in </a:t>
            </a:r>
            <a:r>
              <a:rPr lang="en-US" sz="1700" dirty="0">
                <a:solidFill>
                  <a:srgbClr val="172951"/>
                </a:solidFill>
                <a:cs typeface="Arial" panose="020B0604020202020204" pitchFamily="34" charset="0"/>
              </a:rPr>
              <a:t>physics, mathematics, geophysics, chemistry, biology, biotechnology, molecular medicine and other related fields/disciplines.</a:t>
            </a:r>
          </a:p>
          <a:p>
            <a:pPr algn="just" defTabSz="269875">
              <a:spcBef>
                <a:spcPts val="800"/>
              </a:spcBef>
              <a:spcAft>
                <a:spcPts val="600"/>
              </a:spcAft>
            </a:pPr>
            <a:r>
              <a:rPr lang="en-US" sz="1700" dirty="0" smtClean="0">
                <a:solidFill>
                  <a:srgbClr val="172951"/>
                </a:solidFill>
                <a:cs typeface="Arial" panose="020B0604020202020204" pitchFamily="34" charset="0"/>
              </a:rPr>
              <a:t>The </a:t>
            </a:r>
            <a:r>
              <a:rPr lang="en-US" sz="1700" dirty="0">
                <a:solidFill>
                  <a:srgbClr val="172951"/>
                </a:solidFill>
                <a:cs typeface="Arial" panose="020B0604020202020204" pitchFamily="34" charset="0"/>
              </a:rPr>
              <a:t>CEI Network represents a </a:t>
            </a:r>
            <a:r>
              <a:rPr lang="en-US" sz="1700" b="1" dirty="0">
                <a:solidFill>
                  <a:srgbClr val="0070C0"/>
                </a:solidFill>
                <a:cs typeface="Arial" panose="020B0604020202020204" pitchFamily="34" charset="0"/>
              </a:rPr>
              <a:t>unique interdisciplinary hub </a:t>
            </a:r>
            <a:r>
              <a:rPr lang="en-US" sz="1700" dirty="0">
                <a:solidFill>
                  <a:srgbClr val="172951"/>
                </a:solidFill>
                <a:cs typeface="Arial" panose="020B0604020202020204" pitchFamily="34" charset="0"/>
              </a:rPr>
              <a:t>whose most </a:t>
            </a:r>
            <a:r>
              <a:rPr lang="en-US" sz="1700" b="1" dirty="0" smtClean="0">
                <a:solidFill>
                  <a:srgbClr val="0070C0"/>
                </a:solidFill>
                <a:cs typeface="Arial" panose="020B0604020202020204" pitchFamily="34" charset="0"/>
              </a:rPr>
              <a:t>advanced/state of </a:t>
            </a:r>
            <a:r>
              <a:rPr lang="en-US" sz="1700" b="1" dirty="0">
                <a:solidFill>
                  <a:srgbClr val="0070C0"/>
                </a:solidFill>
                <a:cs typeface="Arial" panose="020B0604020202020204" pitchFamily="34" charset="0"/>
              </a:rPr>
              <a:t>the art infrastructures are traditionally open </a:t>
            </a:r>
            <a:r>
              <a:rPr lang="en-US" sz="1700" dirty="0">
                <a:solidFill>
                  <a:srgbClr val="172951"/>
                </a:solidFill>
                <a:cs typeface="Arial" panose="020B0604020202020204" pitchFamily="34" charset="0"/>
              </a:rPr>
              <a:t>for collaboration </a:t>
            </a:r>
            <a:r>
              <a:rPr lang="en-US" sz="1700" dirty="0" smtClean="0">
                <a:solidFill>
                  <a:srgbClr val="172951"/>
                </a:solidFill>
                <a:cs typeface="Arial" panose="020B0604020202020204" pitchFamily="34" charset="0"/>
              </a:rPr>
              <a:t>with foreign </a:t>
            </a:r>
            <a:r>
              <a:rPr lang="en-US" sz="1700" dirty="0">
                <a:solidFill>
                  <a:srgbClr val="172951"/>
                </a:solidFill>
                <a:cs typeface="Arial" panose="020B0604020202020204" pitchFamily="34" charset="0"/>
              </a:rPr>
              <a:t>scientists.</a:t>
            </a:r>
          </a:p>
          <a:p>
            <a:pPr algn="just" defTabSz="269875">
              <a:spcBef>
                <a:spcPts val="800"/>
              </a:spcBef>
              <a:spcAft>
                <a:spcPts val="600"/>
              </a:spcAft>
            </a:pPr>
            <a:r>
              <a:rPr lang="en-US" sz="1700" dirty="0" smtClean="0">
                <a:solidFill>
                  <a:srgbClr val="172951"/>
                </a:solidFill>
                <a:cs typeface="Arial" panose="020B0604020202020204" pitchFamily="34" charset="0"/>
              </a:rPr>
              <a:t>An </a:t>
            </a:r>
            <a:r>
              <a:rPr lang="en-US" sz="1700" dirty="0">
                <a:solidFill>
                  <a:srgbClr val="172951"/>
                </a:solidFill>
                <a:cs typeface="Arial" panose="020B0604020202020204" pitchFamily="34" charset="0"/>
              </a:rPr>
              <a:t>example: </a:t>
            </a:r>
            <a:r>
              <a:rPr lang="en-US" sz="1700" b="1" dirty="0">
                <a:solidFill>
                  <a:srgbClr val="0070C0"/>
                </a:solidFill>
                <a:cs typeface="Arial" panose="020B0604020202020204" pitchFamily="34" charset="0"/>
              </a:rPr>
              <a:t>CERIC Consortium </a:t>
            </a:r>
            <a:r>
              <a:rPr lang="en-US" sz="1700" dirty="0" smtClean="0">
                <a:solidFill>
                  <a:srgbClr val="172951"/>
                </a:solidFill>
                <a:cs typeface="Arial" panose="020B0604020202020204" pitchFamily="34" charset="0"/>
              </a:rPr>
              <a:t>based </a:t>
            </a:r>
            <a:r>
              <a:rPr lang="en-US" sz="1700" dirty="0">
                <a:solidFill>
                  <a:srgbClr val="172951"/>
                </a:solidFill>
                <a:cs typeface="Arial" panose="020B0604020202020204" pitchFamily="34" charset="0"/>
              </a:rPr>
              <a:t>at </a:t>
            </a:r>
            <a:r>
              <a:rPr lang="en-US" sz="1700" dirty="0" err="1">
                <a:solidFill>
                  <a:srgbClr val="172951"/>
                </a:solidFill>
                <a:cs typeface="Arial" panose="020B0604020202020204" pitchFamily="34" charset="0"/>
              </a:rPr>
              <a:t>Elettra</a:t>
            </a:r>
            <a:r>
              <a:rPr lang="en-US" sz="1700" dirty="0">
                <a:solidFill>
                  <a:srgbClr val="172951"/>
                </a:solidFill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solidFill>
                  <a:srgbClr val="172951"/>
                </a:solidFill>
                <a:cs typeface="Arial" panose="020B0604020202020204" pitchFamily="34" charset="0"/>
              </a:rPr>
              <a:t>Sincrotrone</a:t>
            </a:r>
            <a:r>
              <a:rPr lang="en-US" sz="1700" dirty="0">
                <a:solidFill>
                  <a:srgbClr val="172951"/>
                </a:solidFill>
                <a:cs typeface="Arial" panose="020B0604020202020204" pitchFamily="34" charset="0"/>
              </a:rPr>
              <a:t>, established according to a </a:t>
            </a:r>
            <a:r>
              <a:rPr lang="en-US" sz="1700" dirty="0" smtClean="0">
                <a:solidFill>
                  <a:srgbClr val="172951"/>
                </a:solidFill>
                <a:cs typeface="Arial" panose="020B0604020202020204" pitchFamily="34" charset="0"/>
              </a:rPr>
              <a:t>	new </a:t>
            </a:r>
            <a:r>
              <a:rPr lang="en-US" sz="1700" dirty="0">
                <a:solidFill>
                  <a:srgbClr val="172951"/>
                </a:solidFill>
                <a:cs typeface="Arial" panose="020B0604020202020204" pitchFamily="34" charset="0"/>
              </a:rPr>
              <a:t>EU legislation, has already nine </a:t>
            </a:r>
            <a:r>
              <a:rPr lang="en-US" sz="1700" dirty="0" smtClean="0">
                <a:solidFill>
                  <a:srgbClr val="172951"/>
                </a:solidFill>
                <a:cs typeface="Arial" panose="020B0604020202020204" pitchFamily="34" charset="0"/>
              </a:rPr>
              <a:t>signatories </a:t>
            </a:r>
            <a:r>
              <a:rPr lang="en-US" sz="1700" dirty="0">
                <a:solidFill>
                  <a:srgbClr val="172951"/>
                </a:solidFill>
                <a:cs typeface="Arial" panose="020B0604020202020204" pitchFamily="34" charset="0"/>
              </a:rPr>
              <a:t>among CEI Member </a:t>
            </a:r>
            <a:r>
              <a:rPr lang="en-US" sz="1700" dirty="0" smtClean="0">
                <a:solidFill>
                  <a:srgbClr val="172951"/>
                </a:solidFill>
                <a:cs typeface="Arial" panose="020B0604020202020204" pitchFamily="34" charset="0"/>
              </a:rPr>
              <a:t>Countries: </a:t>
            </a:r>
            <a:r>
              <a:rPr lang="en-US" sz="1700" b="1" dirty="0">
                <a:solidFill>
                  <a:srgbClr val="0070C0"/>
                </a:solidFill>
                <a:cs typeface="Arial" panose="020B0604020202020204" pitchFamily="34" charset="0"/>
              </a:rPr>
              <a:t>m</a:t>
            </a:r>
            <a:r>
              <a:rPr lang="en-US" sz="1700" b="1" dirty="0" smtClean="0">
                <a:solidFill>
                  <a:srgbClr val="0070C0"/>
                </a:solidFill>
                <a:cs typeface="Arial" panose="020B0604020202020204" pitchFamily="34" charset="0"/>
              </a:rPr>
              <a:t>ore </a:t>
            </a:r>
            <a:r>
              <a:rPr lang="en-US" sz="1700" b="1" dirty="0">
                <a:solidFill>
                  <a:srgbClr val="0070C0"/>
                </a:solidFill>
                <a:cs typeface="Arial" panose="020B0604020202020204" pitchFamily="34" charset="0"/>
              </a:rPr>
              <a:t>ERIC Consortia for research infrastructures in other fields </a:t>
            </a:r>
            <a:r>
              <a:rPr lang="en-US" sz="1700" dirty="0" smtClean="0">
                <a:solidFill>
                  <a:srgbClr val="172951"/>
                </a:solidFill>
                <a:cs typeface="Arial" panose="020B0604020202020204" pitchFamily="34" charset="0"/>
              </a:rPr>
              <a:t>may </a:t>
            </a:r>
            <a:r>
              <a:rPr lang="en-US" sz="1700" dirty="0">
                <a:solidFill>
                  <a:srgbClr val="172951"/>
                </a:solidFill>
                <a:cs typeface="Arial" panose="020B0604020202020204" pitchFamily="34" charset="0"/>
              </a:rPr>
              <a:t>be </a:t>
            </a:r>
            <a:r>
              <a:rPr lang="en-US" sz="1700" dirty="0" smtClean="0">
                <a:solidFill>
                  <a:srgbClr val="172951"/>
                </a:solidFill>
                <a:cs typeface="Arial" panose="020B0604020202020204" pitchFamily="34" charset="0"/>
              </a:rPr>
              <a:t>promoted for disciplines as   Hydro Meteorology/ Climate Change and Genetic Engineering/Biotechnology</a:t>
            </a:r>
            <a:endParaRPr lang="en-US" sz="1700" dirty="0">
              <a:solidFill>
                <a:srgbClr val="172951"/>
              </a:solidFill>
              <a:cs typeface="Arial" panose="020B0604020202020204" pitchFamily="34" charset="0"/>
            </a:endParaRPr>
          </a:p>
          <a:p>
            <a:pPr algn="just" defTabSz="269875">
              <a:spcBef>
                <a:spcPts val="800"/>
              </a:spcBef>
              <a:spcAft>
                <a:spcPts val="600"/>
              </a:spcAft>
            </a:pPr>
            <a:r>
              <a:rPr lang="en-US" sz="1700" dirty="0">
                <a:solidFill>
                  <a:srgbClr val="172951"/>
                </a:solidFill>
                <a:cs typeface="Arial" panose="020B0604020202020204" pitchFamily="34" charset="0"/>
              </a:rPr>
              <a:t>CEI-PRAISE </a:t>
            </a:r>
            <a:r>
              <a:rPr lang="en-US" sz="1700" dirty="0" smtClean="0">
                <a:solidFill>
                  <a:srgbClr val="172951"/>
                </a:solidFill>
                <a:cs typeface="Arial" panose="020B0604020202020204" pitchFamily="34" charset="0"/>
              </a:rPr>
              <a:t>partnership as </a:t>
            </a:r>
            <a:r>
              <a:rPr lang="en-US" sz="1700" dirty="0">
                <a:solidFill>
                  <a:srgbClr val="172951"/>
                </a:solidFill>
                <a:cs typeface="Arial" panose="020B0604020202020204" pitchFamily="34" charset="0"/>
              </a:rPr>
              <a:t>on </a:t>
            </a:r>
            <a:r>
              <a:rPr lang="en-US" sz="1700" dirty="0" smtClean="0">
                <a:solidFill>
                  <a:srgbClr val="172951"/>
                </a:solidFill>
                <a:cs typeface="Arial" panose="020B0604020202020204" pitchFamily="34" charset="0"/>
              </a:rPr>
              <a:t>31 May 2015:</a:t>
            </a:r>
          </a:p>
          <a:p>
            <a:pPr lvl="1" algn="just" defTabSz="269875">
              <a:spcBef>
                <a:spcPts val="800"/>
              </a:spcBef>
              <a:spcAft>
                <a:spcPts val="600"/>
              </a:spcAft>
            </a:pPr>
            <a:r>
              <a:rPr lang="en-US" sz="1700" b="1" dirty="0" smtClean="0">
                <a:solidFill>
                  <a:srgbClr val="0070C0"/>
                </a:solidFill>
                <a:cs typeface="Arial" panose="020B0604020202020204" pitchFamily="34" charset="0"/>
              </a:rPr>
              <a:t>80 </a:t>
            </a:r>
            <a:r>
              <a:rPr lang="en-US" sz="1700" b="1" dirty="0">
                <a:solidFill>
                  <a:srgbClr val="0070C0"/>
                </a:solidFill>
                <a:cs typeface="Arial" panose="020B0604020202020204" pitchFamily="34" charset="0"/>
              </a:rPr>
              <a:t>confirmed partners </a:t>
            </a:r>
            <a:r>
              <a:rPr lang="en-US" sz="1700" dirty="0">
                <a:solidFill>
                  <a:srgbClr val="172951"/>
                </a:solidFill>
                <a:cs typeface="Arial" panose="020B0604020202020204" pitchFamily="34" charset="0"/>
              </a:rPr>
              <a:t>to CEI-PRAISE in all CEI Member </a:t>
            </a:r>
            <a:r>
              <a:rPr lang="en-US" sz="1700" dirty="0" smtClean="0">
                <a:solidFill>
                  <a:srgbClr val="172951"/>
                </a:solidFill>
                <a:cs typeface="Arial" panose="020B0604020202020204" pitchFamily="34" charset="0"/>
              </a:rPr>
              <a:t>Countries</a:t>
            </a:r>
          </a:p>
          <a:p>
            <a:pPr lvl="1" algn="just" defTabSz="269875">
              <a:spcBef>
                <a:spcPts val="800"/>
              </a:spcBef>
              <a:spcAft>
                <a:spcPts val="600"/>
              </a:spcAft>
            </a:pPr>
            <a:r>
              <a:rPr lang="en-US" sz="1700" b="1" dirty="0">
                <a:solidFill>
                  <a:srgbClr val="0070C0"/>
                </a:solidFill>
                <a:cs typeface="Arial" panose="020B0604020202020204" pitchFamily="34" charset="0"/>
              </a:rPr>
              <a:t>Over 200 additional </a:t>
            </a:r>
            <a:r>
              <a:rPr lang="en-US" sz="1700" b="1" dirty="0" smtClean="0">
                <a:solidFill>
                  <a:srgbClr val="0070C0"/>
                </a:solidFill>
                <a:cs typeface="Arial" panose="020B0604020202020204" pitchFamily="34" charset="0"/>
              </a:rPr>
              <a:t>potential partners </a:t>
            </a:r>
            <a:r>
              <a:rPr lang="en-US" sz="1700" dirty="0" smtClean="0">
                <a:solidFill>
                  <a:srgbClr val="172951"/>
                </a:solidFill>
                <a:cs typeface="Arial" panose="020B0604020202020204" pitchFamily="34" charset="0"/>
              </a:rPr>
              <a:t>with experience in FP7 in all CEI Countries</a:t>
            </a:r>
          </a:p>
          <a:p>
            <a:pPr marL="0" indent="0">
              <a:buNone/>
            </a:pPr>
            <a:endParaRPr lang="it-IT" sz="1800" dirty="0" smtClean="0">
              <a:solidFill>
                <a:srgbClr val="FF0000"/>
              </a:solidFill>
            </a:endParaRPr>
          </a:p>
        </p:txBody>
      </p:sp>
      <p:sp>
        <p:nvSpPr>
          <p:cNvPr id="13315" name="Titolo 2"/>
          <p:cNvSpPr>
            <a:spLocks noGrp="1"/>
          </p:cNvSpPr>
          <p:nvPr>
            <p:ph type="title" idx="13"/>
          </p:nvPr>
        </p:nvSpPr>
        <p:spPr>
          <a:xfrm>
            <a:off x="1547664" y="334399"/>
            <a:ext cx="7417420" cy="430887"/>
          </a:xfrm>
          <a:ln/>
        </p:spPr>
        <p:txBody>
          <a:bodyPr/>
          <a:lstStyle/>
          <a:p>
            <a:pPr algn="l"/>
            <a:r>
              <a:rPr lang="en-US" sz="2800" dirty="0" smtClean="0">
                <a:cs typeface="Arial" panose="020B0604020202020204" pitchFamily="34" charset="0"/>
              </a:rPr>
              <a:t>Players </a:t>
            </a:r>
            <a:r>
              <a:rPr lang="en-US" sz="2800" dirty="0">
                <a:cs typeface="Arial" panose="020B0604020202020204" pitchFamily="34" charset="0"/>
              </a:rPr>
              <a:t>and Partnership within CEI-PRAISE</a:t>
            </a:r>
            <a:endParaRPr lang="it-IT" sz="2800" b="1" dirty="0" smtClean="0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A03C8AE3-53FB-46C3-8DA6-DACA14B8FA31}" type="slidenum">
              <a:rPr lang="it-IT" smtClean="0"/>
              <a:pPr>
                <a:defRPr/>
              </a:pPr>
              <a:t>3</a:t>
            </a:fld>
            <a:endParaRPr lang="it-IT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4368" y="62455"/>
            <a:ext cx="1085182" cy="77425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1883611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it-IT" sz="1800" dirty="0" smtClean="0">
              <a:solidFill>
                <a:schemeClr val="bg1">
                  <a:lumMod val="85000"/>
                  <a:lumOff val="15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it-IT" sz="1800" dirty="0" smtClean="0"/>
          </a:p>
        </p:txBody>
      </p:sp>
      <p:sp>
        <p:nvSpPr>
          <p:cNvPr id="16387" name="Title 7"/>
          <p:cNvSpPr>
            <a:spLocks noGrp="1"/>
          </p:cNvSpPr>
          <p:nvPr>
            <p:ph type="title" idx="13"/>
          </p:nvPr>
        </p:nvSpPr>
        <p:spPr>
          <a:xfrm>
            <a:off x="1403648" y="153216"/>
            <a:ext cx="6912768" cy="683498"/>
          </a:xfrm>
        </p:spPr>
        <p:txBody>
          <a:bodyPr/>
          <a:lstStyle/>
          <a:p>
            <a:pPr algn="l" eaLnBrk="1" hangingPunct="1"/>
            <a:r>
              <a:rPr lang="en-US" sz="2400" dirty="0" smtClean="0">
                <a:cs typeface="Arial" panose="020B0604020202020204" pitchFamily="34" charset="0"/>
              </a:rPr>
              <a:t>Interdisciplinary </a:t>
            </a:r>
            <a:r>
              <a:rPr lang="en-US" sz="2400" dirty="0">
                <a:cs typeface="Arial" panose="020B0604020202020204" pitchFamily="34" charset="0"/>
              </a:rPr>
              <a:t>spectrum of projects in </a:t>
            </a:r>
            <a:r>
              <a:rPr lang="en-US" sz="2400" dirty="0" smtClean="0">
                <a:cs typeface="Arial" panose="020B0604020202020204" pitchFamily="34" charset="0"/>
              </a:rPr>
              <a:t>CEI-PRAISE</a:t>
            </a:r>
            <a:endParaRPr lang="it-IT" sz="2400" b="1" dirty="0" smtClean="0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A03C8AE3-53FB-46C3-8DA6-DACA14B8FA31}" type="slidenum">
              <a:rPr lang="it-IT" smtClean="0"/>
              <a:pPr>
                <a:defRPr/>
              </a:pPr>
              <a:t>4</a:t>
            </a:fld>
            <a:endParaRPr lang="it-IT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1052736"/>
            <a:ext cx="8424936" cy="4989042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48510" y="62455"/>
            <a:ext cx="1085182" cy="77425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4196535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/>
          </p:nvPr>
        </p:nvSpPr>
        <p:spPr>
          <a:xfrm>
            <a:off x="179512" y="908720"/>
            <a:ext cx="8790038" cy="5472607"/>
          </a:xfrm>
        </p:spPr>
        <p:txBody>
          <a:bodyPr anchor="b"/>
          <a:lstStyle/>
          <a:p>
            <a:pPr marL="0" lvl="0" indent="0" algn="just" defTabSz="452438" eaLnBrk="1" fontAlgn="auto" hangingPunct="1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700" kern="1200" dirty="0">
                <a:solidFill>
                  <a:srgbClr val="172951"/>
                </a:solidFill>
                <a:cs typeface="Arial" panose="020B0604020202020204" pitchFamily="34" charset="0"/>
              </a:rPr>
              <a:t>Activities to be carried out for each of </a:t>
            </a:r>
            <a:r>
              <a:rPr lang="en-US" sz="1700" b="1" kern="1200" dirty="0" smtClean="0">
                <a:solidFill>
                  <a:srgbClr val="0070C0"/>
                </a:solidFill>
                <a:cs typeface="Arial" panose="020B0604020202020204" pitchFamily="34" charset="0"/>
              </a:rPr>
              <a:t>15 </a:t>
            </a:r>
            <a:r>
              <a:rPr lang="en-US" sz="1700" b="1" kern="1200" dirty="0" smtClean="0">
                <a:solidFill>
                  <a:srgbClr val="0070C0"/>
                </a:solidFill>
                <a:cs typeface="Arial" panose="020B0604020202020204" pitchFamily="34" charset="0"/>
              </a:rPr>
              <a:t>projects </a:t>
            </a:r>
            <a:r>
              <a:rPr lang="en-US" sz="1700" kern="1200" dirty="0">
                <a:solidFill>
                  <a:srgbClr val="172951"/>
                </a:solidFill>
                <a:cs typeface="Arial" panose="020B0604020202020204" pitchFamily="34" charset="0"/>
              </a:rPr>
              <a:t>implemented in the framework of CEI-PRAISE </a:t>
            </a:r>
            <a:r>
              <a:rPr lang="en-US" sz="1700" kern="1200" dirty="0" err="1">
                <a:solidFill>
                  <a:srgbClr val="172951"/>
                </a:solidFill>
                <a:cs typeface="Arial" panose="020B0604020202020204" pitchFamily="34" charset="0"/>
              </a:rPr>
              <a:t>Programme</a:t>
            </a:r>
            <a:r>
              <a:rPr lang="en-US" sz="1700" kern="1200" dirty="0">
                <a:solidFill>
                  <a:srgbClr val="172951"/>
                </a:solidFill>
                <a:cs typeface="Arial" panose="020B0604020202020204" pitchFamily="34" charset="0"/>
              </a:rPr>
              <a:t>: </a:t>
            </a:r>
            <a:r>
              <a:rPr lang="en-US" sz="1700" b="1" kern="1200" dirty="0" smtClean="0">
                <a:solidFill>
                  <a:srgbClr val="0070C0"/>
                </a:solidFill>
                <a:cs typeface="Arial" panose="020B0604020202020204" pitchFamily="34" charset="0"/>
              </a:rPr>
              <a:t>traditional </a:t>
            </a:r>
            <a:r>
              <a:rPr lang="en-US" sz="1700" b="1" kern="1200" dirty="0">
                <a:solidFill>
                  <a:srgbClr val="0070C0"/>
                </a:solidFill>
                <a:cs typeface="Arial" panose="020B0604020202020204" pitchFamily="34" charset="0"/>
              </a:rPr>
              <a:t>activities for international cooperation </a:t>
            </a:r>
            <a:r>
              <a:rPr lang="en-US" sz="1700" kern="1200" dirty="0">
                <a:solidFill>
                  <a:srgbClr val="172951"/>
                </a:solidFill>
                <a:cs typeface="Arial" panose="020B0604020202020204" pitchFamily="34" charset="0"/>
              </a:rPr>
              <a:t>in </a:t>
            </a:r>
            <a:r>
              <a:rPr lang="en-US" sz="1700" kern="1200" dirty="0" smtClean="0">
                <a:solidFill>
                  <a:srgbClr val="172951"/>
                </a:solidFill>
                <a:cs typeface="Arial" panose="020B0604020202020204" pitchFamily="34" charset="0"/>
              </a:rPr>
              <a:t>S&amp;T, </a:t>
            </a:r>
            <a:r>
              <a:rPr lang="en-US" sz="1700" kern="1200" dirty="0">
                <a:solidFill>
                  <a:srgbClr val="172951"/>
                </a:solidFill>
                <a:cs typeface="Arial" panose="020B0604020202020204" pitchFamily="34" charset="0"/>
              </a:rPr>
              <a:t>but </a:t>
            </a:r>
            <a:r>
              <a:rPr lang="en-US" sz="1700" kern="1200" dirty="0" smtClean="0">
                <a:solidFill>
                  <a:srgbClr val="172951"/>
                </a:solidFill>
                <a:cs typeface="Arial" panose="020B0604020202020204" pitchFamily="34" charset="0"/>
              </a:rPr>
              <a:t>all </a:t>
            </a:r>
            <a:r>
              <a:rPr lang="en-US" sz="1700" kern="1200" dirty="0">
                <a:solidFill>
                  <a:srgbClr val="172951"/>
                </a:solidFill>
                <a:cs typeface="Arial" panose="020B0604020202020204" pitchFamily="34" charset="0"/>
              </a:rPr>
              <a:t>necessary </a:t>
            </a:r>
            <a:r>
              <a:rPr lang="en-US" sz="1700" kern="1200" dirty="0" smtClean="0">
                <a:solidFill>
                  <a:srgbClr val="172951"/>
                </a:solidFill>
                <a:cs typeface="Arial" panose="020B0604020202020204" pitchFamily="34" charset="0"/>
              </a:rPr>
              <a:t>to </a:t>
            </a:r>
            <a:r>
              <a:rPr lang="en-US" sz="1700" kern="1200" dirty="0">
                <a:solidFill>
                  <a:srgbClr val="172951"/>
                </a:solidFill>
                <a:cs typeface="Arial" panose="020B0604020202020204" pitchFamily="34" charset="0"/>
              </a:rPr>
              <a:t>develop the </a:t>
            </a:r>
            <a:r>
              <a:rPr lang="en-US" sz="1700" kern="1200" dirty="0" smtClean="0">
                <a:solidFill>
                  <a:srgbClr val="172951"/>
                </a:solidFill>
                <a:cs typeface="Arial" panose="020B0604020202020204" pitchFamily="34" charset="0"/>
              </a:rPr>
              <a:t>existing </a:t>
            </a:r>
            <a:r>
              <a:rPr lang="en-US" sz="1700" b="1" kern="1200" dirty="0">
                <a:solidFill>
                  <a:srgbClr val="0070C0"/>
                </a:solidFill>
                <a:cs typeface="Arial" panose="020B0604020202020204" pitchFamily="34" charset="0"/>
              </a:rPr>
              <a:t>human capital</a:t>
            </a:r>
            <a:r>
              <a:rPr lang="en-US" sz="1700" kern="1200" dirty="0">
                <a:solidFill>
                  <a:srgbClr val="172951"/>
                </a:solidFill>
                <a:cs typeface="Arial" panose="020B0604020202020204" pitchFamily="34" charset="0"/>
              </a:rPr>
              <a:t>, also according to </a:t>
            </a:r>
            <a:r>
              <a:rPr lang="en-US" sz="1700" b="1" kern="1200" dirty="0" smtClean="0">
                <a:solidFill>
                  <a:srgbClr val="0070C0"/>
                </a:solidFill>
                <a:cs typeface="Arial" panose="020B0604020202020204" pitchFamily="34" charset="0"/>
              </a:rPr>
              <a:t>other </a:t>
            </a:r>
            <a:r>
              <a:rPr lang="en-US" sz="1700" b="1" kern="1200" dirty="0">
                <a:solidFill>
                  <a:srgbClr val="0070C0"/>
                </a:solidFill>
                <a:cs typeface="Arial" panose="020B0604020202020204" pitchFamily="34" charset="0"/>
              </a:rPr>
              <a:t>regional initiatives</a:t>
            </a:r>
            <a:r>
              <a:rPr lang="en-US" sz="1700" kern="1200" dirty="0">
                <a:solidFill>
                  <a:srgbClr val="172951"/>
                </a:solidFill>
                <a:cs typeface="Arial" panose="020B0604020202020204" pitchFamily="34" charset="0"/>
              </a:rPr>
              <a:t>, and in line with specific actions by the EC within Horizon 2020:</a:t>
            </a:r>
          </a:p>
          <a:p>
            <a:pPr marL="555625" indent="-285750" algn="just" defTabSz="452438" eaLnBrk="1" fontAlgn="auto" hangingPunct="1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700" b="1" kern="1200" dirty="0" smtClean="0">
                <a:solidFill>
                  <a:srgbClr val="0070C0"/>
                </a:solidFill>
                <a:cs typeface="Arial" panose="020B0604020202020204" pitchFamily="34" charset="0"/>
              </a:rPr>
              <a:t>Cooperative and specific advanced research projects;</a:t>
            </a:r>
          </a:p>
          <a:p>
            <a:pPr marL="555625" indent="-285750" algn="just" defTabSz="452438" eaLnBrk="1" fontAlgn="auto" hangingPunct="1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700" b="1" kern="1200" dirty="0" smtClean="0">
                <a:solidFill>
                  <a:srgbClr val="0070C0"/>
                </a:solidFill>
                <a:cs typeface="Arial" panose="020B0604020202020204" pitchFamily="34" charset="0"/>
              </a:rPr>
              <a:t>fellowships </a:t>
            </a:r>
            <a:r>
              <a:rPr lang="en-US" sz="1700" b="1" kern="1200" dirty="0">
                <a:solidFill>
                  <a:srgbClr val="0070C0"/>
                </a:solidFill>
                <a:cs typeface="Arial" panose="020B0604020202020204" pitchFamily="34" charset="0"/>
              </a:rPr>
              <a:t>for graduate and post-graduate</a:t>
            </a:r>
            <a:r>
              <a:rPr lang="en-US" sz="1700" kern="1200" dirty="0">
                <a:solidFill>
                  <a:srgbClr val="0070C0"/>
                </a:solidFill>
                <a:cs typeface="Arial" panose="020B0604020202020204" pitchFamily="34" charset="0"/>
              </a:rPr>
              <a:t> </a:t>
            </a:r>
            <a:r>
              <a:rPr lang="en-US" sz="1700" kern="1200" dirty="0">
                <a:solidFill>
                  <a:srgbClr val="172951"/>
                </a:solidFill>
                <a:cs typeface="Arial" panose="020B0604020202020204" pitchFamily="34" charset="0"/>
              </a:rPr>
              <a:t>(doctoral) promising young talents in laboratories of the CEI S&amp;T Network, of JRC in other countries; </a:t>
            </a:r>
          </a:p>
          <a:p>
            <a:pPr marL="555625" indent="-285750" algn="just" defTabSz="452438" eaLnBrk="1" fontAlgn="auto" hangingPunct="1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700" b="1" kern="1200" dirty="0">
                <a:solidFill>
                  <a:srgbClr val="0070C0"/>
                </a:solidFill>
                <a:cs typeface="Arial" panose="020B0604020202020204" pitchFamily="34" charset="0"/>
              </a:rPr>
              <a:t>grants to group leaders or other promising scientists to remain in (or return to)</a:t>
            </a:r>
            <a:r>
              <a:rPr lang="en-US" sz="1700" kern="1200" dirty="0">
                <a:solidFill>
                  <a:srgbClr val="0070C0"/>
                </a:solidFill>
                <a:cs typeface="Arial" panose="020B0604020202020204" pitchFamily="34" charset="0"/>
              </a:rPr>
              <a:t> </a:t>
            </a:r>
            <a:r>
              <a:rPr lang="en-US" sz="1700" kern="1200" dirty="0">
                <a:solidFill>
                  <a:srgbClr val="172951"/>
                </a:solidFill>
                <a:cs typeface="Arial" panose="020B0604020202020204" pitchFamily="34" charset="0"/>
              </a:rPr>
              <a:t>their home laboratories, in order to implement a specific </a:t>
            </a:r>
            <a:r>
              <a:rPr lang="en-US" sz="1700" kern="1200" dirty="0" smtClean="0">
                <a:solidFill>
                  <a:srgbClr val="172951"/>
                </a:solidFill>
                <a:cs typeface="Arial" panose="020B0604020202020204" pitchFamily="34" charset="0"/>
              </a:rPr>
              <a:t>CEI-PRAISE research;</a:t>
            </a:r>
            <a:endParaRPr lang="en-US" sz="1700" kern="1200" dirty="0">
              <a:solidFill>
                <a:srgbClr val="172951"/>
              </a:solidFill>
              <a:cs typeface="Arial" panose="020B0604020202020204" pitchFamily="34" charset="0"/>
            </a:endParaRPr>
          </a:p>
          <a:p>
            <a:pPr marL="555625" lvl="0" indent="-285750" algn="just" defTabSz="452438" eaLnBrk="1" fontAlgn="auto" hangingPunct="1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700" b="1" kern="1200" dirty="0">
                <a:solidFill>
                  <a:srgbClr val="0070C0"/>
                </a:solidFill>
                <a:cs typeface="Arial" panose="020B0604020202020204" pitchFamily="34" charset="0"/>
              </a:rPr>
              <a:t>grants</a:t>
            </a:r>
            <a:r>
              <a:rPr lang="en-US" sz="1700" kern="1200" dirty="0">
                <a:solidFill>
                  <a:srgbClr val="172951"/>
                </a:solidFill>
                <a:cs typeface="Arial" panose="020B0604020202020204" pitchFamily="34" charset="0"/>
              </a:rPr>
              <a:t> for the organization of high level </a:t>
            </a:r>
            <a:r>
              <a:rPr lang="en-US" sz="1700" b="1" kern="1200" dirty="0">
                <a:solidFill>
                  <a:srgbClr val="0070C0"/>
                </a:solidFill>
                <a:cs typeface="Arial" panose="020B0604020202020204" pitchFamily="34" charset="0"/>
              </a:rPr>
              <a:t>scientific events </a:t>
            </a:r>
            <a:r>
              <a:rPr lang="en-US" sz="1700" kern="1200" dirty="0">
                <a:solidFill>
                  <a:srgbClr val="172951"/>
                </a:solidFill>
                <a:cs typeface="Arial" panose="020B0604020202020204" pitchFamily="34" charset="0"/>
              </a:rPr>
              <a:t>or aimed at supporting </a:t>
            </a:r>
            <a:r>
              <a:rPr lang="en-US" sz="1700" b="1" kern="1200" dirty="0">
                <a:solidFill>
                  <a:srgbClr val="0070C0"/>
                </a:solidFill>
                <a:cs typeface="Arial" panose="020B0604020202020204" pitchFamily="34" charset="0"/>
              </a:rPr>
              <a:t>scientific travel </a:t>
            </a:r>
            <a:r>
              <a:rPr lang="en-US" sz="1700" kern="1200" dirty="0">
                <a:solidFill>
                  <a:srgbClr val="172951"/>
                </a:solidFill>
                <a:cs typeface="Arial" panose="020B0604020202020204" pitchFamily="34" charset="0"/>
              </a:rPr>
              <a:t>to </a:t>
            </a:r>
            <a:r>
              <a:rPr lang="en-US" sz="1700" kern="1200" dirty="0" smtClean="0">
                <a:solidFill>
                  <a:srgbClr val="172951"/>
                </a:solidFill>
                <a:cs typeface="Arial" panose="020B0604020202020204" pitchFamily="34" charset="0"/>
              </a:rPr>
              <a:t>such </a:t>
            </a:r>
            <a:r>
              <a:rPr lang="en-US" sz="1700" kern="1200" dirty="0">
                <a:solidFill>
                  <a:srgbClr val="172951"/>
                </a:solidFill>
                <a:cs typeface="Arial" panose="020B0604020202020204" pitchFamily="34" charset="0"/>
              </a:rPr>
              <a:t>events, as well as to </a:t>
            </a:r>
            <a:r>
              <a:rPr lang="en-US" sz="1700" kern="1200" dirty="0" smtClean="0">
                <a:solidFill>
                  <a:srgbClr val="172951"/>
                </a:solidFill>
                <a:cs typeface="Arial" panose="020B0604020202020204" pitchFamily="34" charset="0"/>
              </a:rPr>
              <a:t>scientific </a:t>
            </a:r>
            <a:r>
              <a:rPr lang="en-US" sz="1700" kern="1200" dirty="0">
                <a:solidFill>
                  <a:srgbClr val="172951"/>
                </a:solidFill>
                <a:cs typeface="Arial" panose="020B0604020202020204" pitchFamily="34" charset="0"/>
              </a:rPr>
              <a:t>exchanges;</a:t>
            </a:r>
          </a:p>
          <a:p>
            <a:pPr marL="555625" lvl="0" indent="-285750" algn="just" defTabSz="452438" eaLnBrk="1" fontAlgn="auto" hangingPunct="1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700" kern="1200" dirty="0">
                <a:solidFill>
                  <a:srgbClr val="172951"/>
                </a:solidFill>
                <a:cs typeface="Arial" panose="020B0604020202020204" pitchFamily="34" charset="0"/>
              </a:rPr>
              <a:t>support to the consistent </a:t>
            </a:r>
            <a:r>
              <a:rPr lang="en-US" sz="1700" b="1" kern="1200" dirty="0">
                <a:solidFill>
                  <a:srgbClr val="0070C0"/>
                </a:solidFill>
                <a:cs typeface="Arial" panose="020B0604020202020204" pitchFamily="34" charset="0"/>
              </a:rPr>
              <a:t>purchase of consumables</a:t>
            </a:r>
            <a:r>
              <a:rPr lang="en-US" sz="1700" kern="1200" dirty="0">
                <a:solidFill>
                  <a:srgbClr val="0070C0"/>
                </a:solidFill>
                <a:cs typeface="Arial" panose="020B0604020202020204" pitchFamily="34" charset="0"/>
              </a:rPr>
              <a:t>,</a:t>
            </a:r>
            <a:r>
              <a:rPr lang="en-US" sz="1700" b="1" kern="1200" dirty="0">
                <a:solidFill>
                  <a:srgbClr val="0070C0"/>
                </a:solidFill>
                <a:cs typeface="Arial" panose="020B0604020202020204" pitchFamily="34" charset="0"/>
              </a:rPr>
              <a:t> software</a:t>
            </a:r>
            <a:r>
              <a:rPr lang="en-US" sz="1700" kern="1200" dirty="0">
                <a:solidFill>
                  <a:srgbClr val="0070C0"/>
                </a:solidFill>
                <a:cs typeface="Arial" panose="020B0604020202020204" pitchFamily="34" charset="0"/>
              </a:rPr>
              <a:t>,</a:t>
            </a:r>
            <a:r>
              <a:rPr lang="en-US" sz="1700" b="1" kern="1200" dirty="0">
                <a:solidFill>
                  <a:srgbClr val="0070C0"/>
                </a:solidFill>
                <a:cs typeface="Arial" panose="020B0604020202020204" pitchFamily="34" charset="0"/>
              </a:rPr>
              <a:t> </a:t>
            </a:r>
            <a:r>
              <a:rPr lang="en-US" sz="1700" b="1" kern="1200" dirty="0" smtClean="0">
                <a:solidFill>
                  <a:srgbClr val="0070C0"/>
                </a:solidFill>
                <a:cs typeface="Arial" panose="020B0604020202020204" pitchFamily="34" charset="0"/>
              </a:rPr>
              <a:t>literature, </a:t>
            </a:r>
            <a:r>
              <a:rPr lang="en-US" sz="1700" kern="1200" dirty="0" err="1">
                <a:solidFill>
                  <a:srgbClr val="172951"/>
                </a:solidFill>
                <a:cs typeface="Arial" panose="020B0604020202020204" pitchFamily="34" charset="0"/>
              </a:rPr>
              <a:t>etc</a:t>
            </a:r>
            <a:r>
              <a:rPr lang="en-US" sz="1700" kern="1200" dirty="0">
                <a:solidFill>
                  <a:srgbClr val="172951"/>
                </a:solidFill>
                <a:cs typeface="Arial" panose="020B0604020202020204" pitchFamily="34" charset="0"/>
              </a:rPr>
              <a:t>;</a:t>
            </a:r>
          </a:p>
          <a:p>
            <a:pPr marL="555625" lvl="0" indent="-285750" algn="just" defTabSz="452438" eaLnBrk="1" fontAlgn="auto" hangingPunct="1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700" kern="1200" dirty="0">
                <a:solidFill>
                  <a:srgbClr val="172951"/>
                </a:solidFill>
                <a:cs typeface="Arial" panose="020B0604020202020204" pitchFamily="34" charset="0"/>
              </a:rPr>
              <a:t>support to </a:t>
            </a:r>
            <a:r>
              <a:rPr lang="en-US" sz="1700" b="1" kern="1200" dirty="0">
                <a:solidFill>
                  <a:srgbClr val="0070C0"/>
                </a:solidFill>
                <a:cs typeface="Arial" panose="020B0604020202020204" pitchFamily="34" charset="0"/>
              </a:rPr>
              <a:t>e-learning</a:t>
            </a:r>
            <a:r>
              <a:rPr lang="en-US" sz="1700" kern="1200" dirty="0">
                <a:solidFill>
                  <a:srgbClr val="0070C0"/>
                </a:solidFill>
                <a:cs typeface="Arial" panose="020B0604020202020204" pitchFamily="34" charset="0"/>
              </a:rPr>
              <a:t>,</a:t>
            </a:r>
            <a:r>
              <a:rPr lang="en-US" sz="1700" b="1" kern="1200" dirty="0">
                <a:solidFill>
                  <a:srgbClr val="0070C0"/>
                </a:solidFill>
                <a:cs typeface="Arial" panose="020B0604020202020204" pitchFamily="34" charset="0"/>
              </a:rPr>
              <a:t> e-conferencing</a:t>
            </a:r>
            <a:r>
              <a:rPr lang="en-US" sz="1700" kern="1200" dirty="0">
                <a:solidFill>
                  <a:srgbClr val="0070C0"/>
                </a:solidFill>
                <a:cs typeface="Arial" panose="020B0604020202020204" pitchFamily="34" charset="0"/>
              </a:rPr>
              <a:t>,</a:t>
            </a:r>
            <a:r>
              <a:rPr lang="en-US" sz="1700" b="1" kern="1200" dirty="0">
                <a:solidFill>
                  <a:srgbClr val="0070C0"/>
                </a:solidFill>
                <a:cs typeface="Arial" panose="020B0604020202020204" pitchFamily="34" charset="0"/>
              </a:rPr>
              <a:t> e-tutoring</a:t>
            </a:r>
            <a:r>
              <a:rPr lang="en-US" sz="1700" kern="1200" dirty="0">
                <a:solidFill>
                  <a:srgbClr val="0070C0"/>
                </a:solidFill>
                <a:cs typeface="Arial" panose="020B0604020202020204" pitchFamily="34" charset="0"/>
              </a:rPr>
              <a:t>, </a:t>
            </a:r>
            <a:r>
              <a:rPr lang="en-US" sz="1700" b="1" kern="1200" dirty="0">
                <a:solidFill>
                  <a:srgbClr val="0070C0"/>
                </a:solidFill>
                <a:cs typeface="Arial" panose="020B0604020202020204" pitchFamily="34" charset="0"/>
              </a:rPr>
              <a:t>scientific podcasting</a:t>
            </a:r>
            <a:r>
              <a:rPr lang="en-US" sz="1700" kern="1200" dirty="0">
                <a:solidFill>
                  <a:srgbClr val="0070C0"/>
                </a:solidFill>
                <a:cs typeface="Arial" panose="020B0604020202020204" pitchFamily="34" charset="0"/>
              </a:rPr>
              <a:t>, </a:t>
            </a:r>
            <a:r>
              <a:rPr lang="en-US" sz="1700" b="1" kern="1200" dirty="0">
                <a:solidFill>
                  <a:srgbClr val="0070C0"/>
                </a:solidFill>
                <a:cs typeface="Arial" panose="020B0604020202020204" pitchFamily="34" charset="0"/>
              </a:rPr>
              <a:t>e-laboratory</a:t>
            </a:r>
            <a:r>
              <a:rPr lang="en-US" sz="1700" kern="1200" dirty="0">
                <a:solidFill>
                  <a:srgbClr val="0070C0"/>
                </a:solidFill>
                <a:cs typeface="Arial" panose="020B0604020202020204" pitchFamily="34" charset="0"/>
              </a:rPr>
              <a:t>, </a:t>
            </a:r>
            <a:r>
              <a:rPr lang="en-US" sz="1700" kern="1200" dirty="0">
                <a:solidFill>
                  <a:srgbClr val="172951"/>
                </a:solidFill>
                <a:cs typeface="Arial" panose="020B0604020202020204" pitchFamily="34" charset="0"/>
              </a:rPr>
              <a:t>etc</a:t>
            </a:r>
            <a:r>
              <a:rPr lang="en-US" sz="1700" kern="1200" dirty="0" smtClean="0">
                <a:solidFill>
                  <a:srgbClr val="172951"/>
                </a:solidFill>
                <a:cs typeface="Arial" panose="020B0604020202020204" pitchFamily="34" charset="0"/>
              </a:rPr>
              <a:t>. ;</a:t>
            </a:r>
            <a:endParaRPr lang="en-US" sz="1700" kern="1200" dirty="0">
              <a:solidFill>
                <a:srgbClr val="172951"/>
              </a:solidFill>
              <a:cs typeface="Arial" panose="020B0604020202020204" pitchFamily="34" charset="0"/>
            </a:endParaRPr>
          </a:p>
          <a:p>
            <a:pPr marL="555625" lvl="0" indent="-285750" algn="just" defTabSz="452438" eaLnBrk="1" fontAlgn="auto" hangingPunct="1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700" kern="1200" dirty="0">
                <a:solidFill>
                  <a:srgbClr val="172951"/>
                </a:solidFill>
                <a:cs typeface="Arial" panose="020B0604020202020204" pitchFamily="34" charset="0"/>
              </a:rPr>
              <a:t>a</a:t>
            </a:r>
            <a:r>
              <a:rPr lang="en-US" sz="1700" kern="1200" dirty="0" smtClean="0">
                <a:solidFill>
                  <a:srgbClr val="172951"/>
                </a:solidFill>
                <a:cs typeface="Arial" panose="020B0604020202020204" pitchFamily="34" charset="0"/>
              </a:rPr>
              <a:t>ctivities </a:t>
            </a:r>
            <a:r>
              <a:rPr lang="en-US" sz="1700" kern="1200" dirty="0">
                <a:solidFill>
                  <a:srgbClr val="172951"/>
                </a:solidFill>
                <a:cs typeface="Arial" panose="020B0604020202020204" pitchFamily="34" charset="0"/>
              </a:rPr>
              <a:t>related to </a:t>
            </a:r>
            <a:r>
              <a:rPr lang="en-US" sz="1700" b="1" kern="1200" dirty="0">
                <a:solidFill>
                  <a:schemeClr val="bg2"/>
                </a:solidFill>
                <a:cs typeface="Arial" panose="020B0604020202020204" pitchFamily="34" charset="0"/>
              </a:rPr>
              <a:t>technology</a:t>
            </a:r>
            <a:r>
              <a:rPr lang="en-US" sz="1700" kern="1200" dirty="0">
                <a:solidFill>
                  <a:srgbClr val="172951"/>
                </a:solidFill>
                <a:cs typeface="Arial" panose="020B0604020202020204" pitchFamily="34" charset="0"/>
              </a:rPr>
              <a:t> </a:t>
            </a:r>
            <a:r>
              <a:rPr lang="en-US" sz="1700" b="1" kern="1200" dirty="0" smtClean="0">
                <a:solidFill>
                  <a:srgbClr val="0070C0"/>
                </a:solidFill>
                <a:cs typeface="Arial" panose="020B0604020202020204" pitchFamily="34" charset="0"/>
              </a:rPr>
              <a:t>transfer/</a:t>
            </a:r>
            <a:r>
              <a:rPr lang="en-US" sz="1700" kern="1200" dirty="0" smtClean="0">
                <a:solidFill>
                  <a:srgbClr val="0070C0"/>
                </a:solidFill>
                <a:cs typeface="Arial" panose="020B0604020202020204" pitchFamily="34" charset="0"/>
              </a:rPr>
              <a:t> </a:t>
            </a:r>
            <a:r>
              <a:rPr lang="en-US" sz="1700" b="1" kern="1200" dirty="0" smtClean="0">
                <a:solidFill>
                  <a:srgbClr val="0070C0"/>
                </a:solidFill>
                <a:cs typeface="Arial" panose="020B0604020202020204" pitchFamily="34" charset="0"/>
              </a:rPr>
              <a:t>innovation</a:t>
            </a:r>
            <a:r>
              <a:rPr lang="en-US" sz="1700" kern="1200" dirty="0" smtClean="0">
                <a:solidFill>
                  <a:srgbClr val="0070C0"/>
                </a:solidFill>
                <a:cs typeface="Arial" panose="020B0604020202020204" pitchFamily="34" charset="0"/>
              </a:rPr>
              <a:t> </a:t>
            </a:r>
            <a:r>
              <a:rPr lang="en-US" sz="1700" kern="1200" dirty="0">
                <a:solidFill>
                  <a:srgbClr val="172951"/>
                </a:solidFill>
                <a:cs typeface="Arial" panose="020B0604020202020204" pitchFamily="34" charset="0"/>
              </a:rPr>
              <a:t>always </a:t>
            </a:r>
            <a:r>
              <a:rPr lang="en-US" sz="1700" kern="1200" dirty="0" smtClean="0">
                <a:solidFill>
                  <a:srgbClr val="172951"/>
                </a:solidFill>
                <a:cs typeface="Arial" panose="020B0604020202020204" pitchFamily="34" charset="0"/>
              </a:rPr>
              <a:t>linked </a:t>
            </a:r>
            <a:r>
              <a:rPr lang="en-US" sz="1700" kern="1200" dirty="0">
                <a:solidFill>
                  <a:srgbClr val="172951"/>
                </a:solidFill>
                <a:cs typeface="Arial" panose="020B0604020202020204" pitchFamily="34" charset="0"/>
              </a:rPr>
              <a:t>with </a:t>
            </a:r>
            <a:r>
              <a:rPr lang="en-US" sz="1700" kern="1200" dirty="0" smtClean="0">
                <a:solidFill>
                  <a:srgbClr val="172951"/>
                </a:solidFill>
                <a:cs typeface="Arial" panose="020B0604020202020204" pitchFamily="34" charset="0"/>
              </a:rPr>
              <a:t>14 </a:t>
            </a:r>
            <a:r>
              <a:rPr lang="en-US" sz="1700" kern="1200" dirty="0">
                <a:solidFill>
                  <a:srgbClr val="172951"/>
                </a:solidFill>
                <a:cs typeface="Arial" panose="020B0604020202020204" pitchFamily="34" charset="0"/>
              </a:rPr>
              <a:t>projects: </a:t>
            </a:r>
            <a:r>
              <a:rPr lang="en-US" sz="1700" b="1" kern="1200" dirty="0" smtClean="0">
                <a:solidFill>
                  <a:srgbClr val="0070C0"/>
                </a:solidFill>
                <a:cs typeface="Arial" panose="020B0604020202020204" pitchFamily="34" charset="0"/>
              </a:rPr>
              <a:t>participating scientists as tutors </a:t>
            </a:r>
            <a:r>
              <a:rPr lang="en-US" sz="1700" kern="1200" dirty="0">
                <a:solidFill>
                  <a:srgbClr val="172951"/>
                </a:solidFill>
                <a:cs typeface="Arial" panose="020B0604020202020204" pitchFamily="34" charset="0"/>
              </a:rPr>
              <a:t>in order to establish long term relationship with industry.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 idx="13"/>
          </p:nvPr>
        </p:nvSpPr>
        <p:spPr>
          <a:xfrm>
            <a:off x="1547664" y="334399"/>
            <a:ext cx="7417420" cy="430887"/>
          </a:xfrm>
        </p:spPr>
        <p:txBody>
          <a:bodyPr/>
          <a:lstStyle/>
          <a:p>
            <a:pPr algn="l"/>
            <a:r>
              <a:rPr lang="en-US" sz="2400" kern="1200" dirty="0" smtClean="0">
                <a:solidFill>
                  <a:prstClr val="white"/>
                </a:solidFill>
                <a:cs typeface="Arial" panose="020B0604020202020204" pitchFamily="34" charset="0"/>
              </a:rPr>
              <a:t>Activities </a:t>
            </a:r>
            <a:r>
              <a:rPr lang="en-US" sz="2400" kern="1200" dirty="0">
                <a:solidFill>
                  <a:prstClr val="white"/>
                </a:solidFill>
                <a:cs typeface="Arial" panose="020B0604020202020204" pitchFamily="34" charset="0"/>
              </a:rPr>
              <a:t>for each of the </a:t>
            </a:r>
            <a:r>
              <a:rPr lang="en-US" sz="2400" kern="1200" dirty="0" smtClean="0">
                <a:solidFill>
                  <a:prstClr val="white"/>
                </a:solidFill>
                <a:cs typeface="Arial" panose="020B0604020202020204" pitchFamily="34" charset="0"/>
              </a:rPr>
              <a:t>15 CEI-PRAISE </a:t>
            </a:r>
            <a:r>
              <a:rPr lang="en-US" sz="2400" kern="1200" dirty="0">
                <a:solidFill>
                  <a:prstClr val="white"/>
                </a:solidFill>
                <a:cs typeface="Arial" panose="020B0604020202020204" pitchFamily="34" charset="0"/>
              </a:rPr>
              <a:t>Projects </a:t>
            </a:r>
            <a:endParaRPr lang="it-IT" sz="2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A03C8AE3-53FB-46C3-8DA6-DACA14B8FA31}" type="slidenum">
              <a:rPr lang="it-IT" smtClean="0"/>
              <a:pPr>
                <a:defRPr/>
              </a:pPr>
              <a:t>5</a:t>
            </a:fld>
            <a:endParaRPr lang="it-IT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4368" y="62455"/>
            <a:ext cx="1085182" cy="77425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475101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/>
          </p:nvPr>
        </p:nvSpPr>
        <p:spPr>
          <a:xfrm>
            <a:off x="179512" y="908720"/>
            <a:ext cx="8790038" cy="5400600"/>
          </a:xfrm>
        </p:spPr>
        <p:txBody>
          <a:bodyPr anchor="ctr"/>
          <a:lstStyle/>
          <a:p>
            <a:pPr marL="0" lvl="0" indent="0" algn="just" defTabSz="269875" eaLnBrk="1" fontAlgn="auto" hangingPunct="1"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1700" b="1" kern="1200" dirty="0" smtClean="0">
                <a:solidFill>
                  <a:srgbClr val="0070C0"/>
                </a:solidFill>
                <a:ea typeface="+mn-ea"/>
                <a:cs typeface="Arial" panose="020B0604020202020204" pitchFamily="34" charset="0"/>
              </a:rPr>
              <a:t>Various </a:t>
            </a:r>
            <a:r>
              <a:rPr lang="en-US" sz="1700" b="1" kern="1200" dirty="0">
                <a:solidFill>
                  <a:srgbClr val="0070C0"/>
                </a:solidFill>
                <a:ea typeface="+mn-ea"/>
                <a:cs typeface="Arial" panose="020B0604020202020204" pitchFamily="34" charset="0"/>
              </a:rPr>
              <a:t>funding instruments, </a:t>
            </a:r>
            <a:r>
              <a:rPr lang="en-US" sz="1700" kern="1200" dirty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mostly –but not only- from EU sources, must be </a:t>
            </a:r>
            <a:r>
              <a:rPr lang="en-US" sz="1700" kern="1200" dirty="0" smtClean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efficiently combined </a:t>
            </a:r>
            <a:r>
              <a:rPr lang="en-US" sz="1700" kern="1200" dirty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in view of the implementation of a </a:t>
            </a:r>
            <a:r>
              <a:rPr lang="en-US" sz="1700" b="1" kern="1200" dirty="0">
                <a:solidFill>
                  <a:srgbClr val="0070C0"/>
                </a:solidFill>
                <a:ea typeface="+mn-ea"/>
                <a:cs typeface="Arial" panose="020B0604020202020204" pitchFamily="34" charset="0"/>
              </a:rPr>
              <a:t>unity of objectives</a:t>
            </a:r>
            <a:r>
              <a:rPr lang="en-US" sz="1700" kern="1200" dirty="0">
                <a:solidFill>
                  <a:srgbClr val="0070C0"/>
                </a:solidFill>
                <a:ea typeface="+mn-ea"/>
                <a:cs typeface="Arial" panose="020B0604020202020204" pitchFamily="34" charset="0"/>
              </a:rPr>
              <a:t>, </a:t>
            </a:r>
            <a:r>
              <a:rPr lang="en-US" sz="1700" kern="1200" dirty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taking into account CEI own consolidated experience in project management of EU funded </a:t>
            </a:r>
            <a:r>
              <a:rPr lang="en-US" sz="1700" kern="1200" dirty="0" smtClean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activities.</a:t>
            </a:r>
            <a:endParaRPr lang="en-US" sz="1700" kern="1200" dirty="0">
              <a:solidFill>
                <a:srgbClr val="172951"/>
              </a:solidFill>
              <a:ea typeface="+mn-ea"/>
              <a:cs typeface="Arial" panose="020B0604020202020204" pitchFamily="34" charset="0"/>
            </a:endParaRPr>
          </a:p>
          <a:p>
            <a:pPr marL="269875" lvl="0" indent="-269875" algn="just" defTabSz="269875" eaLnBrk="1" fontAlgn="auto" hangingPunct="1"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1700" kern="1200" dirty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•	</a:t>
            </a:r>
            <a:r>
              <a:rPr lang="en-US" sz="1700" kern="1200" dirty="0" smtClean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EC funds will </a:t>
            </a:r>
            <a:r>
              <a:rPr lang="en-US" sz="1700" kern="1200" dirty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be utilized through a </a:t>
            </a:r>
            <a:r>
              <a:rPr lang="en-US" sz="1700" b="1" kern="1200" dirty="0">
                <a:solidFill>
                  <a:srgbClr val="0070C0"/>
                </a:solidFill>
                <a:ea typeface="+mn-ea"/>
                <a:cs typeface="Arial" panose="020B0604020202020204" pitchFamily="34" charset="0"/>
              </a:rPr>
              <a:t>variable geometry</a:t>
            </a:r>
            <a:r>
              <a:rPr lang="en-US" sz="1700" kern="1200" dirty="0">
                <a:solidFill>
                  <a:srgbClr val="0070C0"/>
                </a:solidFill>
                <a:ea typeface="+mn-ea"/>
                <a:cs typeface="Arial" panose="020B0604020202020204" pitchFamily="34" charset="0"/>
              </a:rPr>
              <a:t>, </a:t>
            </a:r>
            <a:r>
              <a:rPr lang="en-US" sz="1700" kern="1200" dirty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according to the </a:t>
            </a:r>
            <a:r>
              <a:rPr lang="en-US" sz="1700" b="1" kern="1200" dirty="0">
                <a:solidFill>
                  <a:srgbClr val="0070C0"/>
                </a:solidFill>
                <a:ea typeface="+mn-ea"/>
                <a:cs typeface="Arial" panose="020B0604020202020204" pitchFamily="34" charset="0"/>
              </a:rPr>
              <a:t>respective eligibility </a:t>
            </a:r>
            <a:r>
              <a:rPr lang="en-US" sz="1700" kern="1200" dirty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of CEI Member </a:t>
            </a:r>
            <a:r>
              <a:rPr lang="en-US" sz="1700" kern="1200" dirty="0" smtClean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Countries depending </a:t>
            </a:r>
            <a:r>
              <a:rPr lang="en-US" sz="1700" kern="1200" dirty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on their </a:t>
            </a:r>
            <a:r>
              <a:rPr lang="en-US" sz="1700" b="1" kern="1200" dirty="0">
                <a:solidFill>
                  <a:srgbClr val="0070C0"/>
                </a:solidFill>
                <a:ea typeface="+mn-ea"/>
                <a:cs typeface="Arial" panose="020B0604020202020204" pitchFamily="34" charset="0"/>
              </a:rPr>
              <a:t>status vis-à-vis the EU</a:t>
            </a:r>
            <a:r>
              <a:rPr lang="en-US" sz="1700" kern="1200" dirty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: i.e. Horizon 2020, EU Structural Funds, IPA </a:t>
            </a:r>
            <a:r>
              <a:rPr lang="en-US" sz="1700" kern="1200" dirty="0" smtClean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II, ENI, other.</a:t>
            </a:r>
            <a:endParaRPr lang="en-US" sz="1700" kern="1200" dirty="0">
              <a:solidFill>
                <a:srgbClr val="172951"/>
              </a:solidFill>
              <a:ea typeface="+mn-ea"/>
              <a:cs typeface="Arial" panose="020B0604020202020204" pitchFamily="34" charset="0"/>
            </a:endParaRPr>
          </a:p>
          <a:p>
            <a:pPr marL="269875" lvl="0" indent="-269875" algn="just" defTabSz="269875" eaLnBrk="1" fontAlgn="auto" hangingPunct="1"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1700" kern="1200" dirty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•	Overall cost for seven years (same duration of H2020) estimated in Euro 45 million: </a:t>
            </a:r>
            <a:r>
              <a:rPr lang="en-US" sz="1700" b="1" kern="1200" dirty="0">
                <a:solidFill>
                  <a:srgbClr val="0070C0"/>
                </a:solidFill>
                <a:ea typeface="+mn-ea"/>
                <a:cs typeface="Arial" panose="020B0604020202020204" pitchFamily="34" charset="0"/>
              </a:rPr>
              <a:t>only an order of magnitude</a:t>
            </a:r>
            <a:r>
              <a:rPr lang="en-US" sz="1700" b="1" kern="1200" dirty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 </a:t>
            </a:r>
            <a:r>
              <a:rPr lang="en-US" sz="1700" kern="1200" dirty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referred to the full potential of </a:t>
            </a:r>
            <a:r>
              <a:rPr lang="en-US" sz="1700" kern="1200" dirty="0" smtClean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CEI-PRAISE</a:t>
            </a:r>
            <a:r>
              <a:rPr lang="en-US" sz="1700" kern="1200" dirty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, which has been drafted with a </a:t>
            </a:r>
            <a:r>
              <a:rPr lang="en-US" sz="1700" b="1" kern="1200" dirty="0">
                <a:solidFill>
                  <a:srgbClr val="0070C0"/>
                </a:solidFill>
                <a:ea typeface="+mn-ea"/>
                <a:cs typeface="Arial" panose="020B0604020202020204" pitchFamily="34" charset="0"/>
              </a:rPr>
              <a:t>modular </a:t>
            </a:r>
            <a:r>
              <a:rPr lang="en-US" sz="1700" b="1" kern="1200" dirty="0" smtClean="0">
                <a:solidFill>
                  <a:srgbClr val="0070C0"/>
                </a:solidFill>
                <a:ea typeface="+mn-ea"/>
                <a:cs typeface="Arial" panose="020B0604020202020204" pitchFamily="34" charset="0"/>
              </a:rPr>
              <a:t>flexibility</a:t>
            </a:r>
            <a:r>
              <a:rPr lang="en-US" sz="1700" kern="1200" dirty="0" smtClean="0">
                <a:solidFill>
                  <a:schemeClr val="bg1"/>
                </a:solidFill>
                <a:ea typeface="+mn-ea"/>
                <a:cs typeface="Arial" panose="020B0604020202020204" pitchFamily="34" charset="0"/>
              </a:rPr>
              <a:t>,</a:t>
            </a:r>
            <a:r>
              <a:rPr lang="en-US" sz="1700" b="1" kern="1200" dirty="0" smtClean="0">
                <a:solidFill>
                  <a:srgbClr val="0070C0"/>
                </a:solidFill>
                <a:ea typeface="+mn-ea"/>
                <a:cs typeface="Arial" panose="020B0604020202020204" pitchFamily="34" charset="0"/>
              </a:rPr>
              <a:t> </a:t>
            </a:r>
            <a:r>
              <a:rPr lang="en-US" sz="1700" kern="1200" dirty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in order to be implemented also with </a:t>
            </a:r>
            <a:r>
              <a:rPr lang="en-US" sz="1700" b="1" kern="1200" dirty="0">
                <a:solidFill>
                  <a:srgbClr val="0070C0"/>
                </a:solidFill>
                <a:ea typeface="+mn-ea"/>
                <a:cs typeface="Arial" panose="020B0604020202020204" pitchFamily="34" charset="0"/>
              </a:rPr>
              <a:t>limited </a:t>
            </a:r>
            <a:r>
              <a:rPr lang="en-US" sz="1700" b="1" kern="1200" dirty="0" smtClean="0">
                <a:solidFill>
                  <a:srgbClr val="0070C0"/>
                </a:solidFill>
                <a:ea typeface="+mn-ea"/>
                <a:cs typeface="Arial" panose="020B0604020202020204" pitchFamily="34" charset="0"/>
              </a:rPr>
              <a:t>resources</a:t>
            </a:r>
            <a:r>
              <a:rPr lang="en-US" sz="1700" kern="1200" dirty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.</a:t>
            </a:r>
          </a:p>
          <a:p>
            <a:pPr marL="269875" lvl="0" indent="-269875" algn="just" defTabSz="269875" eaLnBrk="1" fontAlgn="auto" hangingPunct="1"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1700" kern="1200" dirty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•	Examples of on-going </a:t>
            </a:r>
            <a:r>
              <a:rPr lang="en-US" sz="1700" b="1" kern="1200" dirty="0">
                <a:solidFill>
                  <a:srgbClr val="0070C0"/>
                </a:solidFill>
                <a:ea typeface="+mn-ea"/>
                <a:cs typeface="Arial" panose="020B0604020202020204" pitchFamily="34" charset="0"/>
              </a:rPr>
              <a:t>fundraising to support pilot activities</a:t>
            </a:r>
            <a:r>
              <a:rPr lang="en-US" sz="1700" kern="1200" dirty="0">
                <a:solidFill>
                  <a:srgbClr val="0070C0"/>
                </a:solidFill>
                <a:ea typeface="+mn-ea"/>
                <a:cs typeface="Arial" panose="020B0604020202020204" pitchFamily="34" charset="0"/>
              </a:rPr>
              <a:t>: </a:t>
            </a:r>
          </a:p>
          <a:p>
            <a:pPr marL="539750" lvl="0" indent="-269875" algn="just" defTabSz="452438" eaLnBrk="1" fontAlgn="auto" hangingPunct="1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en-US" sz="1700" b="1" kern="1200" dirty="0">
                <a:solidFill>
                  <a:srgbClr val="0070C0"/>
                </a:solidFill>
                <a:ea typeface="+mn-ea"/>
                <a:cs typeface="Arial" panose="020B0604020202020204" pitchFamily="34" charset="0"/>
              </a:rPr>
              <a:t>CERES BIS fellowships </a:t>
            </a:r>
            <a:r>
              <a:rPr lang="en-US" sz="1700" kern="1200" dirty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managed by CEI within Marie </a:t>
            </a:r>
            <a:r>
              <a:rPr lang="en-US" sz="1700" kern="1200" dirty="0" err="1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Skłodowska</a:t>
            </a:r>
            <a:r>
              <a:rPr lang="en-US" sz="1700" kern="1200" dirty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-Curie </a:t>
            </a:r>
            <a:r>
              <a:rPr lang="en-US" sz="1700" kern="1200" dirty="0" err="1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Programme</a:t>
            </a:r>
            <a:r>
              <a:rPr lang="en-US" sz="1700" kern="1200" dirty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;</a:t>
            </a:r>
          </a:p>
          <a:p>
            <a:pPr marL="539750" lvl="0" indent="-269875" algn="just" defTabSz="452438" eaLnBrk="1" fontAlgn="auto" hangingPunct="1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en-US" sz="1700" b="1" kern="1200" dirty="0" smtClean="0">
                <a:solidFill>
                  <a:srgbClr val="0070C0"/>
                </a:solidFill>
                <a:ea typeface="+mn-ea"/>
                <a:cs typeface="Arial" panose="020B0604020202020204" pitchFamily="34" charset="0"/>
              </a:rPr>
              <a:t>Cooperation </a:t>
            </a:r>
            <a:r>
              <a:rPr lang="en-US" sz="1700" b="1" kern="1200" dirty="0">
                <a:solidFill>
                  <a:srgbClr val="0070C0"/>
                </a:solidFill>
                <a:ea typeface="+mn-ea"/>
                <a:cs typeface="Arial" panose="020B0604020202020204" pitchFamily="34" charset="0"/>
              </a:rPr>
              <a:t>Agreement </a:t>
            </a:r>
            <a:r>
              <a:rPr lang="en-US" sz="1700" kern="1200" dirty="0" smtClean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under discussion </a:t>
            </a:r>
            <a:r>
              <a:rPr lang="en-US" sz="1700" kern="1200" dirty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with </a:t>
            </a:r>
            <a:r>
              <a:rPr lang="en-US" sz="1700" kern="1200" dirty="0" smtClean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DG NEAR </a:t>
            </a:r>
            <a:r>
              <a:rPr lang="en-US" sz="1700" kern="1200" dirty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and </a:t>
            </a:r>
            <a:r>
              <a:rPr lang="en-US" sz="1700" kern="1200" dirty="0" smtClean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DG R&amp;I </a:t>
            </a:r>
            <a:r>
              <a:rPr lang="en-US" sz="1700" kern="1200" dirty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to be implemented with </a:t>
            </a:r>
            <a:r>
              <a:rPr lang="en-US" sz="1700" kern="1200" dirty="0" smtClean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JRC with which CEI is establishing a strong cooperation;</a:t>
            </a:r>
            <a:endParaRPr lang="en-US" sz="1700" kern="1200" dirty="0">
              <a:solidFill>
                <a:srgbClr val="172951"/>
              </a:solidFill>
              <a:ea typeface="+mn-ea"/>
              <a:cs typeface="Arial" panose="020B0604020202020204" pitchFamily="34" charset="0"/>
            </a:endParaRPr>
          </a:p>
          <a:p>
            <a:pPr marL="539750" lvl="0" indent="-269875" algn="just" defTabSz="452438" eaLnBrk="1" fontAlgn="auto" hangingPunct="1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en-US" sz="1700" b="1" kern="1200" dirty="0">
                <a:solidFill>
                  <a:srgbClr val="0070C0"/>
                </a:solidFill>
                <a:ea typeface="+mn-ea"/>
                <a:cs typeface="Arial" panose="020B0604020202020204" pitchFamily="34" charset="0"/>
              </a:rPr>
              <a:t>Structural Funds </a:t>
            </a:r>
            <a:r>
              <a:rPr lang="en-US" sz="1700" kern="1200" dirty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(in cooperation with </a:t>
            </a:r>
            <a:r>
              <a:rPr lang="en-US" sz="1700" b="1" kern="1200" dirty="0" smtClean="0">
                <a:solidFill>
                  <a:srgbClr val="0070C0"/>
                </a:solidFill>
                <a:ea typeface="+mn-ea"/>
                <a:cs typeface="Arial" panose="020B0604020202020204" pitchFamily="34" charset="0"/>
              </a:rPr>
              <a:t>Governments of Member Countries</a:t>
            </a:r>
            <a:r>
              <a:rPr lang="en-US" sz="1700" kern="1200" dirty="0" smtClean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);</a:t>
            </a:r>
            <a:endParaRPr lang="en-US" sz="1700" kern="1200" dirty="0">
              <a:solidFill>
                <a:srgbClr val="172951"/>
              </a:solidFill>
              <a:ea typeface="+mn-ea"/>
              <a:cs typeface="Arial" panose="020B0604020202020204" pitchFamily="34" charset="0"/>
            </a:endParaRPr>
          </a:p>
          <a:p>
            <a:pPr marL="539750" lvl="0" indent="-269875" algn="just" defTabSz="452438" eaLnBrk="1" fontAlgn="auto" hangingPunct="1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en-US" sz="1700" kern="1200" dirty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Other </a:t>
            </a:r>
            <a:r>
              <a:rPr lang="en-US" sz="1700" b="1" kern="1200" dirty="0">
                <a:solidFill>
                  <a:srgbClr val="0070C0"/>
                </a:solidFill>
                <a:ea typeface="+mn-ea"/>
                <a:cs typeface="Arial" panose="020B0604020202020204" pitchFamily="34" charset="0"/>
              </a:rPr>
              <a:t>EU Instruments </a:t>
            </a:r>
            <a:r>
              <a:rPr lang="en-US" sz="1700" kern="1200" dirty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to support scientific communities in less performing </a:t>
            </a:r>
            <a:r>
              <a:rPr lang="en-US" sz="1700" kern="1200" dirty="0" smtClean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countries;</a:t>
            </a:r>
          </a:p>
          <a:p>
            <a:pPr marL="539750" lvl="0" indent="-269875" algn="just" defTabSz="452438" eaLnBrk="1" fontAlgn="auto" hangingPunct="1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en-US" sz="1700" b="1" kern="1200" dirty="0" smtClean="0">
                <a:solidFill>
                  <a:srgbClr val="0070C0"/>
                </a:solidFill>
                <a:ea typeface="+mn-ea"/>
                <a:cs typeface="Arial" panose="020B0604020202020204" pitchFamily="34" charset="0"/>
              </a:rPr>
              <a:t>CEI own Cooperation </a:t>
            </a:r>
            <a:r>
              <a:rPr lang="en-US" sz="1700" b="1" kern="1200" dirty="0">
                <a:solidFill>
                  <a:srgbClr val="0070C0"/>
                </a:solidFill>
                <a:ea typeface="+mn-ea"/>
                <a:cs typeface="Arial" panose="020B0604020202020204" pitchFamily="34" charset="0"/>
              </a:rPr>
              <a:t>Fund</a:t>
            </a:r>
            <a:r>
              <a:rPr lang="en-US" sz="1700" b="1" kern="1200" dirty="0" smtClean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 </a:t>
            </a:r>
            <a:r>
              <a:rPr lang="en-US" sz="1700" kern="1200" dirty="0" smtClean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and </a:t>
            </a:r>
            <a:r>
              <a:rPr lang="en-US" sz="1700" b="1" kern="1200" dirty="0">
                <a:solidFill>
                  <a:srgbClr val="0070C0"/>
                </a:solidFill>
                <a:ea typeface="+mn-ea"/>
                <a:cs typeface="Arial" panose="020B0604020202020204" pitchFamily="34" charset="0"/>
              </a:rPr>
              <a:t>Know-how Exchange </a:t>
            </a:r>
            <a:r>
              <a:rPr lang="en-US" sz="1700" b="1" kern="1200" dirty="0" err="1">
                <a:solidFill>
                  <a:srgbClr val="0070C0"/>
                </a:solidFill>
                <a:ea typeface="+mn-ea"/>
                <a:cs typeface="Arial" panose="020B0604020202020204" pitchFamily="34" charset="0"/>
              </a:rPr>
              <a:t>Programme</a:t>
            </a:r>
            <a:endParaRPr lang="en-US" sz="1700" b="1" kern="1200" dirty="0">
              <a:solidFill>
                <a:srgbClr val="0070C0"/>
              </a:solidFill>
              <a:ea typeface="+mn-ea"/>
              <a:cs typeface="Arial" panose="020B0604020202020204" pitchFamily="34" charset="0"/>
            </a:endParaRPr>
          </a:p>
          <a:p>
            <a:endParaRPr lang="it-IT" sz="1700" dirty="0"/>
          </a:p>
        </p:txBody>
      </p:sp>
      <p:sp>
        <p:nvSpPr>
          <p:cNvPr id="3" name="Titolo 2"/>
          <p:cNvSpPr>
            <a:spLocks noGrp="1"/>
          </p:cNvSpPr>
          <p:nvPr>
            <p:ph type="title" idx="13"/>
          </p:nvPr>
        </p:nvSpPr>
        <p:spPr>
          <a:xfrm>
            <a:off x="1547664" y="334399"/>
            <a:ext cx="6336704" cy="430887"/>
          </a:xfrm>
        </p:spPr>
        <p:txBody>
          <a:bodyPr/>
          <a:lstStyle/>
          <a:p>
            <a:pPr algn="l"/>
            <a:r>
              <a:rPr lang="en-US" sz="2800" kern="1200" dirty="0" smtClean="0">
                <a:solidFill>
                  <a:prstClr val="white"/>
                </a:solidFill>
                <a:ea typeface="+mj-ea"/>
                <a:cs typeface="Arial" panose="020B0604020202020204" pitchFamily="34" charset="0"/>
              </a:rPr>
              <a:t>Variable </a:t>
            </a:r>
            <a:r>
              <a:rPr lang="en-US" sz="2800" kern="1200" dirty="0">
                <a:solidFill>
                  <a:prstClr val="white"/>
                </a:solidFill>
                <a:ea typeface="+mj-ea"/>
                <a:cs typeface="Arial" panose="020B0604020202020204" pitchFamily="34" charset="0"/>
              </a:rPr>
              <a:t>Geometry of CEI-PRAISE </a:t>
            </a:r>
            <a:r>
              <a:rPr lang="en-US" sz="2800" kern="1200" dirty="0" smtClean="0">
                <a:solidFill>
                  <a:prstClr val="white"/>
                </a:solidFill>
                <a:ea typeface="+mj-ea"/>
                <a:cs typeface="Arial" panose="020B0604020202020204" pitchFamily="34" charset="0"/>
              </a:rPr>
              <a:t>Funding</a:t>
            </a:r>
            <a:endParaRPr lang="it-IT" sz="2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A03C8AE3-53FB-46C3-8DA6-DACA14B8FA31}" type="slidenum">
              <a:rPr lang="it-IT" smtClean="0"/>
              <a:pPr>
                <a:defRPr/>
              </a:pPr>
              <a:t>6</a:t>
            </a:fld>
            <a:endParaRPr lang="it-IT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4368" y="62455"/>
            <a:ext cx="1085182" cy="77425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3408302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A03C8AE3-53FB-46C3-8DA6-DACA14B8FA31}" type="slidenum">
              <a:rPr lang="it-IT" smtClean="0"/>
              <a:pPr>
                <a:defRPr/>
              </a:pPr>
              <a:t>7</a:t>
            </a:fld>
            <a:endParaRPr lang="it-IT" dirty="0"/>
          </a:p>
        </p:txBody>
      </p:sp>
      <p:sp>
        <p:nvSpPr>
          <p:cNvPr id="6" name="Titolo 2"/>
          <p:cNvSpPr>
            <a:spLocks noGrp="1"/>
          </p:cNvSpPr>
          <p:nvPr>
            <p:ph type="title" idx="13"/>
          </p:nvPr>
        </p:nvSpPr>
        <p:spPr>
          <a:xfrm>
            <a:off x="1475656" y="332656"/>
            <a:ext cx="5328592" cy="430887"/>
          </a:xfrm>
        </p:spPr>
        <p:txBody>
          <a:bodyPr/>
          <a:lstStyle/>
          <a:p>
            <a:pPr algn="l"/>
            <a:r>
              <a:rPr lang="en-US" kern="1200" dirty="0">
                <a:solidFill>
                  <a:prstClr val="white"/>
                </a:solidFill>
                <a:ea typeface="+mj-ea"/>
                <a:cs typeface="Arial" panose="020B0604020202020204" pitchFamily="34" charset="0"/>
              </a:rPr>
              <a:t>	</a:t>
            </a:r>
            <a:r>
              <a:rPr lang="en-US" sz="2800" kern="1200" dirty="0" smtClean="0">
                <a:solidFill>
                  <a:prstClr val="white"/>
                </a:solidFill>
                <a:ea typeface="+mj-ea"/>
                <a:cs typeface="Arial" panose="020B0604020202020204" pitchFamily="34" charset="0"/>
              </a:rPr>
              <a:t>Some </a:t>
            </a:r>
            <a:r>
              <a:rPr lang="en-US" sz="2800" kern="1200" dirty="0" smtClean="0">
                <a:solidFill>
                  <a:prstClr val="white"/>
                </a:solidFill>
                <a:ea typeface="+mj-ea"/>
                <a:cs typeface="Arial" panose="020B0604020202020204" pitchFamily="34" charset="0"/>
              </a:rPr>
              <a:t>Pilot Activities</a:t>
            </a:r>
            <a:endParaRPr lang="it-IT" sz="2800" dirty="0"/>
          </a:p>
        </p:txBody>
      </p:sp>
      <p:sp>
        <p:nvSpPr>
          <p:cNvPr id="7" name="Segnaposto contenuto 1"/>
          <p:cNvSpPr>
            <a:spLocks noGrp="1"/>
          </p:cNvSpPr>
          <p:nvPr>
            <p:ph/>
          </p:nvPr>
        </p:nvSpPr>
        <p:spPr>
          <a:xfrm>
            <a:off x="179512" y="1340768"/>
            <a:ext cx="8640960" cy="4968552"/>
          </a:xfrm>
        </p:spPr>
        <p:txBody>
          <a:bodyPr anchor="ctr"/>
          <a:lstStyle/>
          <a:p>
            <a:pPr marL="0" lvl="0" indent="0" algn="just" defTabSz="269875" eaLnBrk="1" fontAlgn="auto" hangingPunct="1">
              <a:spcBef>
                <a:spcPts val="1200"/>
              </a:spcBef>
              <a:spcAft>
                <a:spcPts val="0"/>
              </a:spcAft>
              <a:buNone/>
            </a:pPr>
            <a:endParaRPr lang="en-US" sz="1700" b="1" kern="1200" dirty="0" smtClean="0">
              <a:solidFill>
                <a:srgbClr val="0070C0"/>
              </a:solidFill>
              <a:ea typeface="+mn-ea"/>
              <a:cs typeface="Arial" panose="020B0604020202020204" pitchFamily="34" charset="0"/>
            </a:endParaRPr>
          </a:p>
          <a:p>
            <a:pPr marL="0" lvl="0" indent="0" algn="just" defTabSz="269875" eaLnBrk="1" fontAlgn="auto" hangingPunct="1"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1700" b="1" kern="1200" dirty="0" smtClean="0">
                <a:solidFill>
                  <a:srgbClr val="0070C0"/>
                </a:solidFill>
                <a:ea typeface="+mn-ea"/>
                <a:cs typeface="Arial" panose="020B0604020202020204" pitchFamily="34" charset="0"/>
              </a:rPr>
              <a:t>Ad hoc workshops </a:t>
            </a:r>
            <a:r>
              <a:rPr lang="en-US" sz="1700" kern="1200" dirty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to </a:t>
            </a:r>
            <a:r>
              <a:rPr lang="en-US" sz="1700" kern="1200" dirty="0" smtClean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promote specific Horizon 2020 </a:t>
            </a:r>
            <a:r>
              <a:rPr lang="en-US" sz="1700" kern="1200" dirty="0" err="1" smtClean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Programmes</a:t>
            </a:r>
            <a:r>
              <a:rPr lang="en-US" sz="1700" kern="1200" dirty="0" smtClean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: no contribution for travel and accommodation (!); 80 CEI-PRAISE confirmed partners plus 220 potential partner invited.</a:t>
            </a:r>
          </a:p>
          <a:p>
            <a:pPr marL="0" lvl="0" indent="0" algn="just" defTabSz="269875" eaLnBrk="1" fontAlgn="auto" hangingPunct="1">
              <a:spcBef>
                <a:spcPts val="1200"/>
              </a:spcBef>
              <a:spcAft>
                <a:spcPts val="0"/>
              </a:spcAft>
              <a:buNone/>
            </a:pPr>
            <a:endParaRPr lang="en-US" sz="1700" kern="1200" dirty="0" smtClean="0">
              <a:solidFill>
                <a:srgbClr val="172951"/>
              </a:solidFill>
              <a:ea typeface="+mn-ea"/>
              <a:cs typeface="Arial" panose="020B0604020202020204" pitchFamily="34" charset="0"/>
            </a:endParaRPr>
          </a:p>
          <a:p>
            <a:pPr lvl="0" algn="just" defTabSz="269875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700" b="1" kern="1200" dirty="0" smtClean="0">
                <a:solidFill>
                  <a:schemeClr val="bg2"/>
                </a:solidFill>
                <a:ea typeface="+mn-ea"/>
                <a:cs typeface="Arial" panose="020B0604020202020204" pitchFamily="34" charset="0"/>
              </a:rPr>
              <a:t>February 2015</a:t>
            </a:r>
            <a:r>
              <a:rPr lang="en-US" sz="1700" kern="1200" dirty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,</a:t>
            </a:r>
            <a:r>
              <a:rPr lang="en-US" sz="1700" kern="1200" dirty="0" smtClean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 promoting Twinning </a:t>
            </a:r>
            <a:r>
              <a:rPr lang="en-US" sz="1700" kern="1200" dirty="0" err="1" smtClean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Programme</a:t>
            </a:r>
            <a:r>
              <a:rPr lang="en-US" sz="1700" kern="1200" dirty="0" smtClean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 in cooperation with EC: results </a:t>
            </a:r>
          </a:p>
          <a:p>
            <a:pPr marL="555625" indent="-192088" algn="just" defTabSz="269875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700" kern="1200" dirty="0">
                <a:solidFill>
                  <a:srgbClr val="172951"/>
                </a:solidFill>
                <a:cs typeface="Arial" panose="020B0604020202020204" pitchFamily="34" charset="0"/>
              </a:rPr>
              <a:t>37 participants from 11 </a:t>
            </a:r>
            <a:r>
              <a:rPr lang="en-US" sz="1700" kern="1200" dirty="0" smtClean="0">
                <a:solidFill>
                  <a:srgbClr val="172951"/>
                </a:solidFill>
                <a:cs typeface="Arial" panose="020B0604020202020204" pitchFamily="34" charset="0"/>
              </a:rPr>
              <a:t>countries, </a:t>
            </a:r>
            <a:r>
              <a:rPr lang="en-US" sz="1700" kern="1200" dirty="0">
                <a:solidFill>
                  <a:srgbClr val="172951"/>
                </a:solidFill>
                <a:cs typeface="Arial" panose="020B0604020202020204" pitchFamily="34" charset="0"/>
              </a:rPr>
              <a:t>(8 </a:t>
            </a:r>
            <a:r>
              <a:rPr lang="en-US" sz="1700" kern="1200" dirty="0" smtClean="0">
                <a:solidFill>
                  <a:srgbClr val="172951"/>
                </a:solidFill>
                <a:cs typeface="Arial" panose="020B0604020202020204" pitchFamily="34" charset="0"/>
              </a:rPr>
              <a:t>institutions from </a:t>
            </a:r>
            <a:r>
              <a:rPr lang="en-US" sz="1700" kern="1200" dirty="0">
                <a:solidFill>
                  <a:srgbClr val="172951"/>
                </a:solidFill>
                <a:cs typeface="Arial" panose="020B0604020202020204" pitchFamily="34" charset="0"/>
              </a:rPr>
              <a:t>outside CEI region) plus CEI S&amp;T Network</a:t>
            </a:r>
          </a:p>
          <a:p>
            <a:pPr marL="555625" lvl="0" indent="-192088" algn="just" defTabSz="269875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700" kern="1200" dirty="0" smtClean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8 project proposals submitted,</a:t>
            </a:r>
          </a:p>
          <a:p>
            <a:pPr marL="555625" lvl="0" indent="-192088" algn="just" defTabSz="269875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700" kern="1200" dirty="0" smtClean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€ 1 million to be expected for each successful project;</a:t>
            </a:r>
          </a:p>
          <a:p>
            <a:pPr lvl="0" algn="just" defTabSz="269875" eaLnBrk="1" fontAlgn="auto" hangingPunct="1">
              <a:spcBef>
                <a:spcPts val="1200"/>
              </a:spcBef>
              <a:spcAft>
                <a:spcPts val="0"/>
              </a:spcAft>
            </a:pPr>
            <a:r>
              <a:rPr lang="en-US" sz="1700" b="1" kern="1200" dirty="0" smtClean="0">
                <a:solidFill>
                  <a:schemeClr val="bg2"/>
                </a:solidFill>
                <a:ea typeface="+mn-ea"/>
                <a:cs typeface="Arial" panose="020B0604020202020204" pitchFamily="34" charset="0"/>
              </a:rPr>
              <a:t>June 2015</a:t>
            </a:r>
            <a:r>
              <a:rPr lang="en-US" sz="1700" kern="1200" dirty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,</a:t>
            </a:r>
            <a:r>
              <a:rPr lang="en-US" sz="1700" kern="1200" dirty="0" smtClean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 promoting COST Actions in cooperation with COST Secretariat</a:t>
            </a:r>
          </a:p>
          <a:p>
            <a:pPr marL="555625" indent="-192088" algn="just" defTabSz="269875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700" kern="1200" dirty="0" smtClean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30</a:t>
            </a:r>
            <a:r>
              <a:rPr lang="en-US" sz="1700" kern="1200" dirty="0" smtClean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 </a:t>
            </a:r>
            <a:r>
              <a:rPr lang="en-US" sz="1700" kern="1200" dirty="0" smtClean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participants, expected at least 15/20 </a:t>
            </a:r>
            <a:r>
              <a:rPr lang="en-US" sz="1700" kern="1200" dirty="0" smtClean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proposals, </a:t>
            </a:r>
          </a:p>
          <a:p>
            <a:pPr lvl="0" algn="just" defTabSz="269875" eaLnBrk="1" fontAlgn="auto" hangingPunct="1">
              <a:spcBef>
                <a:spcPts val="1200"/>
              </a:spcBef>
              <a:spcAft>
                <a:spcPts val="0"/>
              </a:spcAft>
            </a:pPr>
            <a:r>
              <a:rPr lang="en-US" sz="1700" b="1" kern="1200" dirty="0" smtClean="0">
                <a:solidFill>
                  <a:schemeClr val="bg2"/>
                </a:solidFill>
                <a:ea typeface="+mn-ea"/>
                <a:cs typeface="Arial" panose="020B0604020202020204" pitchFamily="34" charset="0"/>
              </a:rPr>
              <a:t>August 2015</a:t>
            </a:r>
            <a:r>
              <a:rPr lang="en-US" sz="1700" kern="1200" dirty="0" smtClean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, promoting Marie </a:t>
            </a:r>
            <a:r>
              <a:rPr lang="en-US" sz="1700" kern="1200" dirty="0" err="1" smtClean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Sklodowska</a:t>
            </a:r>
            <a:r>
              <a:rPr lang="en-US" sz="1700" kern="1200" dirty="0" smtClean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-Curie individual fellowships: </a:t>
            </a:r>
          </a:p>
          <a:p>
            <a:pPr marL="539750" indent="-176213" algn="just" defTabSz="269875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700" kern="1200" dirty="0" smtClean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“</a:t>
            </a:r>
            <a:r>
              <a:rPr lang="en-US" sz="1700" kern="1200" dirty="0" smtClean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open house” of Centers in Trieste willing to host scientists from CEI countries</a:t>
            </a:r>
            <a:r>
              <a:rPr lang="en-US" sz="1700" kern="1200" dirty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,</a:t>
            </a:r>
            <a:endParaRPr lang="en-US" sz="1700" kern="1200" dirty="0" smtClean="0">
              <a:solidFill>
                <a:srgbClr val="172951"/>
              </a:solidFill>
              <a:ea typeface="+mn-ea"/>
              <a:cs typeface="Arial" panose="020B0604020202020204" pitchFamily="34" charset="0"/>
            </a:endParaRPr>
          </a:p>
          <a:p>
            <a:pPr marL="539750" indent="-176213" algn="just" defTabSz="269875" eaLnBrk="1" fontAlgn="auto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700" kern="1200" dirty="0" smtClean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Announcements about positions </a:t>
            </a:r>
            <a:r>
              <a:rPr lang="en-US" sz="1700" kern="1200" dirty="0" smtClean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available in laboratories of the CEI S&amp;T Network </a:t>
            </a:r>
            <a:r>
              <a:rPr lang="en-US" sz="1700" kern="1200" dirty="0" smtClean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will be circulated soon to </a:t>
            </a:r>
            <a:r>
              <a:rPr lang="en-US" sz="1700" kern="1200" dirty="0" smtClean="0">
                <a:solidFill>
                  <a:srgbClr val="172951"/>
                </a:solidFill>
                <a:ea typeface="+mn-ea"/>
                <a:cs typeface="Arial" panose="020B0604020202020204" pitchFamily="34" charset="0"/>
              </a:rPr>
              <a:t>80 CEI-PRAISE partners and other 220 potential partners;</a:t>
            </a:r>
          </a:p>
          <a:p>
            <a:pPr algn="just" defTabSz="269875" eaLnBrk="1" fontAlgn="auto" hangingPunct="1">
              <a:spcBef>
                <a:spcPts val="0"/>
              </a:spcBef>
              <a:spcAft>
                <a:spcPts val="1200"/>
              </a:spcAft>
            </a:pPr>
            <a:r>
              <a:rPr lang="en-US" sz="1700" b="1" kern="1200" dirty="0" smtClean="0">
                <a:solidFill>
                  <a:schemeClr val="bg2"/>
                </a:solidFill>
                <a:cs typeface="Arial" panose="020B0604020202020204" pitchFamily="34" charset="0"/>
              </a:rPr>
              <a:t>September 2017</a:t>
            </a:r>
            <a:r>
              <a:rPr lang="en-US" sz="1700" kern="1200" dirty="0">
                <a:solidFill>
                  <a:srgbClr val="172951"/>
                </a:solidFill>
                <a:cs typeface="Arial" panose="020B0604020202020204" pitchFamily="34" charset="0"/>
              </a:rPr>
              <a:t>,</a:t>
            </a:r>
            <a:r>
              <a:rPr lang="en-US" sz="1700" kern="1200" dirty="0" smtClean="0">
                <a:solidFill>
                  <a:srgbClr val="172951"/>
                </a:solidFill>
                <a:cs typeface="Arial" panose="020B0604020202020204" pitchFamily="34" charset="0"/>
              </a:rPr>
              <a:t> submitting again the CERES TWO proposal under Marie </a:t>
            </a:r>
            <a:r>
              <a:rPr lang="en-US" sz="1700" kern="1200" dirty="0" err="1" smtClean="0">
                <a:solidFill>
                  <a:srgbClr val="172951"/>
                </a:solidFill>
                <a:cs typeface="Arial" panose="020B0604020202020204" pitchFamily="34" charset="0"/>
              </a:rPr>
              <a:t>Sklodowska</a:t>
            </a:r>
            <a:r>
              <a:rPr lang="en-US" sz="1700" kern="1200" dirty="0" smtClean="0">
                <a:solidFill>
                  <a:srgbClr val="172951"/>
                </a:solidFill>
                <a:cs typeface="Arial" panose="020B0604020202020204" pitchFamily="34" charset="0"/>
              </a:rPr>
              <a:t>-Curie Program in order to host more researchers in institutions of the CEI S&amp;T Network: </a:t>
            </a:r>
            <a:r>
              <a:rPr lang="en-US" sz="1700" kern="1200" dirty="0">
                <a:solidFill>
                  <a:srgbClr val="172951"/>
                </a:solidFill>
                <a:cs typeface="Arial" panose="020B0604020202020204" pitchFamily="34" charset="0"/>
              </a:rPr>
              <a:t>t</a:t>
            </a:r>
            <a:r>
              <a:rPr lang="en-US" sz="1700" kern="1200" dirty="0" smtClean="0">
                <a:solidFill>
                  <a:srgbClr val="172951"/>
                </a:solidFill>
                <a:cs typeface="Arial" panose="020B0604020202020204" pitchFamily="34" charset="0"/>
              </a:rPr>
              <a:t>he previous proposal was approved and ranked first among those which could not </a:t>
            </a:r>
            <a:r>
              <a:rPr lang="en-US" sz="1700" kern="1200" dirty="0">
                <a:solidFill>
                  <a:srgbClr val="172951"/>
                </a:solidFill>
                <a:cs typeface="Arial" panose="020B0604020202020204" pitchFamily="34" charset="0"/>
              </a:rPr>
              <a:t>b</a:t>
            </a:r>
            <a:r>
              <a:rPr lang="en-US" sz="1700" kern="1200" dirty="0" smtClean="0">
                <a:solidFill>
                  <a:srgbClr val="172951"/>
                </a:solidFill>
                <a:cs typeface="Arial" panose="020B0604020202020204" pitchFamily="34" charset="0"/>
              </a:rPr>
              <a:t>e financially supported due to unavailability of funds.</a:t>
            </a:r>
            <a:endParaRPr lang="en-US" sz="1700" dirty="0" smtClean="0"/>
          </a:p>
          <a:p>
            <a:pPr marL="269875" lvl="0" indent="-269875" algn="just" defTabSz="269875" eaLnBrk="1" fontAlgn="auto" hangingPunct="1">
              <a:spcBef>
                <a:spcPts val="1200"/>
              </a:spcBef>
              <a:spcAft>
                <a:spcPts val="0"/>
              </a:spcAft>
              <a:buNone/>
            </a:pPr>
            <a:endParaRPr lang="it-IT" sz="1700" dirty="0"/>
          </a:p>
          <a:p>
            <a:pPr marL="269875" lvl="0" indent="-269875" algn="just" defTabSz="269875" eaLnBrk="1" fontAlgn="auto" hangingPunct="1">
              <a:spcBef>
                <a:spcPts val="1200"/>
              </a:spcBef>
              <a:spcAft>
                <a:spcPts val="0"/>
              </a:spcAft>
              <a:buNone/>
            </a:pPr>
            <a:endParaRPr lang="en-US" sz="1700" kern="1200" dirty="0">
              <a:solidFill>
                <a:srgbClr val="0070C0"/>
              </a:solidFill>
              <a:ea typeface="+mn-ea"/>
              <a:cs typeface="Arial" panose="020B0604020202020204" pitchFamily="34" charset="0"/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4368" y="62455"/>
            <a:ext cx="1085182" cy="77425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2978811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A03C8AE3-53FB-46C3-8DA6-DACA14B8FA31}" type="slidenum">
              <a:rPr lang="it-IT" smtClean="0"/>
              <a:pPr>
                <a:defRPr/>
              </a:pPr>
              <a:t>8</a:t>
            </a:fld>
            <a:endParaRPr lang="it-IT" dirty="0"/>
          </a:p>
        </p:txBody>
      </p:sp>
      <p:sp>
        <p:nvSpPr>
          <p:cNvPr id="6" name="Titolo 2"/>
          <p:cNvSpPr>
            <a:spLocks noGrp="1"/>
          </p:cNvSpPr>
          <p:nvPr>
            <p:ph type="title" idx="13"/>
          </p:nvPr>
        </p:nvSpPr>
        <p:spPr>
          <a:xfrm>
            <a:off x="1547664" y="332656"/>
            <a:ext cx="5328592" cy="430887"/>
          </a:xfrm>
        </p:spPr>
        <p:txBody>
          <a:bodyPr/>
          <a:lstStyle/>
          <a:p>
            <a:pPr algn="l"/>
            <a:r>
              <a:rPr lang="en-US" sz="2800" kern="1200" dirty="0" smtClean="0">
                <a:solidFill>
                  <a:prstClr val="white"/>
                </a:solidFill>
                <a:ea typeface="+mj-ea"/>
                <a:cs typeface="Arial" panose="020B0604020202020204" pitchFamily="34" charset="0"/>
              </a:rPr>
              <a:t>		Pilot Activities (2)</a:t>
            </a:r>
            <a:endParaRPr lang="it-IT" sz="2800" dirty="0"/>
          </a:p>
        </p:txBody>
      </p:sp>
      <p:sp>
        <p:nvSpPr>
          <p:cNvPr id="8" name="Segnaposto contenuto 1"/>
          <p:cNvSpPr>
            <a:spLocks noGrp="1"/>
          </p:cNvSpPr>
          <p:nvPr>
            <p:ph/>
          </p:nvPr>
        </p:nvSpPr>
        <p:spPr>
          <a:xfrm>
            <a:off x="179512" y="908720"/>
            <a:ext cx="8712968" cy="5400600"/>
          </a:xfrm>
        </p:spPr>
        <p:txBody>
          <a:bodyPr anchor="ctr"/>
          <a:lstStyle/>
          <a:p>
            <a:pPr algn="just" defTabSz="269875">
              <a:spcBef>
                <a:spcPts val="0"/>
              </a:spcBef>
            </a:pPr>
            <a:r>
              <a:rPr lang="en-US" sz="1700" b="1" dirty="0">
                <a:solidFill>
                  <a:srgbClr val="0070C0"/>
                </a:solidFill>
                <a:cs typeface="Arial" panose="020B0604020202020204" pitchFamily="34" charset="0"/>
              </a:rPr>
              <a:t>CEI  Know-how Exchange </a:t>
            </a:r>
            <a:r>
              <a:rPr lang="en-US" sz="1700" b="1" dirty="0" err="1" smtClean="0">
                <a:solidFill>
                  <a:srgbClr val="0070C0"/>
                </a:solidFill>
                <a:cs typeface="Arial" panose="020B0604020202020204" pitchFamily="34" charset="0"/>
              </a:rPr>
              <a:t>Programme</a:t>
            </a:r>
            <a:endParaRPr lang="en-US" sz="1700" b="1" dirty="0" smtClean="0">
              <a:solidFill>
                <a:srgbClr val="0070C0"/>
              </a:solidFill>
              <a:cs typeface="Arial" panose="020B0604020202020204" pitchFamily="34" charset="0"/>
            </a:endParaRPr>
          </a:p>
          <a:p>
            <a:pPr lvl="1" algn="just" defTabSz="269875">
              <a:spcBef>
                <a:spcPts val="0"/>
              </a:spcBef>
            </a:pPr>
            <a:r>
              <a:rPr lang="en-US" sz="1700" dirty="0" smtClean="0"/>
              <a:t>2014, </a:t>
            </a:r>
            <a:r>
              <a:rPr lang="en-US" sz="1700" dirty="0"/>
              <a:t>OGS, with Serbia, Albania, Montenegro: capacity building for future planning in efficient </a:t>
            </a:r>
            <a:r>
              <a:rPr lang="en-US" sz="1700" dirty="0" smtClean="0"/>
              <a:t>energy;</a:t>
            </a:r>
            <a:endParaRPr lang="en-US" sz="1700" dirty="0"/>
          </a:p>
          <a:p>
            <a:pPr lvl="1" algn="just" defTabSz="269875">
              <a:spcBef>
                <a:spcPts val="0"/>
              </a:spcBef>
            </a:pPr>
            <a:r>
              <a:rPr lang="en-US" sz="1700" dirty="0" smtClean="0">
                <a:solidFill>
                  <a:srgbClr val="172951"/>
                </a:solidFill>
                <a:cs typeface="Arial" panose="020B0604020202020204" pitchFamily="34" charset="0"/>
              </a:rPr>
              <a:t>2015 ongoing, CNR (Photonics and Nanotech Institute) with University of </a:t>
            </a:r>
            <a:r>
              <a:rPr lang="it-IT" sz="1700" dirty="0" err="1" smtClean="0"/>
              <a:t>Niš</a:t>
            </a:r>
            <a:r>
              <a:rPr lang="it-IT" sz="1700" dirty="0" smtClean="0"/>
              <a:t>: </a:t>
            </a:r>
            <a:r>
              <a:rPr lang="it-IT" sz="1700" dirty="0" err="1"/>
              <a:t>t</a:t>
            </a:r>
            <a:r>
              <a:rPr lang="it-IT" sz="1700" dirty="0" err="1" smtClean="0"/>
              <a:t>echnology</a:t>
            </a:r>
            <a:r>
              <a:rPr lang="it-IT" sz="1700" dirty="0" smtClean="0"/>
              <a:t> </a:t>
            </a:r>
            <a:r>
              <a:rPr lang="it-IT" sz="1700" dirty="0"/>
              <a:t>transfer for </a:t>
            </a:r>
            <a:r>
              <a:rPr lang="it-IT" sz="1700" dirty="0" err="1" smtClean="0"/>
              <a:t>food</a:t>
            </a:r>
            <a:r>
              <a:rPr lang="it-IT" sz="1700" dirty="0" smtClean="0"/>
              <a:t> </a:t>
            </a:r>
            <a:r>
              <a:rPr lang="it-IT" sz="1700" dirty="0"/>
              <a:t>packaging in </a:t>
            </a:r>
            <a:r>
              <a:rPr lang="it-IT" sz="1700" dirty="0" err="1" smtClean="0"/>
              <a:t>controlled</a:t>
            </a:r>
            <a:r>
              <a:rPr lang="it-IT" sz="1700" dirty="0" smtClean="0"/>
              <a:t>/</a:t>
            </a:r>
            <a:r>
              <a:rPr lang="it-IT" sz="1700" dirty="0" err="1" smtClean="0"/>
              <a:t>secure</a:t>
            </a:r>
            <a:r>
              <a:rPr lang="it-IT" sz="1700" dirty="0" smtClean="0"/>
              <a:t> </a:t>
            </a:r>
            <a:r>
              <a:rPr lang="it-IT" sz="1700" dirty="0" err="1" smtClean="0"/>
              <a:t>atmosphere</a:t>
            </a:r>
            <a:r>
              <a:rPr lang="it-IT" sz="1700" dirty="0" smtClean="0"/>
              <a:t>;</a:t>
            </a:r>
          </a:p>
          <a:p>
            <a:pPr lvl="1" algn="just" defTabSz="269875">
              <a:spcBef>
                <a:spcPts val="0"/>
              </a:spcBef>
            </a:pPr>
            <a:r>
              <a:rPr lang="it-IT" sz="1700" dirty="0" smtClean="0"/>
              <a:t>2015 </a:t>
            </a:r>
            <a:r>
              <a:rPr lang="it-IT" sz="1700" dirty="0" err="1" smtClean="0"/>
              <a:t>ongoing</a:t>
            </a:r>
            <a:r>
              <a:rPr lang="it-IT" sz="1700" dirty="0"/>
              <a:t>,</a:t>
            </a:r>
            <a:r>
              <a:rPr lang="it-IT" sz="1700" dirty="0" smtClean="0"/>
              <a:t> Milano </a:t>
            </a:r>
            <a:r>
              <a:rPr lang="it-IT" sz="1700" dirty="0" err="1" smtClean="0"/>
              <a:t>Politechnic</a:t>
            </a:r>
            <a:r>
              <a:rPr lang="it-IT" sz="1700" dirty="0" smtClean="0"/>
              <a:t> with </a:t>
            </a:r>
            <a:r>
              <a:rPr lang="it-IT" sz="1700" dirty="0" err="1" smtClean="0"/>
              <a:t>University</a:t>
            </a:r>
            <a:r>
              <a:rPr lang="it-IT" sz="1700" dirty="0" smtClean="0"/>
              <a:t> of Novi </a:t>
            </a:r>
            <a:r>
              <a:rPr lang="it-IT" sz="1700" dirty="0" err="1" smtClean="0"/>
              <a:t>Sad</a:t>
            </a:r>
            <a:r>
              <a:rPr lang="it-IT" sz="1700" dirty="0" smtClean="0"/>
              <a:t>: </a:t>
            </a:r>
            <a:r>
              <a:rPr lang="it-IT" sz="1700" dirty="0" err="1" smtClean="0"/>
              <a:t>development</a:t>
            </a:r>
            <a:r>
              <a:rPr lang="it-IT" sz="1700" dirty="0" smtClean="0"/>
              <a:t> of new </a:t>
            </a:r>
            <a:r>
              <a:rPr lang="it-IT" sz="1700" dirty="0" err="1" smtClean="0"/>
              <a:t>sensors</a:t>
            </a:r>
            <a:r>
              <a:rPr lang="it-IT" sz="1700" dirty="0" smtClean="0"/>
              <a:t> to monitor air </a:t>
            </a:r>
            <a:r>
              <a:rPr lang="it-IT" sz="1700" dirty="0" err="1" smtClean="0"/>
              <a:t>pollution</a:t>
            </a:r>
            <a:r>
              <a:rPr lang="it-IT" sz="1700" dirty="0" smtClean="0"/>
              <a:t>;</a:t>
            </a:r>
          </a:p>
          <a:p>
            <a:pPr lvl="1" algn="just" defTabSz="269875">
              <a:spcBef>
                <a:spcPts val="0"/>
              </a:spcBef>
            </a:pPr>
            <a:r>
              <a:rPr lang="it-IT" sz="1700" dirty="0"/>
              <a:t>m</a:t>
            </a:r>
            <a:r>
              <a:rPr lang="it-IT" sz="1700" dirty="0" smtClean="0"/>
              <a:t>ore…</a:t>
            </a:r>
          </a:p>
          <a:p>
            <a:pPr marL="457200" lvl="1" indent="0" algn="just" defTabSz="269875">
              <a:spcBef>
                <a:spcPts val="0"/>
              </a:spcBef>
              <a:buNone/>
            </a:pPr>
            <a:endParaRPr lang="en-US" sz="1700" b="1" dirty="0">
              <a:solidFill>
                <a:srgbClr val="0070C0"/>
              </a:solidFill>
              <a:cs typeface="Arial" panose="020B0604020202020204" pitchFamily="34" charset="0"/>
            </a:endParaRPr>
          </a:p>
          <a:p>
            <a:pPr algn="just" defTabSz="269875">
              <a:spcBef>
                <a:spcPts val="0"/>
              </a:spcBef>
            </a:pPr>
            <a:r>
              <a:rPr lang="en-US" sz="1700" b="1" dirty="0">
                <a:solidFill>
                  <a:srgbClr val="0070C0"/>
                </a:solidFill>
                <a:cs typeface="Arial" panose="020B0604020202020204" pitchFamily="34" charset="0"/>
              </a:rPr>
              <a:t>CEI  </a:t>
            </a:r>
            <a:r>
              <a:rPr lang="en-US" sz="1700" b="1" dirty="0" smtClean="0">
                <a:solidFill>
                  <a:srgbClr val="0070C0"/>
                </a:solidFill>
                <a:cs typeface="Arial" panose="020B0604020202020204" pitchFamily="34" charset="0"/>
              </a:rPr>
              <a:t>Cooperation </a:t>
            </a:r>
            <a:r>
              <a:rPr lang="en-US" sz="1700" b="1" dirty="0">
                <a:solidFill>
                  <a:srgbClr val="0070C0"/>
                </a:solidFill>
                <a:cs typeface="Arial" panose="020B0604020202020204" pitchFamily="34" charset="0"/>
              </a:rPr>
              <a:t>Fund</a:t>
            </a:r>
          </a:p>
          <a:p>
            <a:pPr lvl="1" algn="just" defTabSz="269875">
              <a:spcBef>
                <a:spcPts val="0"/>
              </a:spcBef>
            </a:pPr>
            <a:r>
              <a:rPr lang="en-US" sz="1700" dirty="0"/>
              <a:t>2015 </a:t>
            </a:r>
            <a:r>
              <a:rPr lang="en-US" sz="1700" dirty="0" smtClean="0"/>
              <a:t>March</a:t>
            </a:r>
            <a:r>
              <a:rPr lang="en-US" sz="1700" dirty="0"/>
              <a:t>,</a:t>
            </a:r>
            <a:r>
              <a:rPr lang="en-US" sz="1700" dirty="0" smtClean="0"/>
              <a:t> CEI </a:t>
            </a:r>
            <a:r>
              <a:rPr lang="en-US" sz="1700" dirty="0"/>
              <a:t>High Level Workshop on Advanced Biofuels, </a:t>
            </a:r>
            <a:r>
              <a:rPr lang="en-US" sz="1700" dirty="0" err="1"/>
              <a:t>Biorefinery</a:t>
            </a:r>
            <a:r>
              <a:rPr lang="en-US" sz="1700" dirty="0"/>
              <a:t> and </a:t>
            </a:r>
            <a:r>
              <a:rPr lang="en-GB" sz="1700" dirty="0"/>
              <a:t>Added </a:t>
            </a:r>
            <a:r>
              <a:rPr lang="en-GB" sz="1700" dirty="0" smtClean="0"/>
              <a:t>Value Bio-</a:t>
            </a:r>
            <a:r>
              <a:rPr lang="en-GB" sz="1700" dirty="0" err="1" smtClean="0"/>
              <a:t>byproducts</a:t>
            </a:r>
            <a:r>
              <a:rPr lang="en-GB" sz="1700" dirty="0" smtClean="0"/>
              <a:t> </a:t>
            </a:r>
            <a:r>
              <a:rPr lang="en-GB" sz="1700" dirty="0"/>
              <a:t>held in </a:t>
            </a:r>
            <a:r>
              <a:rPr lang="en-GB" sz="1700" dirty="0" smtClean="0"/>
              <a:t>Bratislava, </a:t>
            </a:r>
            <a:r>
              <a:rPr lang="en-GB" sz="1700" dirty="0"/>
              <a:t>in cooperation with EC-JRC, ICARST </a:t>
            </a:r>
            <a:r>
              <a:rPr lang="en-GB" sz="1700" dirty="0" smtClean="0"/>
              <a:t>and </a:t>
            </a:r>
            <a:r>
              <a:rPr lang="en-US" sz="1700" dirty="0" smtClean="0"/>
              <a:t>University </a:t>
            </a:r>
            <a:r>
              <a:rPr lang="en-US" sz="1700" dirty="0"/>
              <a:t>of SS. Cyril and Methodius in </a:t>
            </a:r>
            <a:r>
              <a:rPr lang="en-US" sz="1700" dirty="0" err="1" smtClean="0"/>
              <a:t>Trnava</a:t>
            </a:r>
            <a:r>
              <a:rPr lang="en-US" sz="1700" dirty="0" smtClean="0"/>
              <a:t> (85 participants): </a:t>
            </a:r>
            <a:r>
              <a:rPr lang="en-GB" sz="1700" dirty="0" smtClean="0"/>
              <a:t>Slovak Government engaged to organize a follow up Conference under its EU Presidency in 2016;</a:t>
            </a:r>
            <a:endParaRPr lang="en-US" sz="1700" dirty="0"/>
          </a:p>
          <a:p>
            <a:pPr lvl="1" algn="just" defTabSz="269875">
              <a:spcBef>
                <a:spcPts val="0"/>
              </a:spcBef>
            </a:pPr>
            <a:r>
              <a:rPr lang="en-US" sz="1700" dirty="0"/>
              <a:t>2015 </a:t>
            </a:r>
            <a:r>
              <a:rPr lang="en-US" sz="1700" dirty="0" smtClean="0"/>
              <a:t>July, ICGEB </a:t>
            </a:r>
            <a:r>
              <a:rPr lang="en-US" sz="1700" dirty="0"/>
              <a:t>High Level Workshop on DNA tumor </a:t>
            </a:r>
            <a:r>
              <a:rPr lang="en-US" sz="1700" dirty="0" smtClean="0"/>
              <a:t>virus;</a:t>
            </a:r>
          </a:p>
          <a:p>
            <a:pPr lvl="1" algn="just" defTabSz="269875">
              <a:spcBef>
                <a:spcPts val="0"/>
              </a:spcBef>
            </a:pPr>
            <a:r>
              <a:rPr lang="en-US" sz="1700" dirty="0"/>
              <a:t>o</a:t>
            </a:r>
            <a:r>
              <a:rPr lang="en-US" sz="1700" dirty="0" smtClean="0"/>
              <a:t>ther events: Academy of Science of </a:t>
            </a:r>
            <a:r>
              <a:rPr lang="en-US" sz="1700" dirty="0" smtClean="0"/>
              <a:t>Belarus </a:t>
            </a:r>
            <a:r>
              <a:rPr lang="en-US" sz="1700" dirty="0" smtClean="0"/>
              <a:t>(on Applied Mathematics); University of Novi Sad (on Logics and Applications); University of </a:t>
            </a:r>
            <a:r>
              <a:rPr lang="en-US" sz="1700" dirty="0" err="1" smtClean="0"/>
              <a:t>Padova</a:t>
            </a:r>
            <a:r>
              <a:rPr lang="en-US" sz="1700" dirty="0" smtClean="0"/>
              <a:t> (European Symposium on Plasma Chemistry);</a:t>
            </a:r>
          </a:p>
          <a:p>
            <a:pPr lvl="1" algn="just" defTabSz="269875">
              <a:spcBef>
                <a:spcPts val="0"/>
              </a:spcBef>
            </a:pPr>
            <a:r>
              <a:rPr lang="en-US" sz="1700" dirty="0"/>
              <a:t>m</a:t>
            </a:r>
            <a:r>
              <a:rPr lang="en-US" sz="1700" dirty="0" smtClean="0"/>
              <a:t>ore…</a:t>
            </a:r>
            <a:endParaRPr lang="en-US" sz="1700" dirty="0"/>
          </a:p>
          <a:p>
            <a:pPr marL="0" indent="0">
              <a:buNone/>
            </a:pPr>
            <a:endParaRPr lang="it-IT" sz="1800" dirty="0" smtClean="0">
              <a:solidFill>
                <a:srgbClr val="FF0000"/>
              </a:solidFill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4368" y="62455"/>
            <a:ext cx="1085182" cy="77425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2066632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/>
          </p:nvPr>
        </p:nvSpPr>
        <p:spPr>
          <a:xfrm>
            <a:off x="395536" y="908720"/>
            <a:ext cx="8352928" cy="5112568"/>
          </a:xfrm>
        </p:spPr>
        <p:txBody>
          <a:bodyPr anchor="ctr"/>
          <a:lstStyle/>
          <a:p>
            <a:pPr marL="0" indent="0" algn="just">
              <a:buNone/>
            </a:pPr>
            <a:r>
              <a:rPr lang="it-IT" sz="1700" dirty="0" err="1"/>
              <a:t>Establishing</a:t>
            </a:r>
            <a:r>
              <a:rPr lang="it-IT" sz="1700" dirty="0"/>
              <a:t> the Secretariat </a:t>
            </a:r>
            <a:r>
              <a:rPr lang="it-IT" sz="1700" b="1" dirty="0" err="1" smtClean="0">
                <a:solidFill>
                  <a:schemeClr val="bg2"/>
                </a:solidFill>
              </a:rPr>
              <a:t>as</a:t>
            </a:r>
            <a:r>
              <a:rPr lang="it-IT" sz="1700" b="1" dirty="0" smtClean="0">
                <a:solidFill>
                  <a:schemeClr val="bg2"/>
                </a:solidFill>
              </a:rPr>
              <a:t> the </a:t>
            </a:r>
            <a:r>
              <a:rPr lang="it-IT" sz="1700" b="1" dirty="0" err="1" smtClean="0">
                <a:solidFill>
                  <a:schemeClr val="bg2"/>
                </a:solidFill>
              </a:rPr>
              <a:t>focal</a:t>
            </a:r>
            <a:r>
              <a:rPr lang="it-IT" sz="1700" b="1" dirty="0" smtClean="0">
                <a:solidFill>
                  <a:schemeClr val="bg2"/>
                </a:solidFill>
              </a:rPr>
              <a:t> </a:t>
            </a:r>
            <a:r>
              <a:rPr lang="it-IT" sz="1700" b="1" dirty="0" err="1" smtClean="0">
                <a:solidFill>
                  <a:schemeClr val="bg2"/>
                </a:solidFill>
              </a:rPr>
              <a:t>point</a:t>
            </a:r>
            <a:r>
              <a:rPr lang="it-IT" sz="1700" b="1" dirty="0" smtClean="0">
                <a:solidFill>
                  <a:schemeClr val="bg2"/>
                </a:solidFill>
              </a:rPr>
              <a:t> </a:t>
            </a:r>
            <a:r>
              <a:rPr lang="it-IT" sz="1700" dirty="0" smtClean="0"/>
              <a:t>for </a:t>
            </a:r>
            <a:r>
              <a:rPr lang="it-IT" sz="1700" dirty="0" err="1"/>
              <a:t>M</a:t>
            </a:r>
            <a:r>
              <a:rPr lang="it-IT" sz="1700" dirty="0" err="1" smtClean="0"/>
              <a:t>ember</a:t>
            </a:r>
            <a:r>
              <a:rPr lang="it-IT" sz="1700" dirty="0" smtClean="0"/>
              <a:t> </a:t>
            </a:r>
            <a:r>
              <a:rPr lang="it-IT" sz="1700" dirty="0" err="1" smtClean="0"/>
              <a:t>Countries</a:t>
            </a:r>
            <a:r>
              <a:rPr lang="it-IT" sz="1700" dirty="0" smtClean="0"/>
              <a:t> vs. European Commission, CEI is participating in three relevant FP7 projects in the field of </a:t>
            </a:r>
            <a:r>
              <a:rPr lang="it-IT" sz="1700" dirty="0" smtClean="0"/>
              <a:t>renewable </a:t>
            </a:r>
            <a:r>
              <a:rPr lang="it-IT" sz="1700" dirty="0" smtClean="0"/>
              <a:t>energy. These partnerships in high level European consortia are </a:t>
            </a:r>
            <a:r>
              <a:rPr lang="it-IT" sz="1700" dirty="0" smtClean="0"/>
              <a:t>instrumental </a:t>
            </a:r>
            <a:r>
              <a:rPr lang="it-IT" sz="1700" b="1" dirty="0" smtClean="0"/>
              <a:t>to build political and public awareness</a:t>
            </a:r>
            <a:r>
              <a:rPr lang="it-IT" sz="1700" dirty="0" smtClean="0"/>
              <a:t> through direct contacts with </a:t>
            </a:r>
            <a:r>
              <a:rPr lang="it-IT" sz="1700" dirty="0" smtClean="0"/>
              <a:t>governments</a:t>
            </a:r>
            <a:r>
              <a:rPr lang="it-IT" sz="1700" dirty="0" smtClean="0"/>
              <a:t>, public institutions, scientific and business communities at all levels.</a:t>
            </a:r>
          </a:p>
          <a:p>
            <a:pPr marL="0" indent="0" algn="just">
              <a:buNone/>
            </a:pPr>
            <a:endParaRPr lang="it-IT" sz="1700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it-IT" sz="1700" b="1" dirty="0" smtClean="0">
                <a:solidFill>
                  <a:schemeClr val="bg2"/>
                </a:solidFill>
              </a:rPr>
              <a:t>S2BIOM</a:t>
            </a:r>
            <a:r>
              <a:rPr lang="it-IT" sz="1700" dirty="0" smtClean="0"/>
              <a:t>, on </a:t>
            </a:r>
            <a:r>
              <a:rPr lang="it-IT" sz="1700" dirty="0" err="1" smtClean="0"/>
              <a:t>cost</a:t>
            </a:r>
            <a:r>
              <a:rPr lang="it-IT" sz="1700" dirty="0" smtClean="0"/>
              <a:t> </a:t>
            </a:r>
            <a:r>
              <a:rPr lang="it-IT" sz="1700" dirty="0" err="1" smtClean="0"/>
              <a:t>efficient</a:t>
            </a:r>
            <a:r>
              <a:rPr lang="it-IT" sz="1700" dirty="0" smtClean="0"/>
              <a:t> </a:t>
            </a:r>
            <a:r>
              <a:rPr lang="it-IT" sz="1700" dirty="0" err="1" smtClean="0"/>
              <a:t>supply</a:t>
            </a:r>
            <a:r>
              <a:rPr lang="it-IT" sz="1700" dirty="0" smtClean="0"/>
              <a:t> </a:t>
            </a:r>
            <a:r>
              <a:rPr lang="it-IT" sz="1700" dirty="0" err="1" smtClean="0"/>
              <a:t>chain</a:t>
            </a:r>
            <a:r>
              <a:rPr lang="it-IT" sz="1700" dirty="0" smtClean="0"/>
              <a:t> for </a:t>
            </a:r>
            <a:r>
              <a:rPr lang="it-IT" sz="1700" dirty="0" err="1" smtClean="0"/>
              <a:t>optimized</a:t>
            </a:r>
            <a:r>
              <a:rPr lang="it-IT" sz="1700" dirty="0" smtClean="0"/>
              <a:t> use of non </a:t>
            </a:r>
            <a:r>
              <a:rPr lang="it-IT" sz="1700" dirty="0" err="1" smtClean="0"/>
              <a:t>food</a:t>
            </a:r>
            <a:r>
              <a:rPr lang="it-IT" sz="1700" dirty="0" smtClean="0"/>
              <a:t> </a:t>
            </a:r>
            <a:r>
              <a:rPr lang="it-IT" sz="1700" dirty="0" err="1" smtClean="0"/>
              <a:t>biomass</a:t>
            </a:r>
            <a:r>
              <a:rPr lang="it-IT" sz="1700" dirty="0" smtClean="0"/>
              <a:t>;</a:t>
            </a:r>
          </a:p>
          <a:p>
            <a:pPr marL="0" indent="0" algn="just">
              <a:buNone/>
            </a:pPr>
            <a:endParaRPr lang="it-IT" sz="1700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it-IT" sz="1700" b="1" dirty="0" smtClean="0">
                <a:solidFill>
                  <a:schemeClr val="bg2"/>
                </a:solidFill>
              </a:rPr>
              <a:t>EBTP-SABS</a:t>
            </a:r>
            <a:r>
              <a:rPr lang="it-IT" sz="1700" dirty="0" smtClean="0"/>
              <a:t>, on </a:t>
            </a:r>
            <a:r>
              <a:rPr lang="it-IT" sz="1700" dirty="0" err="1" smtClean="0"/>
              <a:t>support</a:t>
            </a:r>
            <a:r>
              <a:rPr lang="it-IT" sz="1700" dirty="0" smtClean="0"/>
              <a:t> of </a:t>
            </a:r>
            <a:r>
              <a:rPr lang="it-IT" sz="1700" dirty="0" err="1"/>
              <a:t>e</a:t>
            </a:r>
            <a:r>
              <a:rPr lang="it-IT" sz="1700" dirty="0" err="1" smtClean="0"/>
              <a:t>uropean</a:t>
            </a:r>
            <a:r>
              <a:rPr lang="it-IT" sz="1700" dirty="0" smtClean="0"/>
              <a:t> </a:t>
            </a:r>
            <a:r>
              <a:rPr lang="it-IT" sz="1700" dirty="0" err="1" smtClean="0"/>
              <a:t>biofuels</a:t>
            </a:r>
            <a:r>
              <a:rPr lang="it-IT" sz="1700" dirty="0" smtClean="0"/>
              <a:t> </a:t>
            </a:r>
            <a:r>
              <a:rPr lang="it-IT" sz="1700" dirty="0" err="1" smtClean="0"/>
              <a:t>technology</a:t>
            </a:r>
            <a:r>
              <a:rPr lang="it-IT" sz="1700" dirty="0" smtClean="0"/>
              <a:t> </a:t>
            </a:r>
            <a:r>
              <a:rPr lang="it-IT" sz="1700" dirty="0" err="1" smtClean="0"/>
              <a:t>platform</a:t>
            </a:r>
            <a:r>
              <a:rPr lang="it-IT" sz="1700" dirty="0" smtClean="0"/>
              <a:t>;</a:t>
            </a:r>
          </a:p>
          <a:p>
            <a:pPr marL="0" indent="0" algn="just">
              <a:buNone/>
            </a:pPr>
            <a:endParaRPr lang="it-IT" sz="1700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it-IT" sz="1700" b="1" dirty="0" smtClean="0">
                <a:solidFill>
                  <a:schemeClr val="bg2"/>
                </a:solidFill>
              </a:rPr>
              <a:t>DR-INCO.NET</a:t>
            </a:r>
            <a:r>
              <a:rPr lang="it-IT" sz="1700" dirty="0" smtClean="0"/>
              <a:t> on R&amp;D to </a:t>
            </a:r>
            <a:r>
              <a:rPr lang="it-IT" sz="1700" dirty="0" err="1" smtClean="0"/>
              <a:t>meet</a:t>
            </a:r>
            <a:r>
              <a:rPr lang="it-IT" sz="1700" dirty="0" smtClean="0"/>
              <a:t> </a:t>
            </a:r>
            <a:r>
              <a:rPr lang="it-IT" sz="1700" dirty="0" err="1" smtClean="0"/>
              <a:t>societal</a:t>
            </a:r>
            <a:r>
              <a:rPr lang="it-IT" sz="1700" dirty="0" smtClean="0"/>
              <a:t> </a:t>
            </a:r>
            <a:r>
              <a:rPr lang="it-IT" sz="1700" dirty="0" err="1" smtClean="0"/>
              <a:t>challenges</a:t>
            </a:r>
            <a:r>
              <a:rPr lang="it-IT" sz="1700" dirty="0" smtClean="0"/>
              <a:t> of </a:t>
            </a:r>
            <a:r>
              <a:rPr lang="it-IT" sz="1700" dirty="0" err="1" smtClean="0"/>
              <a:t>energy</a:t>
            </a:r>
            <a:r>
              <a:rPr lang="it-IT" sz="1700" dirty="0" smtClean="0"/>
              <a:t> </a:t>
            </a:r>
            <a:r>
              <a:rPr lang="it-IT" sz="1700" dirty="0" err="1" smtClean="0"/>
              <a:t>efficiency</a:t>
            </a:r>
            <a:r>
              <a:rPr lang="it-IT" sz="1700" dirty="0" smtClean="0"/>
              <a:t> and </a:t>
            </a:r>
            <a:r>
              <a:rPr lang="it-IT" sz="1700" dirty="0" err="1" smtClean="0"/>
              <a:t>renewable</a:t>
            </a:r>
            <a:r>
              <a:rPr lang="it-IT" sz="1700" dirty="0" smtClean="0"/>
              <a:t> </a:t>
            </a:r>
            <a:r>
              <a:rPr lang="it-IT" sz="1700" dirty="0" err="1" smtClean="0"/>
              <a:t>energy</a:t>
            </a:r>
            <a:r>
              <a:rPr lang="it-IT" sz="1700" dirty="0" smtClean="0"/>
              <a:t> in a </a:t>
            </a:r>
            <a:r>
              <a:rPr lang="it-IT" sz="1700" dirty="0" err="1" smtClean="0"/>
              <a:t>Bio-based</a:t>
            </a:r>
            <a:r>
              <a:rPr lang="it-IT" sz="1700" dirty="0" smtClean="0"/>
              <a:t> economy in the </a:t>
            </a:r>
            <a:r>
              <a:rPr lang="it-IT" sz="1700" dirty="0" err="1" smtClean="0"/>
              <a:t>Danube</a:t>
            </a:r>
            <a:r>
              <a:rPr lang="it-IT" sz="1700" dirty="0" smtClean="0"/>
              <a:t> </a:t>
            </a:r>
            <a:r>
              <a:rPr lang="it-IT" sz="1700" dirty="0" err="1" smtClean="0"/>
              <a:t>Region</a:t>
            </a:r>
            <a:r>
              <a:rPr lang="it-IT" sz="1700" dirty="0" smtClean="0"/>
              <a:t>. Through this project, CEI is also committed toward the development of joint funding mechanisms contributing </a:t>
            </a:r>
            <a:r>
              <a:rPr lang="it-IT" sz="1700" dirty="0" smtClean="0"/>
              <a:t>directly </a:t>
            </a:r>
            <a:r>
              <a:rPr lang="it-IT" sz="1700" dirty="0" smtClean="0"/>
              <a:t>to one of the most important milestones of the EUSDR for this priority area: namely the establishment of the Danube Region Research and Innovation Fund. In this </a:t>
            </a:r>
            <a:r>
              <a:rPr lang="it-IT" sz="1700" dirty="0" smtClean="0"/>
              <a:t>context, </a:t>
            </a:r>
            <a:r>
              <a:rPr lang="it-IT" sz="1700" dirty="0" smtClean="0"/>
              <a:t>the experience already acquired and </a:t>
            </a:r>
            <a:r>
              <a:rPr lang="it-IT" sz="1700" dirty="0" smtClean="0"/>
              <a:t>a role </a:t>
            </a:r>
            <a:r>
              <a:rPr lang="it-IT" sz="1700" dirty="0" smtClean="0"/>
              <a:t>of </a:t>
            </a:r>
            <a:r>
              <a:rPr lang="it-IT" sz="1700" dirty="0" smtClean="0"/>
              <a:t>regional </a:t>
            </a:r>
            <a:r>
              <a:rPr lang="it-IT" sz="1700" dirty="0" smtClean="0"/>
              <a:t>Focal Point for the </a:t>
            </a:r>
            <a:r>
              <a:rPr lang="it-IT" sz="1700" dirty="0" smtClean="0"/>
              <a:t>new Public </a:t>
            </a:r>
            <a:r>
              <a:rPr lang="it-IT" sz="1700" dirty="0" smtClean="0"/>
              <a:t>Private Partnership </a:t>
            </a:r>
            <a:r>
              <a:rPr lang="it-IT" sz="1700" dirty="0" smtClean="0"/>
              <a:t>in this field could </a:t>
            </a:r>
            <a:r>
              <a:rPr lang="it-IT" sz="1700" dirty="0" smtClean="0"/>
              <a:t>provide a strategic support to CEI Member Countries.</a:t>
            </a:r>
            <a:endParaRPr lang="it-IT" sz="1700" dirty="0"/>
          </a:p>
        </p:txBody>
      </p:sp>
      <p:sp>
        <p:nvSpPr>
          <p:cNvPr id="3" name="Titolo 2"/>
          <p:cNvSpPr>
            <a:spLocks noGrp="1"/>
          </p:cNvSpPr>
          <p:nvPr>
            <p:ph type="title" idx="13"/>
          </p:nvPr>
        </p:nvSpPr>
        <p:spPr>
          <a:xfrm>
            <a:off x="1475656" y="334399"/>
            <a:ext cx="7489428" cy="430887"/>
          </a:xfrm>
        </p:spPr>
        <p:txBody>
          <a:bodyPr/>
          <a:lstStyle/>
          <a:p>
            <a:pPr algn="l"/>
            <a:r>
              <a:rPr lang="it-IT" sz="2800" dirty="0" smtClean="0"/>
              <a:t>CEI </a:t>
            </a:r>
            <a:r>
              <a:rPr lang="it-IT" sz="2800" dirty="0" smtClean="0"/>
              <a:t>Participation in EU funded S&amp;T Projects</a:t>
            </a:r>
            <a:endParaRPr lang="it-IT" sz="2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A03C8AE3-53FB-46C3-8DA6-DACA14B8FA31}" type="slidenum">
              <a:rPr lang="it-IT" smtClean="0"/>
              <a:pPr>
                <a:defRPr/>
              </a:pPr>
              <a:t>9</a:t>
            </a:fld>
            <a:endParaRPr lang="it-IT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4368" y="62455"/>
            <a:ext cx="1085182" cy="77425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94403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EI and KEP">
  <a:themeElements>
    <a:clrScheme name="CEI 2014">
      <a:dk1>
        <a:srgbClr val="FFFFFF"/>
      </a:dk1>
      <a:lt1>
        <a:srgbClr val="000000"/>
      </a:lt1>
      <a:dk2>
        <a:srgbClr val="F2F2F2"/>
      </a:dk2>
      <a:lt2>
        <a:srgbClr val="0070C0"/>
      </a:lt2>
      <a:accent1>
        <a:srgbClr val="000000"/>
      </a:accent1>
      <a:accent2>
        <a:srgbClr val="0C0C0C"/>
      </a:accent2>
      <a:accent3>
        <a:srgbClr val="262626"/>
      </a:accent3>
      <a:accent4>
        <a:srgbClr val="3F3F3F"/>
      </a:accent4>
      <a:accent5>
        <a:srgbClr val="595959"/>
      </a:accent5>
      <a:accent6>
        <a:srgbClr val="7F7F7F"/>
      </a:accent6>
      <a:hlink>
        <a:srgbClr val="7FCAFF"/>
      </a:hlink>
      <a:folHlink>
        <a:srgbClr val="40AFFF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627063" marR="0" indent="-627063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Wingdings" pitchFamily="2" charset="2"/>
          <a:buChar char="v"/>
          <a:tabLst/>
          <a:defRPr kumimoji="0" lang="it-IT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627063" marR="0" indent="-627063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Wingdings" pitchFamily="2" charset="2"/>
          <a:buChar char="v"/>
          <a:tabLst/>
          <a:defRPr kumimoji="0" lang="it-IT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EI and KE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EI and KE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EI and KE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EI and KE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EI and KE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EI and KE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EI and KE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EI and KE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EI and KE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EI and KE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EI and KE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EI and KE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8305</TotalTime>
  <Words>1536</Words>
  <Application>Microsoft Office PowerPoint</Application>
  <PresentationFormat>Экран (4:3)</PresentationFormat>
  <Paragraphs>115</Paragraphs>
  <Slides>12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CEI and KEP</vt:lpstr>
      <vt:lpstr>    CEI-PRAISE Framework Programme to Promote Research, Technology Transfer and Innovation through Excellence in Science   First Stakeholders Workshop of Danube-INCO.NET: Enhancing Synergies in Research and Innovation Programmes in the Region Budapest, 8 June 2015</vt:lpstr>
      <vt:lpstr>Background of CEI-PRAISE Framework Programme</vt:lpstr>
      <vt:lpstr>Players and Partnership within CEI-PRAISE</vt:lpstr>
      <vt:lpstr>Interdisciplinary spectrum of projects in CEI-PRAISE</vt:lpstr>
      <vt:lpstr>Activities for each of the 15 CEI-PRAISE Projects </vt:lpstr>
      <vt:lpstr>Variable Geometry of CEI-PRAISE Funding</vt:lpstr>
      <vt:lpstr> Some Pilot Activities</vt:lpstr>
      <vt:lpstr>  Pilot Activities (2)</vt:lpstr>
      <vt:lpstr>CEI Participation in EU funded S&amp;T Projects</vt:lpstr>
      <vt:lpstr>Envisaged Steady-State Governance</vt:lpstr>
      <vt:lpstr>Conclusion</vt:lpstr>
      <vt:lpstr>Презентация PowerPoint</vt:lpstr>
    </vt:vector>
  </TitlesOfParts>
  <Company>C.E.I.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vlad</dc:creator>
  <cp:lastModifiedBy>Sergiu</cp:lastModifiedBy>
  <cp:revision>698</cp:revision>
  <cp:lastPrinted>2015-06-01T14:57:28Z</cp:lastPrinted>
  <dcterms:created xsi:type="dcterms:W3CDTF">2010-11-04T17:48:44Z</dcterms:created>
  <dcterms:modified xsi:type="dcterms:W3CDTF">2015-06-08T05:38:17Z</dcterms:modified>
</cp:coreProperties>
</file>