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3" r:id="rId2"/>
    <p:sldId id="262" r:id="rId3"/>
    <p:sldId id="264" r:id="rId4"/>
    <p:sldId id="298" r:id="rId5"/>
    <p:sldId id="299" r:id="rId6"/>
    <p:sldId id="282" r:id="rId7"/>
    <p:sldId id="272" r:id="rId8"/>
    <p:sldId id="275" r:id="rId9"/>
    <p:sldId id="276" r:id="rId10"/>
    <p:sldId id="287" r:id="rId11"/>
    <p:sldId id="296" r:id="rId12"/>
    <p:sldId id="301" r:id="rId13"/>
    <p:sldId id="302" r:id="rId14"/>
    <p:sldId id="307" r:id="rId15"/>
    <p:sldId id="305" r:id="rId16"/>
    <p:sldId id="306" r:id="rId17"/>
    <p:sldId id="303" r:id="rId18"/>
    <p:sldId id="304" r:id="rId19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F0"/>
    <a:srgbClr val="BAA523"/>
    <a:srgbClr val="96A519"/>
    <a:srgbClr val="3996A5"/>
    <a:srgbClr val="97BF0D"/>
    <a:srgbClr val="75195B"/>
    <a:srgbClr val="EE8032"/>
    <a:srgbClr val="EE7D32"/>
    <a:srgbClr val="3E7E93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65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nnavi\AppData\Local\Microsoft\Windows\Temporary%20Internet%20Files\Content.Outlook\FTETEEK6\FP7_WBC%20(2)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nnavi\AppData\Local\Microsoft\Windows\Temporary%20Internet%20Files\Content.Outlook\FTETEEK6\FP7_Albania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nnavi\AppData\Local\Microsoft\Windows\Temporary%20Internet%20Files\Content.Outlook\FTETEEK6\FP7_BosniaHerzegovina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nnavi\AppData\Local\Microsoft\Windows\Temporary%20Internet%20Files\Content.Outlook\FTETEEK6\FP7_FYROM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nnavi\AppData\Local\Microsoft\Windows\Temporary%20Internet%20Files\Content.Outlook\FTETEEK6\FP7_Montenegro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nnavi\AppData\Local\Microsoft\Windows\Temporary%20Internet%20Files\Content.Outlook\FTETEEK6\FP7_Serbia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nnavi\AppData\Local\Microsoft\Windows\Temporary%20Internet%20Files\Content.Outlook\FTETEEK6\FP7_Kosovo.xls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WBC!$I$48:$I$54</c:f>
              <c:strCache>
                <c:ptCount val="7"/>
                <c:pt idx="0">
                  <c:v>Albania</c:v>
                </c:pt>
                <c:pt idx="1">
                  <c:v>Bosnia and Herzegovina</c:v>
                </c:pt>
                <c:pt idx="2">
                  <c:v>Former Yugoslav Republic of Macedonia</c:v>
                </c:pt>
                <c:pt idx="3">
                  <c:v>Kosovo * UN resolution</c:v>
                </c:pt>
                <c:pt idx="4">
                  <c:v>Montenegro</c:v>
                </c:pt>
                <c:pt idx="5">
                  <c:v>Serbia</c:v>
                </c:pt>
                <c:pt idx="6">
                  <c:v>Sum:</c:v>
                </c:pt>
              </c:strCache>
            </c:strRef>
          </c:cat>
          <c:val>
            <c:numRef>
              <c:f>WBC!$J$48:$J$54</c:f>
              <c:numCache>
                <c:formatCode>#,##0</c:formatCode>
                <c:ptCount val="7"/>
                <c:pt idx="0">
                  <c:v>2280271.2599999998</c:v>
                </c:pt>
                <c:pt idx="1">
                  <c:v>3145081.62</c:v>
                </c:pt>
                <c:pt idx="2">
                  <c:v>11843588.860000001</c:v>
                </c:pt>
                <c:pt idx="3">
                  <c:v>229100.44</c:v>
                </c:pt>
                <c:pt idx="4">
                  <c:v>4187190.99</c:v>
                </c:pt>
                <c:pt idx="5">
                  <c:v>63590446.68</c:v>
                </c:pt>
                <c:pt idx="6">
                  <c:v>85275679.850000009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707392"/>
        <c:axId val="83708928"/>
        <c:axId val="0"/>
      </c:bar3DChart>
      <c:catAx>
        <c:axId val="83707392"/>
        <c:scaling>
          <c:orientation val="minMax"/>
        </c:scaling>
        <c:delete val="0"/>
        <c:axPos val="b"/>
        <c:majorTickMark val="out"/>
        <c:minorTickMark val="none"/>
        <c:tickLblPos val="nextTo"/>
        <c:crossAx val="83708928"/>
        <c:crosses val="autoZero"/>
        <c:auto val="1"/>
        <c:lblAlgn val="ctr"/>
        <c:lblOffset val="100"/>
        <c:noMultiLvlLbl val="0"/>
      </c:catAx>
      <c:valAx>
        <c:axId val="837089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3707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'Report 1'!$E$12</c:f>
              <c:strCache>
                <c:ptCount val="1"/>
                <c:pt idx="0">
                  <c:v>Number of Participants</c:v>
                </c:pt>
              </c:strCache>
            </c:strRef>
          </c:tx>
          <c:invertIfNegative val="0"/>
          <c:cat>
            <c:strRef>
              <c:f>'Report 1'!$D$13:$D$20</c:f>
              <c:strCache>
                <c:ptCount val="8"/>
                <c:pt idx="0">
                  <c:v>HEALTH</c:v>
                </c:pt>
                <c:pt idx="1">
                  <c:v>SSH</c:v>
                </c:pt>
                <c:pt idx="2">
                  <c:v>ENV</c:v>
                </c:pt>
                <c:pt idx="3">
                  <c:v>KBBE</c:v>
                </c:pt>
                <c:pt idx="4">
                  <c:v>ICT</c:v>
                </c:pt>
                <c:pt idx="5">
                  <c:v>NMP</c:v>
                </c:pt>
                <c:pt idx="6">
                  <c:v>TPT</c:v>
                </c:pt>
                <c:pt idx="7">
                  <c:v>Sum:</c:v>
                </c:pt>
              </c:strCache>
            </c:strRef>
          </c:cat>
          <c:val>
            <c:numRef>
              <c:f>'Report 1'!$E$13:$E$20</c:f>
              <c:numCache>
                <c:formatCode>#,##0</c:formatCode>
                <c:ptCount val="8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902464"/>
        <c:axId val="83904000"/>
        <c:axId val="0"/>
      </c:bar3DChart>
      <c:catAx>
        <c:axId val="83902464"/>
        <c:scaling>
          <c:orientation val="minMax"/>
        </c:scaling>
        <c:delete val="0"/>
        <c:axPos val="b"/>
        <c:majorTickMark val="out"/>
        <c:minorTickMark val="none"/>
        <c:tickLblPos val="nextTo"/>
        <c:crossAx val="83904000"/>
        <c:crosses val="autoZero"/>
        <c:auto val="1"/>
        <c:lblAlgn val="ctr"/>
        <c:lblOffset val="100"/>
        <c:noMultiLvlLbl val="0"/>
      </c:catAx>
      <c:valAx>
        <c:axId val="839040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3902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'Report 1'!$E$12</c:f>
              <c:strCache>
                <c:ptCount val="1"/>
                <c:pt idx="0">
                  <c:v>Number of Participants</c:v>
                </c:pt>
              </c:strCache>
            </c:strRef>
          </c:tx>
          <c:invertIfNegative val="0"/>
          <c:cat>
            <c:strRef>
              <c:f>'Report 1'!$D$13:$D$21</c:f>
              <c:strCache>
                <c:ptCount val="9"/>
                <c:pt idx="0">
                  <c:v>ICT</c:v>
                </c:pt>
                <c:pt idx="1">
                  <c:v>ENV</c:v>
                </c:pt>
                <c:pt idx="2">
                  <c:v>HEALTH</c:v>
                </c:pt>
                <c:pt idx="3">
                  <c:v>ENERGY</c:v>
                </c:pt>
                <c:pt idx="4">
                  <c:v>KBBE</c:v>
                </c:pt>
                <c:pt idx="5">
                  <c:v>SEC</c:v>
                </c:pt>
                <c:pt idx="6">
                  <c:v>SSH</c:v>
                </c:pt>
                <c:pt idx="7">
                  <c:v>TPT</c:v>
                </c:pt>
                <c:pt idx="8">
                  <c:v>Sum:</c:v>
                </c:pt>
              </c:strCache>
            </c:strRef>
          </c:cat>
          <c:val>
            <c:numRef>
              <c:f>'Report 1'!$E$13:$E$21</c:f>
              <c:numCache>
                <c:formatCode>#,##0</c:formatCode>
                <c:ptCount val="9"/>
                <c:pt idx="0">
                  <c:v>6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933440"/>
        <c:axId val="83947520"/>
        <c:axId val="0"/>
      </c:bar3DChart>
      <c:catAx>
        <c:axId val="83933440"/>
        <c:scaling>
          <c:orientation val="minMax"/>
        </c:scaling>
        <c:delete val="0"/>
        <c:axPos val="b"/>
        <c:majorTickMark val="out"/>
        <c:minorTickMark val="none"/>
        <c:tickLblPos val="nextTo"/>
        <c:crossAx val="83947520"/>
        <c:crosses val="autoZero"/>
        <c:auto val="1"/>
        <c:lblAlgn val="ctr"/>
        <c:lblOffset val="100"/>
        <c:noMultiLvlLbl val="0"/>
      </c:catAx>
      <c:valAx>
        <c:axId val="8394752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3933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'Report 1'!$E$15</c:f>
              <c:strCache>
                <c:ptCount val="1"/>
                <c:pt idx="0">
                  <c:v>Number of Participants</c:v>
                </c:pt>
              </c:strCache>
            </c:strRef>
          </c:tx>
          <c:invertIfNegative val="0"/>
          <c:cat>
            <c:strRef>
              <c:f>'Report 1'!$D$16:$D$25</c:f>
              <c:strCache>
                <c:ptCount val="10"/>
                <c:pt idx="0">
                  <c:v>ICT</c:v>
                </c:pt>
                <c:pt idx="1">
                  <c:v>ENERGY</c:v>
                </c:pt>
                <c:pt idx="2">
                  <c:v>KBBE</c:v>
                </c:pt>
                <c:pt idx="3">
                  <c:v>ENV</c:v>
                </c:pt>
                <c:pt idx="4">
                  <c:v>HEALTH</c:v>
                </c:pt>
                <c:pt idx="5">
                  <c:v>NMP</c:v>
                </c:pt>
                <c:pt idx="6">
                  <c:v>SSH</c:v>
                </c:pt>
                <c:pt idx="7">
                  <c:v>SEC</c:v>
                </c:pt>
                <c:pt idx="8">
                  <c:v>TPT</c:v>
                </c:pt>
                <c:pt idx="9">
                  <c:v>Sum:</c:v>
                </c:pt>
              </c:strCache>
            </c:strRef>
          </c:cat>
          <c:val>
            <c:numRef>
              <c:f>'Report 1'!$E$16:$E$25</c:f>
              <c:numCache>
                <c:formatCode>#,##0</c:formatCode>
                <c:ptCount val="10"/>
                <c:pt idx="0">
                  <c:v>14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215104"/>
        <c:axId val="85216640"/>
        <c:axId val="0"/>
      </c:bar3DChart>
      <c:catAx>
        <c:axId val="85215104"/>
        <c:scaling>
          <c:orientation val="minMax"/>
        </c:scaling>
        <c:delete val="0"/>
        <c:axPos val="b"/>
        <c:majorTickMark val="out"/>
        <c:minorTickMark val="none"/>
        <c:tickLblPos val="nextTo"/>
        <c:crossAx val="85216640"/>
        <c:crosses val="autoZero"/>
        <c:auto val="1"/>
        <c:lblAlgn val="ctr"/>
        <c:lblOffset val="100"/>
        <c:noMultiLvlLbl val="0"/>
      </c:catAx>
      <c:valAx>
        <c:axId val="852166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5215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'Report 1'!$E$14</c:f>
              <c:strCache>
                <c:ptCount val="1"/>
                <c:pt idx="0">
                  <c:v>Number of Participants</c:v>
                </c:pt>
              </c:strCache>
            </c:strRef>
          </c:tx>
          <c:invertIfNegative val="0"/>
          <c:cat>
            <c:strRef>
              <c:f>'Report 1'!$D$15:$D$20</c:f>
              <c:strCache>
                <c:ptCount val="6"/>
                <c:pt idx="0">
                  <c:v>ICT</c:v>
                </c:pt>
                <c:pt idx="1">
                  <c:v>KBBE</c:v>
                </c:pt>
                <c:pt idx="2">
                  <c:v>ENV</c:v>
                </c:pt>
                <c:pt idx="3">
                  <c:v>SEC</c:v>
                </c:pt>
                <c:pt idx="4">
                  <c:v>SSH</c:v>
                </c:pt>
                <c:pt idx="5">
                  <c:v>Sum:</c:v>
                </c:pt>
              </c:strCache>
            </c:strRef>
          </c:cat>
          <c:val>
            <c:numRef>
              <c:f>'Report 1'!$E$15:$E$20</c:f>
              <c:numCache>
                <c:formatCode>#,##0</c:formatCode>
                <c:ptCount val="6"/>
                <c:pt idx="0">
                  <c:v>7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624384"/>
        <c:axId val="92625920"/>
        <c:axId val="0"/>
      </c:bar3DChart>
      <c:catAx>
        <c:axId val="92624384"/>
        <c:scaling>
          <c:orientation val="minMax"/>
        </c:scaling>
        <c:delete val="0"/>
        <c:axPos val="b"/>
        <c:majorTickMark val="out"/>
        <c:minorTickMark val="none"/>
        <c:tickLblPos val="nextTo"/>
        <c:crossAx val="92625920"/>
        <c:crosses val="autoZero"/>
        <c:auto val="1"/>
        <c:lblAlgn val="ctr"/>
        <c:lblOffset val="100"/>
        <c:noMultiLvlLbl val="0"/>
      </c:catAx>
      <c:valAx>
        <c:axId val="9262592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2624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'Report 1'!$E$15</c:f>
              <c:strCache>
                <c:ptCount val="1"/>
                <c:pt idx="0">
                  <c:v>Number of Participants</c:v>
                </c:pt>
              </c:strCache>
            </c:strRef>
          </c:tx>
          <c:invertIfNegative val="0"/>
          <c:cat>
            <c:strRef>
              <c:f>'Report 1'!$D$16:$D$26</c:f>
              <c:strCache>
                <c:ptCount val="11"/>
                <c:pt idx="0">
                  <c:v>ICT</c:v>
                </c:pt>
                <c:pt idx="1">
                  <c:v>KBBE</c:v>
                </c:pt>
                <c:pt idx="2">
                  <c:v>ENV</c:v>
                </c:pt>
                <c:pt idx="3">
                  <c:v>ENERGY</c:v>
                </c:pt>
                <c:pt idx="4">
                  <c:v>TPT</c:v>
                </c:pt>
                <c:pt idx="5">
                  <c:v>NMP</c:v>
                </c:pt>
                <c:pt idx="6">
                  <c:v>HEALTH</c:v>
                </c:pt>
                <c:pt idx="7">
                  <c:v>SEC</c:v>
                </c:pt>
                <c:pt idx="8">
                  <c:v>SSH</c:v>
                </c:pt>
                <c:pt idx="9">
                  <c:v>SP1-JTI</c:v>
                </c:pt>
                <c:pt idx="10">
                  <c:v>Sum:</c:v>
                </c:pt>
              </c:strCache>
            </c:strRef>
          </c:cat>
          <c:val>
            <c:numRef>
              <c:f>'Report 1'!$E$16:$E$26</c:f>
              <c:numCache>
                <c:formatCode>#,##0</c:formatCode>
                <c:ptCount val="11"/>
                <c:pt idx="0">
                  <c:v>64</c:v>
                </c:pt>
                <c:pt idx="1">
                  <c:v>35</c:v>
                </c:pt>
                <c:pt idx="2">
                  <c:v>25</c:v>
                </c:pt>
                <c:pt idx="3">
                  <c:v>13</c:v>
                </c:pt>
                <c:pt idx="4">
                  <c:v>11</c:v>
                </c:pt>
                <c:pt idx="5">
                  <c:v>9</c:v>
                </c:pt>
                <c:pt idx="6">
                  <c:v>8</c:v>
                </c:pt>
                <c:pt idx="7">
                  <c:v>5</c:v>
                </c:pt>
                <c:pt idx="8">
                  <c:v>5</c:v>
                </c:pt>
                <c:pt idx="9">
                  <c:v>2</c:v>
                </c:pt>
                <c:pt idx="10">
                  <c:v>177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734592"/>
        <c:axId val="92736128"/>
        <c:axId val="0"/>
      </c:bar3DChart>
      <c:catAx>
        <c:axId val="92734592"/>
        <c:scaling>
          <c:orientation val="minMax"/>
        </c:scaling>
        <c:delete val="0"/>
        <c:axPos val="b"/>
        <c:majorTickMark val="out"/>
        <c:minorTickMark val="none"/>
        <c:tickLblPos val="nextTo"/>
        <c:crossAx val="92736128"/>
        <c:crosses val="autoZero"/>
        <c:auto val="1"/>
        <c:lblAlgn val="ctr"/>
        <c:lblOffset val="100"/>
        <c:noMultiLvlLbl val="0"/>
      </c:catAx>
      <c:valAx>
        <c:axId val="927361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27345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'Report 1'!$E$9</c:f>
              <c:strCache>
                <c:ptCount val="1"/>
                <c:pt idx="0">
                  <c:v>Number of Participants</c:v>
                </c:pt>
              </c:strCache>
            </c:strRef>
          </c:tx>
          <c:invertIfNegative val="0"/>
          <c:cat>
            <c:strRef>
              <c:f>'Report 1'!$D$10:$D$12</c:f>
              <c:strCache>
                <c:ptCount val="3"/>
                <c:pt idx="0">
                  <c:v>SP1-JTI</c:v>
                </c:pt>
                <c:pt idx="1">
                  <c:v>SSH</c:v>
                </c:pt>
                <c:pt idx="2">
                  <c:v>Sum:</c:v>
                </c:pt>
              </c:strCache>
            </c:strRef>
          </c:cat>
          <c:val>
            <c:numRef>
              <c:f>'Report 1'!$E$10:$E$12</c:f>
              <c:numCache>
                <c:formatCode>#,##0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774400"/>
        <c:axId val="92775936"/>
        <c:axId val="0"/>
      </c:bar3DChart>
      <c:catAx>
        <c:axId val="92774400"/>
        <c:scaling>
          <c:orientation val="minMax"/>
        </c:scaling>
        <c:delete val="0"/>
        <c:axPos val="b"/>
        <c:majorTickMark val="out"/>
        <c:minorTickMark val="none"/>
        <c:tickLblPos val="nextTo"/>
        <c:crossAx val="92775936"/>
        <c:crosses val="autoZero"/>
        <c:auto val="1"/>
        <c:lblAlgn val="ctr"/>
        <c:lblOffset val="100"/>
        <c:noMultiLvlLbl val="0"/>
      </c:catAx>
      <c:valAx>
        <c:axId val="9277593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27744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14876"/>
            <a:ext cx="5487041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9" t="31100" r="14592" b="-1902"/>
          <a:stretch/>
        </p:blipFill>
        <p:spPr bwMode="auto">
          <a:xfrm>
            <a:off x="-1" y="838200"/>
            <a:ext cx="9144001" cy="622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0" y="-99392"/>
            <a:ext cx="9144000" cy="1190192"/>
          </a:xfrm>
          <a:prstGeom prst="rect">
            <a:avLst/>
          </a:prstGeom>
          <a:solidFill>
            <a:schemeClr val="bg1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01040" y="2996952"/>
            <a:ext cx="4124095" cy="1152128"/>
          </a:xfrm>
        </p:spPr>
        <p:txBody>
          <a:bodyPr lIns="126000" rIns="72000"/>
          <a:lstStyle>
            <a:lvl1pPr>
              <a:defRPr sz="60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0496" y="4653136"/>
            <a:ext cx="4627968" cy="504056"/>
          </a:xfrm>
        </p:spPr>
        <p:txBody>
          <a:bodyPr lIns="144000"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 sz="2800" b="1" i="0">
                <a:solidFill>
                  <a:schemeClr val="bg1"/>
                </a:solidFill>
                <a:latin typeface="+mn-lt"/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Authors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37126"/>
            <a:ext cx="2133600" cy="476250"/>
          </a:xfrm>
        </p:spPr>
        <p:txBody>
          <a:bodyPr/>
          <a:lstStyle>
            <a:lvl1pPr>
              <a:defRPr dirty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37126"/>
            <a:ext cx="2133600" cy="476250"/>
          </a:xfrm>
        </p:spPr>
        <p:txBody>
          <a:bodyPr/>
          <a:lstStyle>
            <a:lvl1pPr>
              <a:defRPr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26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4800" y="324000"/>
            <a:ext cx="1811933" cy="1396800"/>
          </a:xfrm>
          <a:prstGeom prst="rect">
            <a:avLst/>
          </a:prstGeom>
          <a:noFill/>
        </p:spPr>
      </p:pic>
      <p:pic>
        <p:nvPicPr>
          <p:cNvPr id="1027" name="Picture 3" descr="C:\DOCUME~1\lenain\LOCALS~1\Temp\7zECC.tmp\Footer Box RTD EN Cyan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9200" y="6436800"/>
            <a:ext cx="685800" cy="457200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4106856" y="1781671"/>
            <a:ext cx="45365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sz="3200" b="0" kern="0" dirty="0" smtClean="0">
                <a:solidFill>
                  <a:schemeClr val="bg1"/>
                </a:solidFill>
              </a:rPr>
              <a:t>HORIZON 2020</a:t>
            </a:r>
            <a:endParaRPr lang="en-GB" sz="3200" b="0" kern="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720000" y="1440000"/>
            <a:ext cx="770485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GB" sz="1800" b="0" kern="1200" dirty="0" smtClean="0">
                <a:solidFill>
                  <a:schemeClr val="bg1"/>
                </a:solidFill>
                <a:effectLst/>
              </a:rPr>
              <a:t>The EU Framework Programme for</a:t>
            </a:r>
            <a:r>
              <a:rPr lang="en-GB" sz="1800" b="0" kern="1200" baseline="0" dirty="0" smtClean="0">
                <a:solidFill>
                  <a:schemeClr val="bg1"/>
                </a:solidFill>
                <a:effectLst/>
              </a:rPr>
              <a:t> </a:t>
            </a:r>
            <a:r>
              <a:rPr lang="en-GB" sz="1800" b="0" kern="1200" dirty="0" smtClean="0">
                <a:solidFill>
                  <a:schemeClr val="bg1"/>
                </a:solidFill>
                <a:effectLst/>
              </a:rPr>
              <a:t>Research and Innovation</a:t>
            </a:r>
            <a:endParaRPr lang="en-GB" sz="1800" b="0" kern="0" dirty="0">
              <a:solidFill>
                <a:schemeClr val="bg1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9680" y="5202928"/>
            <a:ext cx="4189556" cy="720147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 i="0">
                <a:solidFill>
                  <a:schemeClr val="bg1"/>
                </a:solidFill>
              </a:defRPr>
            </a:lvl1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lang="en-GB" sz="1600" b="0" dirty="0" smtClean="0"/>
              <a:t>EC – RTD -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AEF0"/>
              </a:buClr>
              <a:tabLst>
                <a:tab pos="7623175" algn="l"/>
              </a:tabLst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118"/>
            <a:ext cx="2133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5118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3" name="Picture 3" descr="C:\DOCUME~1\lenain\LOCALS~1\Temp\7zECC.tmp\Footer Box RTD EN Cyan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5200" y="6458400"/>
            <a:ext cx="610200" cy="406800"/>
          </a:xfrm>
          <a:prstGeom prst="rect">
            <a:avLst/>
          </a:prstGeom>
          <a:noFill/>
        </p:spPr>
      </p:pic>
      <p:pic>
        <p:nvPicPr>
          <p:cNvPr id="2051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2000" y="306000"/>
            <a:ext cx="1620466" cy="124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118"/>
            <a:ext cx="2133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5118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118"/>
            <a:ext cx="2133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5118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37126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126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AEF0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75656" y="2996952"/>
            <a:ext cx="6749479" cy="1152128"/>
          </a:xfrm>
        </p:spPr>
        <p:txBody>
          <a:bodyPr/>
          <a:lstStyle/>
          <a:p>
            <a:pPr algn="ctr"/>
            <a:r>
              <a:rPr lang="fr-BE" sz="4000" dirty="0" smtClean="0"/>
              <a:t>		</a:t>
            </a:r>
            <a:r>
              <a:rPr lang="fr-BE" sz="2800" dirty="0" smtClean="0"/>
              <a:t>WBC </a:t>
            </a:r>
            <a:r>
              <a:rPr lang="fr-BE" sz="2800" dirty="0" err="1" smtClean="0"/>
              <a:t>Steering</a:t>
            </a:r>
            <a:r>
              <a:rPr lang="fr-BE" sz="2800" dirty="0" smtClean="0"/>
              <a:t> Platform on </a:t>
            </a:r>
            <a:r>
              <a:rPr lang="fr-BE" sz="2800" dirty="0" err="1" smtClean="0"/>
              <a:t>Research</a:t>
            </a:r>
            <a:r>
              <a:rPr lang="fr-BE" sz="2800" dirty="0" smtClean="0"/>
              <a:t/>
            </a:r>
            <a:br>
              <a:rPr lang="fr-BE" sz="2800" dirty="0" smtClean="0"/>
            </a:br>
            <a:r>
              <a:rPr lang="fr-BE" sz="2400" dirty="0"/>
              <a:t>F</a:t>
            </a:r>
            <a:r>
              <a:rPr lang="fr-BE" sz="2400" dirty="0" smtClean="0"/>
              <a:t>irst H2020 </a:t>
            </a:r>
            <a:r>
              <a:rPr lang="fr-BE" sz="2400" dirty="0" err="1" smtClean="0"/>
              <a:t>statistics</a:t>
            </a:r>
            <a:r>
              <a:rPr lang="fr-BE" sz="2400" dirty="0" smtClean="0"/>
              <a:t> &amp; </a:t>
            </a:r>
            <a:r>
              <a:rPr lang="fr-BE" sz="2400" dirty="0" err="1" smtClean="0"/>
              <a:t>assessment</a:t>
            </a:r>
            <a:endParaRPr lang="en-GB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2000" dirty="0" smtClean="0"/>
              <a:t>Budapest, 8-9 </a:t>
            </a:r>
            <a:r>
              <a:rPr lang="fr-BE" sz="2000" dirty="0" err="1"/>
              <a:t>J</a:t>
            </a:r>
            <a:r>
              <a:rPr lang="fr-BE" sz="2000" dirty="0" err="1" smtClean="0"/>
              <a:t>une</a:t>
            </a:r>
            <a:r>
              <a:rPr lang="fr-BE" sz="2000" dirty="0" smtClean="0"/>
              <a:t> 2015</a:t>
            </a:r>
            <a:endParaRPr lang="en-GB" sz="20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BE" sz="1600" dirty="0" smtClean="0"/>
              <a:t>DG </a:t>
            </a:r>
            <a:r>
              <a:rPr lang="fr-BE" sz="1600" dirty="0" err="1" smtClean="0"/>
              <a:t>Research</a:t>
            </a:r>
            <a:r>
              <a:rPr lang="fr-BE" sz="1600" dirty="0" smtClean="0"/>
              <a:t> and Innovation</a:t>
            </a:r>
          </a:p>
          <a:p>
            <a:r>
              <a:rPr lang="fr-BE" sz="1600" dirty="0" smtClean="0"/>
              <a:t>Tania.Friederichs@ec.europa.eu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4170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Serbia</a:t>
            </a:r>
            <a:r>
              <a:rPr lang="fr-BE" dirty="0"/>
              <a:t> / N° Participants per </a:t>
            </a:r>
            <a:r>
              <a:rPr lang="fr-BE" dirty="0" err="1"/>
              <a:t>theme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636838"/>
          <a:ext cx="8229600" cy="338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4858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400" dirty="0" smtClean="0"/>
              <a:t>Kosovo/ </a:t>
            </a:r>
            <a:r>
              <a:rPr lang="fr-BE" sz="2400" dirty="0"/>
              <a:t>N° Participants per </a:t>
            </a:r>
            <a:r>
              <a:rPr lang="fr-BE" sz="2400" dirty="0" err="1"/>
              <a:t>theme</a:t>
            </a:r>
            <a:endParaRPr lang="en-GB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908645"/>
              </p:ext>
            </p:extLst>
          </p:nvPr>
        </p:nvGraphicFramePr>
        <p:xfrm>
          <a:off x="457200" y="2636838"/>
          <a:ext cx="8229600" cy="338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6887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Albania</a:t>
            </a:r>
            <a:r>
              <a:rPr lang="fr-BE" dirty="0" smtClean="0"/>
              <a:t> in H2020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732078"/>
              </p:ext>
            </p:extLst>
          </p:nvPr>
        </p:nvGraphicFramePr>
        <p:xfrm>
          <a:off x="457200" y="2636838"/>
          <a:ext cx="6160285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1422608"/>
                <a:gridCol w="1474814"/>
                <a:gridCol w="1213785"/>
                <a:gridCol w="1004962"/>
                <a:gridCol w="1044116"/>
              </a:tblGrid>
              <a:tr h="1038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Eligible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Applicants in the eligible proposals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Requested EU financial contribution to 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120.075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457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BiH</a:t>
            </a:r>
            <a:r>
              <a:rPr lang="fr-BE" dirty="0" smtClean="0"/>
              <a:t> in H2020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944806"/>
              </p:ext>
            </p:extLst>
          </p:nvPr>
        </p:nvGraphicFramePr>
        <p:xfrm>
          <a:off x="457200" y="2636838"/>
          <a:ext cx="6160285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1422608"/>
                <a:gridCol w="1474814"/>
                <a:gridCol w="1213785"/>
                <a:gridCol w="1004962"/>
                <a:gridCol w="1044116"/>
              </a:tblGrid>
              <a:tr h="1038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Eligible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Applicants in the eligible proposals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Requested EU financial contribution to 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759.271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612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fYROM</a:t>
            </a:r>
            <a:r>
              <a:rPr lang="fr-BE" dirty="0" smtClean="0"/>
              <a:t> in H2020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820669"/>
              </p:ext>
            </p:extLst>
          </p:nvPr>
        </p:nvGraphicFramePr>
        <p:xfrm>
          <a:off x="457200" y="2636838"/>
          <a:ext cx="6160285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1422608"/>
                <a:gridCol w="1474814"/>
                <a:gridCol w="1213785"/>
                <a:gridCol w="1004962"/>
                <a:gridCol w="1044116"/>
              </a:tblGrid>
              <a:tr h="1038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Eligible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Applicants in the eligible proposals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Requested EU financial contribution to 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1.008.889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816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Montenegro</a:t>
            </a:r>
            <a:r>
              <a:rPr lang="fr-BE" dirty="0" smtClean="0"/>
              <a:t> in H2020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612603"/>
              </p:ext>
            </p:extLst>
          </p:nvPr>
        </p:nvGraphicFramePr>
        <p:xfrm>
          <a:off x="457200" y="2636838"/>
          <a:ext cx="6160285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1422608"/>
                <a:gridCol w="1474814"/>
                <a:gridCol w="1213785"/>
                <a:gridCol w="1004962"/>
                <a:gridCol w="1044116"/>
              </a:tblGrid>
              <a:tr h="1038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Eligible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Applicants in the eligible proposals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Requested EU financial contribution to 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215.309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519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Serbia</a:t>
            </a:r>
            <a:r>
              <a:rPr lang="fr-BE" dirty="0" smtClean="0"/>
              <a:t> in H2020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125103"/>
              </p:ext>
            </p:extLst>
          </p:nvPr>
        </p:nvGraphicFramePr>
        <p:xfrm>
          <a:off x="457200" y="2636838"/>
          <a:ext cx="6160285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1422608"/>
                <a:gridCol w="1474814"/>
                <a:gridCol w="1213785"/>
                <a:gridCol w="1004962"/>
                <a:gridCol w="1044116"/>
              </a:tblGrid>
              <a:tr h="1038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Eligible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Applicants in the eligible proposals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Requested EU financial contribution to 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476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635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8.185.050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449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Kosovo in H2020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834764"/>
              </p:ext>
            </p:extLst>
          </p:nvPr>
        </p:nvGraphicFramePr>
        <p:xfrm>
          <a:off x="457200" y="2636838"/>
          <a:ext cx="6160285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1422608"/>
                <a:gridCol w="1474814"/>
                <a:gridCol w="1213785"/>
                <a:gridCol w="1004962"/>
                <a:gridCol w="1044116"/>
              </a:tblGrid>
              <a:tr h="1038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Eligible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proposals with at least one applicant in the selection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Applicants in the eligible proposals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Requested EU financial contribution to retained applicants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3166C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71.726</a:t>
                      </a:r>
                      <a:endParaRPr lang="en-GB" sz="1600" dirty="0">
                        <a:solidFill>
                          <a:srgbClr val="3166C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solidFill>
                          <a:srgbClr val="0F549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258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First H2020 </a:t>
            </a:r>
            <a:r>
              <a:rPr lang="fr-BE" dirty="0" err="1" smtClean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fr-BE" i="0" dirty="0" smtClean="0"/>
              <a:t>●  </a:t>
            </a:r>
            <a:r>
              <a:rPr lang="fr-BE" i="0" dirty="0" err="1" smtClean="0"/>
              <a:t>Overall</a:t>
            </a:r>
            <a:r>
              <a:rPr lang="fr-BE" i="0" dirty="0" smtClean="0"/>
              <a:t> </a:t>
            </a:r>
            <a:r>
              <a:rPr lang="fr-BE" i="0" dirty="0" err="1" smtClean="0"/>
              <a:t>very</a:t>
            </a:r>
            <a:r>
              <a:rPr lang="fr-BE" i="0" dirty="0" smtClean="0"/>
              <a:t> </a:t>
            </a:r>
            <a:r>
              <a:rPr lang="fr-BE" i="0" dirty="0" err="1" smtClean="0"/>
              <a:t>low</a:t>
            </a:r>
            <a:r>
              <a:rPr lang="fr-BE" i="0" dirty="0" smtClean="0"/>
              <a:t> participation/</a:t>
            </a:r>
            <a:r>
              <a:rPr lang="fr-BE" i="0" dirty="0" err="1" smtClean="0"/>
              <a:t>success</a:t>
            </a:r>
            <a:r>
              <a:rPr lang="fr-BE" i="0" dirty="0" smtClean="0"/>
              <a:t> </a:t>
            </a:r>
            <a:r>
              <a:rPr lang="fr-BE" i="0" dirty="0" err="1" smtClean="0"/>
              <a:t>except</a:t>
            </a:r>
            <a:r>
              <a:rPr lang="fr-BE" i="0" dirty="0" smtClean="0"/>
              <a:t>    </a:t>
            </a:r>
            <a:r>
              <a:rPr lang="fr-BE" i="0" dirty="0" err="1" smtClean="0"/>
              <a:t>Serbia</a:t>
            </a:r>
            <a:r>
              <a:rPr lang="fr-BE" i="0" dirty="0" smtClean="0"/>
              <a:t> in </a:t>
            </a:r>
            <a:r>
              <a:rPr lang="fr-BE" i="0" dirty="0" err="1" smtClean="0"/>
              <a:t>Pillar</a:t>
            </a:r>
            <a:r>
              <a:rPr lang="fr-BE" i="0" dirty="0" smtClean="0"/>
              <a:t> 1 (first ERC </a:t>
            </a:r>
            <a:r>
              <a:rPr lang="fr-BE" i="0" dirty="0" err="1" smtClean="0"/>
              <a:t>grant</a:t>
            </a:r>
            <a:r>
              <a:rPr lang="fr-BE" i="0" dirty="0" smtClean="0"/>
              <a:t>)</a:t>
            </a:r>
          </a:p>
          <a:p>
            <a:pPr indent="0">
              <a:buNone/>
            </a:pPr>
            <a:r>
              <a:rPr lang="fr-BE" i="0" dirty="0"/>
              <a:t>●</a:t>
            </a:r>
            <a:r>
              <a:rPr lang="fr-BE" i="0" dirty="0" smtClean="0"/>
              <a:t>Limited </a:t>
            </a:r>
            <a:r>
              <a:rPr lang="fr-BE" i="0" dirty="0" err="1" smtClean="0"/>
              <a:t>number</a:t>
            </a:r>
            <a:r>
              <a:rPr lang="fr-BE" i="0" dirty="0" smtClean="0"/>
              <a:t> of </a:t>
            </a:r>
            <a:r>
              <a:rPr lang="fr-BE" i="0" dirty="0" err="1" smtClean="0"/>
              <a:t>SMEs</a:t>
            </a:r>
            <a:endParaRPr lang="fr-BE" i="0" dirty="0" smtClean="0"/>
          </a:p>
          <a:p>
            <a:pPr indent="0">
              <a:buNone/>
            </a:pPr>
            <a:r>
              <a:rPr lang="fr-BE" i="0" dirty="0" smtClean="0"/>
              <a:t>●</a:t>
            </a:r>
            <a:r>
              <a:rPr lang="fr-BE" i="0" dirty="0" err="1" smtClean="0"/>
              <a:t>Pillar</a:t>
            </a:r>
            <a:r>
              <a:rPr lang="fr-BE" i="0" dirty="0" smtClean="0"/>
              <a:t> 2: </a:t>
            </a:r>
            <a:r>
              <a:rPr lang="fr-BE" i="0" dirty="0" err="1" smtClean="0"/>
              <a:t>very</a:t>
            </a:r>
            <a:r>
              <a:rPr lang="fr-BE" i="0" dirty="0" smtClean="0"/>
              <a:t> </a:t>
            </a:r>
            <a:r>
              <a:rPr lang="fr-BE" i="0" dirty="0" err="1" smtClean="0"/>
              <a:t>limited</a:t>
            </a:r>
            <a:r>
              <a:rPr lang="fr-BE" i="0" dirty="0" smtClean="0"/>
              <a:t>: </a:t>
            </a:r>
            <a:r>
              <a:rPr lang="fr-BE" i="0" dirty="0" err="1" smtClean="0"/>
              <a:t>Industry</a:t>
            </a:r>
            <a:r>
              <a:rPr lang="fr-BE" i="0" dirty="0" smtClean="0"/>
              <a:t>?</a:t>
            </a:r>
          </a:p>
          <a:p>
            <a:pPr indent="0">
              <a:buNone/>
            </a:pPr>
            <a:r>
              <a:rPr lang="fr-BE" i="0" dirty="0" smtClean="0"/>
              <a:t>●Innovation?</a:t>
            </a:r>
            <a:endParaRPr lang="fr-BE" i="0" dirty="0"/>
          </a:p>
          <a:p>
            <a:pPr indent="0">
              <a:buNone/>
            </a:pPr>
            <a:r>
              <a:rPr lang="fr-BE" i="0" dirty="0" smtClean="0"/>
              <a:t>●Not </a:t>
            </a:r>
            <a:r>
              <a:rPr lang="fr-BE" i="0" dirty="0" err="1" smtClean="0"/>
              <a:t>sufficient</a:t>
            </a:r>
            <a:r>
              <a:rPr lang="fr-BE" i="0" dirty="0" smtClean="0"/>
              <a:t> collaboration </a:t>
            </a:r>
            <a:r>
              <a:rPr lang="fr-BE" i="0" dirty="0" err="1" smtClean="0"/>
              <a:t>projects</a:t>
            </a:r>
            <a:r>
              <a:rPr lang="fr-BE" i="0" dirty="0" smtClean="0"/>
              <a:t> on </a:t>
            </a:r>
            <a:r>
              <a:rPr lang="fr-BE" i="0" dirty="0" err="1" smtClean="0"/>
              <a:t>Societal</a:t>
            </a:r>
            <a:r>
              <a:rPr lang="fr-BE" i="0" dirty="0" smtClean="0"/>
              <a:t> challenges</a:t>
            </a:r>
          </a:p>
          <a:p>
            <a:pPr indent="0">
              <a:buNone/>
            </a:pPr>
            <a:r>
              <a:rPr lang="fr-BE" i="0" dirty="0"/>
              <a:t>	</a:t>
            </a:r>
            <a:r>
              <a:rPr lang="fr-BE" i="0" dirty="0" smtClean="0"/>
              <a:t>			</a:t>
            </a:r>
            <a:r>
              <a:rPr lang="fr-BE" dirty="0" err="1" smtClean="0">
                <a:solidFill>
                  <a:srgbClr val="FF0000"/>
                </a:solidFill>
              </a:rPr>
              <a:t>further</a:t>
            </a:r>
            <a:r>
              <a:rPr lang="fr-BE" dirty="0" smtClean="0">
                <a:solidFill>
                  <a:srgbClr val="FF0000"/>
                </a:solidFill>
              </a:rPr>
              <a:t> </a:t>
            </a:r>
            <a:r>
              <a:rPr lang="fr-BE" dirty="0" err="1" smtClean="0">
                <a:solidFill>
                  <a:srgbClr val="FF0000"/>
                </a:solidFill>
              </a:rPr>
              <a:t>assessment</a:t>
            </a:r>
            <a:r>
              <a:rPr lang="fr-BE" dirty="0" smtClean="0">
                <a:solidFill>
                  <a:srgbClr val="FF0000"/>
                </a:solidFill>
              </a:rPr>
              <a:t> </a:t>
            </a:r>
            <a:r>
              <a:rPr lang="fr-BE" dirty="0" err="1" smtClean="0">
                <a:solidFill>
                  <a:srgbClr val="FF0000"/>
                </a:solidFill>
              </a:rPr>
              <a:t>needed</a:t>
            </a:r>
            <a:endParaRPr lang="fr-BE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546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						</a:t>
            </a:r>
            <a:r>
              <a:rPr lang="fr-BE" dirty="0" err="1" smtClean="0"/>
              <a:t>WBCs</a:t>
            </a:r>
            <a:r>
              <a:rPr lang="fr-BE" dirty="0" smtClean="0"/>
              <a:t> &amp; H2020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endParaRPr lang="fr-BE" sz="2000" dirty="0"/>
          </a:p>
          <a:p>
            <a:pPr marL="914400" lvl="2" indent="0">
              <a:buNone/>
            </a:pPr>
            <a:r>
              <a:rPr lang="fr-BE" sz="2000" b="0" i="0" dirty="0" smtClean="0">
                <a:sym typeface="Wingdings"/>
              </a:rPr>
              <a:t>  </a:t>
            </a:r>
            <a:r>
              <a:rPr lang="fr-BE" sz="2000" b="0" i="0" dirty="0" err="1" smtClean="0"/>
              <a:t>Albania</a:t>
            </a:r>
            <a:r>
              <a:rPr lang="fr-BE" sz="2000" b="0" i="0" dirty="0" smtClean="0"/>
              <a:t>, </a:t>
            </a:r>
            <a:r>
              <a:rPr lang="fr-BE" sz="2000" b="0" i="0" dirty="0" err="1" smtClean="0"/>
              <a:t>BiH</a:t>
            </a:r>
            <a:r>
              <a:rPr lang="fr-BE" sz="2000" b="0" i="0" dirty="0" smtClean="0"/>
              <a:t>, </a:t>
            </a:r>
            <a:r>
              <a:rPr lang="fr-BE" sz="2000" b="0" i="0" dirty="0" err="1" smtClean="0"/>
              <a:t>fYRoM</a:t>
            </a:r>
            <a:r>
              <a:rPr lang="fr-BE" sz="2000" b="0" i="0" dirty="0" smtClean="0"/>
              <a:t>, </a:t>
            </a:r>
            <a:r>
              <a:rPr lang="fr-BE" sz="2000" b="0" i="0" dirty="0"/>
              <a:t>M</a:t>
            </a:r>
            <a:r>
              <a:rPr lang="fr-BE" sz="2000" b="0" i="0" dirty="0" smtClean="0"/>
              <a:t>ontenegro &amp; </a:t>
            </a:r>
            <a:r>
              <a:rPr lang="fr-BE" sz="2000" b="0" dirty="0" err="1"/>
              <a:t>S</a:t>
            </a:r>
            <a:r>
              <a:rPr lang="fr-BE" sz="2000" b="0" i="0" dirty="0" err="1" smtClean="0"/>
              <a:t>erbia</a:t>
            </a:r>
            <a:r>
              <a:rPr lang="fr-BE" sz="2000" b="0" i="0" dirty="0" smtClean="0"/>
              <a:t>:    </a:t>
            </a:r>
            <a:endParaRPr lang="fr-BE" sz="2000" i="0" dirty="0" smtClean="0"/>
          </a:p>
          <a:p>
            <a:pPr indent="0">
              <a:buNone/>
            </a:pPr>
            <a:r>
              <a:rPr lang="fr-BE" sz="2000" i="0" dirty="0"/>
              <a:t> </a:t>
            </a:r>
            <a:r>
              <a:rPr lang="fr-BE" sz="2000" i="0" dirty="0" smtClean="0"/>
              <a:t>  	</a:t>
            </a:r>
            <a:r>
              <a:rPr lang="fr-BE" sz="2000" i="0" dirty="0"/>
              <a:t> </a:t>
            </a:r>
            <a:r>
              <a:rPr lang="fr-BE" sz="2000" i="0" dirty="0" smtClean="0"/>
              <a:t>   </a:t>
            </a:r>
            <a:r>
              <a:rPr lang="fr-BE" sz="2000" i="0" dirty="0" err="1" smtClean="0"/>
              <a:t>associated</a:t>
            </a:r>
            <a:r>
              <a:rPr lang="fr-BE" sz="2000" i="0" dirty="0" smtClean="0"/>
              <a:t> to H2020 (and FP7)</a:t>
            </a:r>
          </a:p>
          <a:p>
            <a:pPr indent="0">
              <a:buNone/>
            </a:pPr>
            <a:endParaRPr lang="fr-BE" sz="2000" i="0" dirty="0"/>
          </a:p>
          <a:p>
            <a:pPr indent="0">
              <a:buNone/>
            </a:pPr>
            <a:endParaRPr lang="fr-BE" sz="2000" i="0" dirty="0" smtClean="0"/>
          </a:p>
          <a:p>
            <a:pPr indent="0">
              <a:buNone/>
            </a:pPr>
            <a:r>
              <a:rPr lang="fr-BE" sz="2000" i="0" dirty="0" smtClean="0"/>
              <a:t>	</a:t>
            </a:r>
            <a:r>
              <a:rPr lang="fr-BE" sz="2000" i="0" dirty="0" smtClean="0">
                <a:sym typeface="Wingdings"/>
              </a:rPr>
              <a:t>  </a:t>
            </a:r>
            <a:r>
              <a:rPr lang="fr-BE" sz="2000" i="0" dirty="0" smtClean="0"/>
              <a:t>Kosovo*: participation as </a:t>
            </a:r>
            <a:r>
              <a:rPr lang="fr-BE" sz="2000" i="0" dirty="0" err="1" smtClean="0"/>
              <a:t>third</a:t>
            </a:r>
            <a:r>
              <a:rPr lang="fr-BE" sz="2000" i="0" dirty="0" smtClean="0"/>
              <a:t> country</a:t>
            </a:r>
          </a:p>
          <a:p>
            <a:endParaRPr lang="fr-BE" sz="2000" i="0" dirty="0"/>
          </a:p>
          <a:p>
            <a:endParaRPr lang="fr-BE" sz="2000" i="0" dirty="0" smtClean="0"/>
          </a:p>
          <a:p>
            <a:endParaRPr lang="en-GB" i="0" dirty="0" smtClean="0"/>
          </a:p>
        </p:txBody>
      </p:sp>
    </p:spTree>
    <p:extLst>
      <p:ext uri="{BB962C8B-B14F-4D97-AF65-F5344CB8AC3E}">
        <p14:creationId xmlns:p14="http://schemas.microsoft.com/office/powerpoint/2010/main" val="9069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					Participation in FP7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fr-BE" b="0" i="0" dirty="0" err="1" smtClean="0"/>
              <a:t>Only</a:t>
            </a:r>
            <a:r>
              <a:rPr lang="fr-BE" b="0" i="0" dirty="0" smtClean="0"/>
              <a:t> </a:t>
            </a:r>
            <a:r>
              <a:rPr lang="fr-BE" b="0" i="0" dirty="0" err="1" smtClean="0"/>
              <a:t>fyROM</a:t>
            </a:r>
            <a:r>
              <a:rPr lang="fr-BE" b="0" i="0" dirty="0" smtClean="0"/>
              <a:t>, Montenegro and </a:t>
            </a:r>
            <a:r>
              <a:rPr lang="fr-BE" b="0" dirty="0" err="1"/>
              <a:t>S</a:t>
            </a:r>
            <a:r>
              <a:rPr lang="fr-BE" b="0" i="0" dirty="0" err="1" smtClean="0"/>
              <a:t>erbia</a:t>
            </a:r>
            <a:r>
              <a:rPr lang="fr-BE" b="0" i="0" dirty="0" smtClean="0"/>
              <a:t> more </a:t>
            </a:r>
            <a:r>
              <a:rPr lang="fr-BE" b="0" i="0" dirty="0" err="1" smtClean="0"/>
              <a:t>funding</a:t>
            </a:r>
            <a:r>
              <a:rPr lang="fr-BE" b="0" i="0" dirty="0" smtClean="0"/>
              <a:t> </a:t>
            </a:r>
            <a:r>
              <a:rPr lang="fr-BE" b="0" i="0" dirty="0" err="1" smtClean="0"/>
              <a:t>than</a:t>
            </a:r>
            <a:r>
              <a:rPr lang="fr-BE" b="0" i="0" dirty="0" smtClean="0"/>
              <a:t/>
            </a:r>
            <a:br>
              <a:rPr lang="fr-BE" b="0" i="0" dirty="0" smtClean="0"/>
            </a:br>
            <a:r>
              <a:rPr lang="fr-BE" b="0" i="0" dirty="0" err="1" smtClean="0"/>
              <a:t>financial</a:t>
            </a:r>
            <a:r>
              <a:rPr lang="fr-BE" b="0" i="0" dirty="0" smtClean="0"/>
              <a:t> contribution</a:t>
            </a:r>
          </a:p>
          <a:p>
            <a:pPr marL="457200" lvl="1" indent="0">
              <a:buNone/>
            </a:pPr>
            <a:endParaRPr lang="fr-BE" sz="2000" i="0" dirty="0"/>
          </a:p>
          <a:p>
            <a:pPr marL="457200" lvl="1" indent="0">
              <a:buNone/>
            </a:pPr>
            <a:r>
              <a:rPr lang="fr-BE" b="0" i="0" dirty="0" err="1" smtClean="0"/>
              <a:t>Albania</a:t>
            </a:r>
            <a:r>
              <a:rPr lang="fr-BE" b="0" i="0" dirty="0" smtClean="0"/>
              <a:t> and </a:t>
            </a:r>
            <a:r>
              <a:rPr lang="fr-BE" b="0" i="0" dirty="0" err="1" smtClean="0"/>
              <a:t>BiH</a:t>
            </a:r>
            <a:r>
              <a:rPr lang="fr-BE" b="0" i="0" dirty="0" smtClean="0"/>
              <a:t>: </a:t>
            </a:r>
            <a:r>
              <a:rPr lang="fr-BE" b="0" i="0" dirty="0" err="1" smtClean="0"/>
              <a:t>serious</a:t>
            </a:r>
            <a:r>
              <a:rPr lang="fr-BE" b="0" i="0" dirty="0" smtClean="0"/>
              <a:t> gap </a:t>
            </a:r>
            <a:r>
              <a:rPr lang="fr-BE" b="0" i="0" dirty="0" err="1" smtClean="0"/>
              <a:t>between</a:t>
            </a:r>
            <a:r>
              <a:rPr lang="fr-BE" b="0" i="0" dirty="0" smtClean="0"/>
              <a:t> </a:t>
            </a:r>
            <a:r>
              <a:rPr lang="fr-BE" b="0" i="0" dirty="0" err="1" smtClean="0"/>
              <a:t>funding</a:t>
            </a:r>
            <a:r>
              <a:rPr lang="fr-BE" b="0" i="0" dirty="0" smtClean="0"/>
              <a:t> and </a:t>
            </a:r>
            <a:r>
              <a:rPr lang="fr-BE" b="0" i="0" dirty="0" err="1" smtClean="0"/>
              <a:t>payment</a:t>
            </a:r>
            <a:r>
              <a:rPr lang="fr-BE" b="0" i="0" dirty="0" smtClean="0"/>
              <a:t>  </a:t>
            </a:r>
          </a:p>
          <a:p>
            <a:endParaRPr lang="fr-BE" sz="2000" i="0" dirty="0"/>
          </a:p>
          <a:p>
            <a:pPr indent="0">
              <a:buNone/>
            </a:pPr>
            <a:r>
              <a:rPr lang="fr-BE" sz="2000" i="0" dirty="0" smtClean="0"/>
              <a:t> </a:t>
            </a:r>
            <a:r>
              <a:rPr lang="fr-BE" sz="2000" i="0" dirty="0" smtClean="0"/>
              <a:t>    All </a:t>
            </a:r>
            <a:r>
              <a:rPr lang="fr-BE" sz="2000" i="0" dirty="0" err="1" smtClean="0"/>
              <a:t>used</a:t>
            </a:r>
            <a:r>
              <a:rPr lang="fr-BE" sz="2000" i="0" dirty="0" smtClean="0"/>
              <a:t> IPA to </a:t>
            </a:r>
            <a:r>
              <a:rPr lang="fr-BE" sz="2000" i="0" dirty="0" err="1" smtClean="0"/>
              <a:t>reimburse</a:t>
            </a:r>
            <a:r>
              <a:rPr lang="fr-BE" sz="2000" i="0" dirty="0" smtClean="0"/>
              <a:t> part of </a:t>
            </a:r>
            <a:r>
              <a:rPr lang="fr-BE" sz="2000" i="0" dirty="0" err="1" smtClean="0"/>
              <a:t>financial</a:t>
            </a:r>
            <a:r>
              <a:rPr lang="fr-BE" sz="2000" i="0" dirty="0" smtClean="0"/>
              <a:t> contribution</a:t>
            </a:r>
          </a:p>
          <a:p>
            <a:pPr indent="0">
              <a:buNone/>
            </a:pPr>
            <a:endParaRPr lang="fr-BE" sz="2000" i="0" dirty="0"/>
          </a:p>
          <a:p>
            <a:pPr indent="0">
              <a:buNone/>
            </a:pPr>
            <a:r>
              <a:rPr lang="fr-BE" sz="2000" i="0" dirty="0"/>
              <a:t> </a:t>
            </a:r>
            <a:r>
              <a:rPr lang="fr-BE" sz="2000" i="0" dirty="0" smtClean="0"/>
              <a:t>    </a:t>
            </a:r>
            <a:r>
              <a:rPr lang="fr-BE" sz="2000" i="0" dirty="0" err="1" smtClean="0"/>
              <a:t>Overall</a:t>
            </a:r>
            <a:r>
              <a:rPr lang="fr-BE" sz="2000" i="0" dirty="0" smtClean="0"/>
              <a:t>/all </a:t>
            </a:r>
            <a:r>
              <a:rPr lang="fr-BE" sz="2000" i="0" dirty="0" err="1" smtClean="0"/>
              <a:t>WBCs</a:t>
            </a:r>
            <a:r>
              <a:rPr lang="fr-BE" sz="2000" i="0" dirty="0" smtClean="0"/>
              <a:t>: </a:t>
            </a:r>
            <a:r>
              <a:rPr lang="fr-BE" sz="1200" i="0" dirty="0" smtClean="0"/>
              <a:t>+/-</a:t>
            </a:r>
            <a:r>
              <a:rPr lang="fr-BE" sz="2000" i="0" dirty="0" smtClean="0"/>
              <a:t> </a:t>
            </a:r>
            <a:r>
              <a:rPr lang="fr-BE" sz="2000" i="0" dirty="0" smtClean="0"/>
              <a:t>€85 M </a:t>
            </a:r>
            <a:r>
              <a:rPr lang="fr-BE" sz="2000" i="0" dirty="0" err="1" smtClean="0"/>
              <a:t>funding</a:t>
            </a:r>
            <a:r>
              <a:rPr lang="fr-BE" sz="2000" i="0" dirty="0" smtClean="0"/>
              <a:t>/contribution</a:t>
            </a:r>
            <a:r>
              <a:rPr lang="fr-BE" sz="1200" i="0" dirty="0" smtClean="0"/>
              <a:t>+/-</a:t>
            </a:r>
            <a:r>
              <a:rPr lang="fr-BE" sz="2000" i="0" dirty="0" smtClean="0"/>
              <a:t> €57.3 M</a:t>
            </a:r>
            <a:endParaRPr lang="en-GB" sz="2000" i="0" dirty="0"/>
          </a:p>
        </p:txBody>
      </p:sp>
    </p:spTree>
    <p:extLst>
      <p:ext uri="{BB962C8B-B14F-4D97-AF65-F5344CB8AC3E}">
        <p14:creationId xmlns:p14="http://schemas.microsoft.com/office/powerpoint/2010/main" val="253777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FP7 </a:t>
            </a:r>
            <a:r>
              <a:rPr lang="fr-BE" dirty="0" err="1" smtClean="0"/>
              <a:t>funding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8229600" cy="204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28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FP7 </a:t>
            </a:r>
            <a:r>
              <a:rPr lang="fr-BE" dirty="0" err="1" smtClean="0"/>
              <a:t>funding</a:t>
            </a:r>
            <a:r>
              <a:rPr lang="fr-BE" dirty="0" smtClean="0"/>
              <a:t> (2)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636838"/>
          <a:ext cx="8229600" cy="338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7283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Albania</a:t>
            </a:r>
            <a:r>
              <a:rPr lang="fr-BE" dirty="0" smtClean="0"/>
              <a:t> / N° Participants per </a:t>
            </a:r>
            <a:r>
              <a:rPr lang="fr-BE" dirty="0" err="1" smtClean="0"/>
              <a:t>theme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604263"/>
              </p:ext>
            </p:extLst>
          </p:nvPr>
        </p:nvGraphicFramePr>
        <p:xfrm>
          <a:off x="457200" y="2636838"/>
          <a:ext cx="8229600" cy="338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011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		</a:t>
            </a:r>
            <a:r>
              <a:rPr lang="fr-BE" dirty="0" err="1" smtClean="0"/>
              <a:t>BiH</a:t>
            </a:r>
            <a:r>
              <a:rPr lang="fr-BE" dirty="0" smtClean="0"/>
              <a:t> / N° Participants per </a:t>
            </a:r>
            <a:r>
              <a:rPr lang="fr-BE" dirty="0" err="1" smtClean="0"/>
              <a:t>theme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636838"/>
          <a:ext cx="8229600" cy="338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947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fYRoM</a:t>
            </a:r>
            <a:r>
              <a:rPr lang="fr-BE" dirty="0" smtClean="0"/>
              <a:t> / N° Participants per </a:t>
            </a:r>
            <a:r>
              <a:rPr lang="fr-BE" dirty="0" err="1" smtClean="0"/>
              <a:t>theme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636838"/>
          <a:ext cx="8229600" cy="338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146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400" dirty="0" err="1"/>
              <a:t>Montenegro</a:t>
            </a:r>
            <a:r>
              <a:rPr lang="fr-BE" sz="2400" dirty="0"/>
              <a:t> / N° Participants per </a:t>
            </a:r>
            <a:r>
              <a:rPr lang="fr-BE" sz="2400" dirty="0" err="1"/>
              <a:t>theme</a:t>
            </a:r>
            <a:endParaRPr lang="en-GB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251793"/>
              </p:ext>
            </p:extLst>
          </p:nvPr>
        </p:nvGraphicFramePr>
        <p:xfrm>
          <a:off x="457200" y="2636838"/>
          <a:ext cx="8075240" cy="3240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6285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344</Words>
  <Application>Microsoft Office PowerPoint</Application>
  <PresentationFormat>On-screen Show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  WBC Steering Platform on Research First H2020 statistics &amp; assessment</vt:lpstr>
      <vt:lpstr>      WBCs &amp; H2020</vt:lpstr>
      <vt:lpstr>     Participation in FP7</vt:lpstr>
      <vt:lpstr>FP7 funding</vt:lpstr>
      <vt:lpstr>FP7 funding (2)</vt:lpstr>
      <vt:lpstr>Albania / N° Participants per theme</vt:lpstr>
      <vt:lpstr>  BiH / N° Participants per theme</vt:lpstr>
      <vt:lpstr>fYRoM / N° Participants per theme</vt:lpstr>
      <vt:lpstr>Montenegro / N° Participants per theme</vt:lpstr>
      <vt:lpstr>Serbia / N° Participants per theme</vt:lpstr>
      <vt:lpstr>Kosovo/ N° Participants per theme</vt:lpstr>
      <vt:lpstr>Albania in H2020</vt:lpstr>
      <vt:lpstr>BiH in H2020</vt:lpstr>
      <vt:lpstr>fYROM in H2020</vt:lpstr>
      <vt:lpstr>Montenegro in H2020</vt:lpstr>
      <vt:lpstr>Serbia in H2020</vt:lpstr>
      <vt:lpstr>Kosovo in H2020</vt:lpstr>
      <vt:lpstr>First H2020 assessment</vt:lpstr>
    </vt:vector>
  </TitlesOfParts>
  <Company>European Commission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European Commission</dc:creator>
  <cp:lastModifiedBy>FRIEDERICHS Tania (RTD)</cp:lastModifiedBy>
  <cp:revision>185</cp:revision>
  <cp:lastPrinted>2015-06-05T14:45:42Z</cp:lastPrinted>
  <dcterms:created xsi:type="dcterms:W3CDTF">2011-10-28T10:25:18Z</dcterms:created>
  <dcterms:modified xsi:type="dcterms:W3CDTF">2015-06-05T17:04:46Z</dcterms:modified>
</cp:coreProperties>
</file>