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7" r:id="rId2"/>
    <p:sldId id="470" r:id="rId3"/>
    <p:sldId id="471" r:id="rId4"/>
    <p:sldId id="431" r:id="rId5"/>
    <p:sldId id="446" r:id="rId6"/>
    <p:sldId id="432" r:id="rId7"/>
    <p:sldId id="472" r:id="rId8"/>
    <p:sldId id="473" r:id="rId9"/>
    <p:sldId id="474" r:id="rId10"/>
    <p:sldId id="475" r:id="rId11"/>
    <p:sldId id="384" r:id="rId12"/>
    <p:sldId id="440" r:id="rId13"/>
    <p:sldId id="477" r:id="rId14"/>
    <p:sldId id="453" r:id="rId15"/>
    <p:sldId id="454" r:id="rId16"/>
    <p:sldId id="463" r:id="rId17"/>
    <p:sldId id="442" r:id="rId18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ina Reyes " initials="IR" lastIdx="12" clrIdx="0"/>
  <p:cmAuthor id="1" name="SPICHTINGER Daniel (RTD)" initials="SD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624"/>
    <a:srgbClr val="0F5494"/>
    <a:srgbClr val="BDDEFF"/>
    <a:srgbClr val="808080"/>
    <a:srgbClr val="3166CF"/>
    <a:srgbClr val="3E6FD2"/>
    <a:srgbClr val="2D5EC1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0354" autoAdjust="0"/>
  </p:normalViewPr>
  <p:slideViewPr>
    <p:cSldViewPr>
      <p:cViewPr>
        <p:scale>
          <a:sx n="80" d="100"/>
          <a:sy n="80" d="100"/>
        </p:scale>
        <p:origin x="-2694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78" y="-108"/>
      </p:cViewPr>
      <p:guideLst>
        <p:guide orient="horz" pos="322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506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0674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506" y="9720674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AD743A2-2536-41EF-8D61-25A105EF403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307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6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1156"/>
            <a:ext cx="5680103" cy="460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674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6" y="9720674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1681D366-1AC9-41C6-A555-F9189920BB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2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1D366-1AC9-41C6-A555-F9189920BB4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155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1pPr>
            <a:lvl2pPr marL="768805" indent="-295694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2pPr>
            <a:lvl3pPr marL="1182776" indent="-236555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3pPr>
            <a:lvl4pPr marL="1655887" indent="-236555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4pPr>
            <a:lvl5pPr marL="2128998" indent="-236555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5pPr>
            <a:lvl6pPr marL="2602108" indent="-236555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6pPr>
            <a:lvl7pPr marL="3075219" indent="-236555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7pPr>
            <a:lvl8pPr marL="3548329" indent="-236555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8pPr>
            <a:lvl9pPr marL="4021440" indent="-236555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fld id="{723D5144-571B-4EC0-9BBE-2C4FB0530568}" type="slidenum">
              <a:rPr lang="en-GB" altLang="en-US" sz="1200" b="0">
                <a:solidFill>
                  <a:schemeClr val="tx1"/>
                </a:solidFill>
                <a:latin typeface="Arial" charset="0"/>
              </a:rPr>
              <a:pPr eaLnBrk="1" hangingPunct="1"/>
              <a:t>13</a:t>
            </a:fld>
            <a:endParaRPr lang="en-GB" altLang="en-US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54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83558" y="422108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F248F9BB-1E99-452C-A3EB-65D0E90BBB8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A476-FF79-4645-A3D9-D763CAD539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3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F5128-0FDB-4881-A01A-9C601990F6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62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C7F24-A5FE-4CD1-AA71-E8DB60C4059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26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F5A15-382B-45B4-A583-0DA1391190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2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69B76-3EBA-4E79-B962-2E19E89573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81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6BA25-F46E-4179-AD61-30C35B64F7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0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DCE09-D3E5-4DE6-891F-426C125319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5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E5BB7-BD88-486F-80EF-55B30CA48D2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07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FCCB8-85CC-477F-BF32-6AF356F902E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41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6D923-0C4A-4F04-A230-4CFFA7EF5B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85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Second </a:t>
            </a:r>
            <a:r>
              <a:rPr lang="fr-BE" dirty="0" err="1" smtClean="0"/>
              <a:t>level</a:t>
            </a:r>
            <a:endParaRPr lang="en-GB" dirty="0" smtClean="0"/>
          </a:p>
          <a:p>
            <a:pPr lvl="1"/>
            <a:r>
              <a:rPr lang="en-GB" dirty="0" smtClean="0"/>
              <a:t>Third level</a:t>
            </a:r>
          </a:p>
          <a:p>
            <a:pPr lvl="2"/>
            <a:r>
              <a:rPr lang="en-GB" dirty="0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D5BC760B-D9A6-4310-8B76-CF05A967644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Arial" pitchFamily="34" charset="0"/>
        <a:buNone/>
        <a:defRPr sz="2400" b="1" i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0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niel.spichtinger@ec.europa.e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steropenscience.eu/" TargetMode="External"/><Relationship Id="rId2" Type="http://schemas.openxmlformats.org/officeDocument/2006/relationships/hyperlink" Target="http://www.pasteur4oa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penaire.eu/" TargetMode="External"/><Relationship Id="rId4" Type="http://schemas.openxmlformats.org/officeDocument/2006/relationships/hyperlink" Target="http://recodeproject.eu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science-metrix.com/en/publications/reports" TargetMode="External"/><Relationship Id="rId3" Type="http://schemas.openxmlformats.org/officeDocument/2006/relationships/hyperlink" Target="http://ec.europa.eu/research/openscience/index.cfm" TargetMode="External"/><Relationship Id="rId7" Type="http://schemas.openxmlformats.org/officeDocument/2006/relationships/hyperlink" Target="http://scienceintransition.eu/" TargetMode="External"/><Relationship Id="rId12" Type="http://schemas.openxmlformats.org/officeDocument/2006/relationships/image" Target="../media/image7.png"/><Relationship Id="rId2" Type="http://schemas.openxmlformats.org/officeDocument/2006/relationships/hyperlink" Target="mailto:RTD-open-access@ec.europa.e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tvibes.com/open-access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s://www.openaire.eu/" TargetMode="External"/><Relationship Id="rId10" Type="http://schemas.openxmlformats.org/officeDocument/2006/relationships/hyperlink" Target="http://ec.europa.eu/research/participants/docs/h2020-funding-guide/cross-cutting-issues/open-access-dissemination_en.htm" TargetMode="External"/><Relationship Id="rId4" Type="http://schemas.openxmlformats.org/officeDocument/2006/relationships/hyperlink" Target="https://twitter.com/OpenAccessEC" TargetMode="External"/><Relationship Id="rId9" Type="http://schemas.openxmlformats.org/officeDocument/2006/relationships/hyperlink" Target="https://ec.europa.eu/research/openscience/pdf/openaccess/npr_report.pdf#view=fit&amp;pagemode=non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science-society/document_library/pdf_06/recommendation-access-and-preservation-scientific-information_en.pdf" TargetMode="External"/><Relationship Id="rId2" Type="http://schemas.openxmlformats.org/officeDocument/2006/relationships/hyperlink" Target="http://ec.europa.eu/research/science-society/document_library/pdf_06/era-communication-partnership-excellence-growth_e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75494" y="2924944"/>
            <a:ext cx="8568506" cy="792088"/>
          </a:xfrm>
        </p:spPr>
        <p:txBody>
          <a:bodyPr>
            <a:normAutofit fontScale="90000"/>
          </a:bodyPr>
          <a:lstStyle/>
          <a:p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de-DE" sz="4000" dirty="0" smtClean="0"/>
              <a:t/>
            </a:r>
            <a:br>
              <a:rPr lang="de-DE" sz="4000" dirty="0" smtClean="0"/>
            </a:br>
            <a:r>
              <a:rPr lang="de-DE" sz="4000" dirty="0" smtClean="0"/>
              <a:t/>
            </a:r>
            <a:br>
              <a:rPr lang="de-DE" sz="4000" dirty="0" smtClean="0"/>
            </a:br>
            <a:r>
              <a:rPr lang="en-GB" sz="4000" dirty="0" smtClean="0"/>
              <a:t>Open Access in a European Policy Context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Workshop on Enlargement countries for Research and Innovation</a:t>
            </a:r>
            <a:br>
              <a:rPr lang="en-GB" sz="2400" dirty="0"/>
            </a:br>
            <a:r>
              <a:rPr lang="en-GB" sz="2400" dirty="0"/>
              <a:t>Brussels, 10-11 March 2016</a:t>
            </a:r>
            <a:br>
              <a:rPr lang="en-GB" sz="2400" dirty="0"/>
            </a:br>
            <a:r>
              <a:rPr lang="de-DE" sz="2400" b="0" dirty="0" smtClean="0">
                <a:solidFill>
                  <a:srgbClr val="BDDEFF"/>
                </a:solidFill>
              </a:rPr>
              <a:t/>
            </a:r>
            <a:br>
              <a:rPr lang="de-DE" sz="2400" b="0" dirty="0" smtClean="0">
                <a:solidFill>
                  <a:srgbClr val="BDDEFF"/>
                </a:solidFill>
              </a:rPr>
            </a:br>
            <a:r>
              <a:rPr lang="de-DE" sz="2400" b="0" dirty="0" smtClean="0">
                <a:solidFill>
                  <a:srgbClr val="BDDEFF"/>
                </a:solidFill>
              </a:rPr>
              <a:t>Daniel Spichtinger, Senior </a:t>
            </a:r>
            <a:r>
              <a:rPr lang="de-DE" sz="2400" b="0" dirty="0" err="1" smtClean="0">
                <a:solidFill>
                  <a:srgbClr val="BDDEFF"/>
                </a:solidFill>
              </a:rPr>
              <a:t>Policy</a:t>
            </a:r>
            <a:r>
              <a:rPr lang="de-DE" sz="2400" b="0" dirty="0" smtClean="0">
                <a:solidFill>
                  <a:srgbClr val="BDDEFF"/>
                </a:solidFill>
              </a:rPr>
              <a:t> Officer</a:t>
            </a:r>
            <a:br>
              <a:rPr lang="de-DE" sz="2400" b="0" dirty="0" smtClean="0">
                <a:solidFill>
                  <a:srgbClr val="BDDEFF"/>
                </a:solidFill>
              </a:rPr>
            </a:br>
            <a:r>
              <a:rPr lang="de-DE" sz="2400" b="0" dirty="0" smtClean="0">
                <a:solidFill>
                  <a:srgbClr val="BDDEFF"/>
                </a:solidFill>
              </a:rPr>
              <a:t>European </a:t>
            </a:r>
            <a:r>
              <a:rPr lang="de-DE" sz="2400" b="0" dirty="0" err="1" smtClean="0">
                <a:solidFill>
                  <a:srgbClr val="BDDEFF"/>
                </a:solidFill>
              </a:rPr>
              <a:t>Commission</a:t>
            </a:r>
            <a:r>
              <a:rPr lang="de-DE" sz="2400" b="0" dirty="0" smtClean="0">
                <a:solidFill>
                  <a:srgbClr val="BDDEFF"/>
                </a:solidFill>
              </a:rPr>
              <a:t>, DG RTD, A.6.  </a:t>
            </a:r>
            <a:br>
              <a:rPr lang="de-DE" sz="2400" b="0" dirty="0" smtClean="0">
                <a:solidFill>
                  <a:srgbClr val="BDDEFF"/>
                </a:solidFill>
              </a:rPr>
            </a:br>
            <a:r>
              <a:rPr lang="de-DE" sz="2400" b="0" dirty="0" smtClean="0">
                <a:solidFill>
                  <a:srgbClr val="BDDEFF"/>
                </a:solidFill>
                <a:hlinkClick r:id="rId2"/>
              </a:rPr>
              <a:t>daniel.spichtinger@ec.europa.eu</a:t>
            </a:r>
            <a:r>
              <a:rPr lang="de-DE" sz="2400" b="0" dirty="0" smtClean="0">
                <a:solidFill>
                  <a:srgbClr val="BDDEFF"/>
                </a:solidFill>
              </a:rPr>
              <a:t/>
            </a:r>
            <a:br>
              <a:rPr lang="de-DE" sz="2400" b="0" dirty="0" smtClean="0">
                <a:solidFill>
                  <a:srgbClr val="BDDEFF"/>
                </a:solidFill>
              </a:rPr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fr-BE" sz="2000" b="0" dirty="0" smtClean="0">
                <a:solidFill>
                  <a:srgbClr val="BDDEFF"/>
                </a:solidFill>
              </a:rPr>
              <a:t/>
            </a:r>
            <a:br>
              <a:rPr lang="fr-BE" sz="2000" b="0" dirty="0" smtClean="0">
                <a:solidFill>
                  <a:srgbClr val="BDDEFF"/>
                </a:solidFill>
              </a:rPr>
            </a:br>
            <a:r>
              <a:rPr lang="fr-BE" sz="2000" b="0" dirty="0" smtClean="0">
                <a:solidFill>
                  <a:srgbClr val="BDDEFF"/>
                </a:solidFill>
              </a:rPr>
              <a:t/>
            </a:r>
            <a:br>
              <a:rPr lang="fr-BE" sz="2000" b="0" dirty="0" smtClean="0">
                <a:solidFill>
                  <a:srgbClr val="BDDEFF"/>
                </a:solidFill>
              </a:rPr>
            </a:b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fr-BE" sz="2000" b="0" dirty="0" smtClean="0">
                <a:solidFill>
                  <a:srgbClr val="BDDEFF"/>
                </a:solidFill>
              </a:rPr>
              <a:t/>
            </a:r>
            <a:br>
              <a:rPr lang="fr-BE" sz="2000" b="0" dirty="0" smtClean="0">
                <a:solidFill>
                  <a:srgbClr val="BDDEFF"/>
                </a:solidFill>
              </a:rPr>
            </a:br>
            <a:r>
              <a:rPr lang="fr-BE" sz="2000" b="0" dirty="0" smtClean="0">
                <a:solidFill>
                  <a:srgbClr val="BDDEFF"/>
                </a:solidFill>
              </a:rPr>
              <a:t/>
            </a:r>
            <a:br>
              <a:rPr lang="fr-BE" sz="2000" b="0" dirty="0" smtClean="0">
                <a:solidFill>
                  <a:srgbClr val="BDDEFF"/>
                </a:solidFill>
              </a:rPr>
            </a:br>
            <a:r>
              <a:rPr lang="en-GB" sz="2000" dirty="0" smtClean="0">
                <a:solidFill>
                  <a:srgbClr val="FFFFFF"/>
                </a:solidFill>
              </a:rPr>
              <a:t/>
            </a:r>
            <a:br>
              <a:rPr lang="en-GB" sz="2000" dirty="0" smtClean="0">
                <a:solidFill>
                  <a:srgbClr val="FFFFFF"/>
                </a:solidFill>
              </a:rPr>
            </a:br>
            <a:r>
              <a:rPr lang="de-DE" sz="2000" dirty="0" smtClean="0">
                <a:solidFill>
                  <a:srgbClr val="FFFFFF"/>
                </a:solidFill>
              </a:rPr>
              <a:t/>
            </a:r>
            <a:br>
              <a:rPr lang="de-DE" sz="2000" dirty="0" smtClean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rgbClr val="FFFFFF"/>
                </a:solidFill>
              </a:rPr>
              <a:t/>
            </a:r>
            <a:br>
              <a:rPr lang="en-US" sz="2000" dirty="0" smtClean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7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8964488" cy="936625"/>
          </a:xfrm>
        </p:spPr>
        <p:txBody>
          <a:bodyPr/>
          <a:lstStyle/>
          <a:p>
            <a:r>
              <a:rPr lang="fr-BE" dirty="0" smtClean="0">
                <a:ea typeface="MS PGothic" pitchFamily="34" charset="-128"/>
              </a:rPr>
              <a:t>Open </a:t>
            </a:r>
            <a:r>
              <a:rPr lang="fr-BE" dirty="0" err="1" smtClean="0">
                <a:ea typeface="MS PGothic" pitchFamily="34" charset="-128"/>
              </a:rPr>
              <a:t>access</a:t>
            </a:r>
            <a:r>
              <a:rPr lang="fr-BE" dirty="0" smtClean="0">
                <a:ea typeface="MS PGothic" pitchFamily="34" charset="-128"/>
              </a:rPr>
              <a:t> </a:t>
            </a:r>
            <a:r>
              <a:rPr lang="fr-BE" dirty="0" err="1" smtClean="0">
                <a:ea typeface="MS PGothic" pitchFamily="34" charset="-128"/>
              </a:rPr>
              <a:t>policies</a:t>
            </a:r>
            <a:r>
              <a:rPr lang="fr-BE" dirty="0" smtClean="0">
                <a:ea typeface="MS PGothic" pitchFamily="34" charset="-128"/>
              </a:rPr>
              <a:t> </a:t>
            </a:r>
            <a:r>
              <a:rPr lang="fr-BE" dirty="0" err="1" smtClean="0">
                <a:ea typeface="MS PGothic" pitchFamily="34" charset="-128"/>
              </a:rPr>
              <a:t>across</a:t>
            </a:r>
            <a:r>
              <a:rPr lang="fr-BE" dirty="0" smtClean="0">
                <a:ea typeface="MS PGothic" pitchFamily="34" charset="-128"/>
              </a:rPr>
              <a:t> the EU (II) </a:t>
            </a:r>
            <a:endParaRPr lang="en-GB" dirty="0"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968552"/>
          </a:xfrm>
        </p:spPr>
        <p:txBody>
          <a:bodyPr>
            <a:noAutofit/>
          </a:bodyPr>
          <a:lstStyle/>
          <a:p>
            <a:r>
              <a:rPr lang="en-GB" sz="1800" dirty="0" smtClean="0"/>
              <a:t>open </a:t>
            </a:r>
            <a:r>
              <a:rPr lang="en-GB" sz="1800" dirty="0"/>
              <a:t>access to </a:t>
            </a:r>
            <a:r>
              <a:rPr lang="en-GB" sz="1800" dirty="0" smtClean="0"/>
              <a:t>research data </a:t>
            </a:r>
          </a:p>
          <a:p>
            <a:r>
              <a:rPr lang="en-GB" sz="1800" b="0" dirty="0" smtClean="0"/>
              <a:t>policies less </a:t>
            </a:r>
            <a:r>
              <a:rPr lang="en-GB" sz="1800" b="0" dirty="0"/>
              <a:t>developed across EU countries than </a:t>
            </a:r>
            <a:r>
              <a:rPr lang="en-GB" sz="1800" b="0" dirty="0" smtClean="0"/>
              <a:t> for OA to publications</a:t>
            </a:r>
            <a:r>
              <a:rPr lang="en-GB" sz="1800" b="0" dirty="0"/>
              <a:t>. However, </a:t>
            </a:r>
            <a:r>
              <a:rPr lang="en-GB" sz="1800" b="0" dirty="0" smtClean="0"/>
              <a:t>general </a:t>
            </a:r>
            <a:r>
              <a:rPr lang="en-GB" sz="1800" b="0" dirty="0"/>
              <a:t>acknowledgement of the importance of open research </a:t>
            </a:r>
            <a:r>
              <a:rPr lang="en-GB" sz="1800" b="0" dirty="0" smtClean="0"/>
              <a:t>data</a:t>
            </a:r>
          </a:p>
          <a:p>
            <a:pPr lvl="0"/>
            <a:r>
              <a:rPr lang="en-GB" sz="1800" b="0" dirty="0" smtClean="0"/>
              <a:t>little </a:t>
            </a:r>
            <a:r>
              <a:rPr lang="en-GB" sz="1800" b="0" dirty="0"/>
              <a:t>or no open access to research data policies in place and no plan for a more developed policy in the near future: </a:t>
            </a:r>
            <a:endParaRPr lang="en-GB" sz="1800" b="0" dirty="0" smtClean="0"/>
          </a:p>
          <a:p>
            <a:pPr lvl="0"/>
            <a:r>
              <a:rPr lang="en-GB" sz="1800" dirty="0"/>
              <a:t>	</a:t>
            </a:r>
            <a:r>
              <a:rPr lang="en-GB" sz="1800" b="0" dirty="0" smtClean="0"/>
              <a:t>Cyprus</a:t>
            </a:r>
            <a:r>
              <a:rPr lang="en-GB" sz="1800" b="0" dirty="0"/>
              <a:t>, Latvia, Luxembourg, Malta, Poland.</a:t>
            </a:r>
          </a:p>
          <a:p>
            <a:pPr lvl="0"/>
            <a:r>
              <a:rPr lang="en-GB" sz="1800" b="0" dirty="0" smtClean="0"/>
              <a:t>little </a:t>
            </a:r>
            <a:r>
              <a:rPr lang="en-GB" sz="1800" b="0" dirty="0"/>
              <a:t>or no open access to research data policies in place, but some plans in place or under development: </a:t>
            </a:r>
            <a:endParaRPr lang="en-GB" sz="1800" b="0" dirty="0" smtClean="0"/>
          </a:p>
          <a:p>
            <a:pPr lvl="0"/>
            <a:r>
              <a:rPr lang="en-GB" sz="1800" b="0" dirty="0"/>
              <a:t>	</a:t>
            </a:r>
            <a:r>
              <a:rPr lang="en-GB" sz="1800" b="0" dirty="0" smtClean="0"/>
              <a:t>Austria</a:t>
            </a:r>
            <a:r>
              <a:rPr lang="en-GB" sz="1800" b="0" dirty="0"/>
              <a:t>, Belgium, Croatia, Czech Republic, Estonia, Hungary, </a:t>
            </a:r>
            <a:r>
              <a:rPr lang="en-GB" sz="1800" b="0" dirty="0" smtClean="0"/>
              <a:t>	Italy</a:t>
            </a:r>
            <a:r>
              <a:rPr lang="en-GB" sz="1800" b="0" dirty="0"/>
              <a:t>, </a:t>
            </a:r>
            <a:r>
              <a:rPr lang="en-GB" sz="1800" b="0" dirty="0" smtClean="0"/>
              <a:t>	Portugal</a:t>
            </a:r>
            <a:r>
              <a:rPr lang="en-GB" sz="1800" b="0" dirty="0"/>
              <a:t>, Romania, Slovakia, Sweden, Turkey.</a:t>
            </a:r>
          </a:p>
          <a:p>
            <a:pPr lvl="0"/>
            <a:r>
              <a:rPr lang="en-GB" sz="1800" b="0" dirty="0"/>
              <a:t>Open access policies/institutional strategies or subject-based initiatives for research data already in place: </a:t>
            </a:r>
            <a:endParaRPr lang="en-GB" sz="1800" b="0" dirty="0" smtClean="0"/>
          </a:p>
          <a:p>
            <a:pPr lvl="0"/>
            <a:r>
              <a:rPr lang="en-GB" sz="1800" dirty="0"/>
              <a:t>	</a:t>
            </a:r>
            <a:r>
              <a:rPr lang="en-GB" sz="1800" b="0" dirty="0" smtClean="0"/>
              <a:t>Denmark</a:t>
            </a:r>
            <a:r>
              <a:rPr lang="en-GB" sz="1800" b="0" dirty="0"/>
              <a:t>, Finland, France, Germany, Ireland, Lithuania, the </a:t>
            </a:r>
            <a:r>
              <a:rPr lang="en-GB" sz="1800" b="0" dirty="0" smtClean="0"/>
              <a:t>	Netherlands</a:t>
            </a:r>
            <a:r>
              <a:rPr lang="en-GB" sz="1800" b="0" dirty="0"/>
              <a:t>, Norway, Slovenia, the United Kingdom.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9361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484784"/>
            <a:ext cx="8229600" cy="1440681"/>
          </a:xfrm>
        </p:spPr>
        <p:txBody>
          <a:bodyPr/>
          <a:lstStyle/>
          <a:p>
            <a:pPr marL="0" algn="ctr"/>
            <a:r>
              <a:rPr lang="fr-BE" dirty="0"/>
              <a:t>Open </a:t>
            </a:r>
            <a:r>
              <a:rPr lang="fr-BE" dirty="0" smtClean="0"/>
              <a:t>Access </a:t>
            </a:r>
            <a:r>
              <a:rPr lang="fr-BE" dirty="0"/>
              <a:t>in Horizon 2020</a:t>
            </a:r>
            <a:endParaRPr lang="en-GB" dirty="0"/>
          </a:p>
        </p:txBody>
      </p:sp>
      <p:pic>
        <p:nvPicPr>
          <p:cNvPr id="1026" name="Picture 2" descr="U:\Open Access\horizon2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40968"/>
            <a:ext cx="5544616" cy="2376264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953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288" y="1339850"/>
            <a:ext cx="7921128" cy="936625"/>
          </a:xfrm>
        </p:spPr>
        <p:txBody>
          <a:bodyPr/>
          <a:lstStyle/>
          <a:p>
            <a:pPr algn="ctr"/>
            <a:r>
              <a:rPr lang="en-GB" dirty="0"/>
              <a:t>From FP7 to H2020: OA to </a:t>
            </a:r>
            <a:r>
              <a:rPr lang="en-GB" dirty="0" smtClean="0"/>
              <a:t>publications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4032969"/>
          </a:xfrm>
        </p:spPr>
        <p:txBody>
          <a:bodyPr/>
          <a:lstStyle/>
          <a:p>
            <a:r>
              <a:rPr lang="en-GB" sz="2400" dirty="0" smtClean="0"/>
              <a:t>FP7</a:t>
            </a:r>
            <a:endParaRPr lang="en-GB" sz="2400" dirty="0"/>
          </a:p>
          <a:p>
            <a:pPr marL="355600" lvl="1" indent="-355600" algn="just"/>
            <a:r>
              <a:rPr lang="en-GB" sz="1800" b="1" dirty="0">
                <a:solidFill>
                  <a:srgbClr val="00B050"/>
                </a:solidFill>
              </a:rPr>
              <a:t>Green</a:t>
            </a:r>
            <a:r>
              <a:rPr lang="en-GB" sz="1800" dirty="0"/>
              <a:t> open access pilot in 7 areas of FP7 with </a:t>
            </a:r>
            <a:r>
              <a:rPr lang="en-GB" sz="1800" b="1" dirty="0"/>
              <a:t>'best effort</a:t>
            </a:r>
            <a:r>
              <a:rPr lang="en-GB" sz="1800" dirty="0"/>
              <a:t>' stipulation </a:t>
            </a:r>
          </a:p>
          <a:p>
            <a:pPr marL="355600" lvl="1" indent="-355600" algn="just"/>
            <a:r>
              <a:rPr lang="en-GB" sz="1800" dirty="0"/>
              <a:t>Allowed embargoes: </a:t>
            </a:r>
            <a:r>
              <a:rPr lang="en-GB" sz="1800" dirty="0" smtClean="0"/>
              <a:t>6/12m </a:t>
            </a:r>
            <a:r>
              <a:rPr lang="en-GB" sz="1800" b="1" dirty="0" smtClean="0">
                <a:solidFill>
                  <a:srgbClr val="FFC000"/>
                </a:solidFill>
              </a:rPr>
              <a:t>Gold</a:t>
            </a:r>
            <a:r>
              <a:rPr lang="en-GB" sz="1800" dirty="0" smtClean="0"/>
              <a:t> </a:t>
            </a:r>
            <a:r>
              <a:rPr lang="en-GB" sz="1800" dirty="0"/>
              <a:t>open access costs eligible for reimbursement as part of the project budget while the project runs 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99992" y="2492375"/>
            <a:ext cx="4464496" cy="3529013"/>
          </a:xfrm>
        </p:spPr>
        <p:txBody>
          <a:bodyPr/>
          <a:lstStyle/>
          <a:p>
            <a:r>
              <a:rPr lang="en-GB" sz="2400" dirty="0"/>
              <a:t>Horizon 2020 </a:t>
            </a:r>
          </a:p>
          <a:p>
            <a:pPr marL="355600" lvl="1" indent="-355600" algn="just"/>
            <a:r>
              <a:rPr lang="en-GB" sz="1800" b="1" dirty="0" smtClean="0"/>
              <a:t>Obligation</a:t>
            </a:r>
            <a:r>
              <a:rPr lang="en-GB" sz="1800" dirty="0" smtClean="0"/>
              <a:t> </a:t>
            </a:r>
            <a:r>
              <a:rPr lang="en-GB" sz="1800" dirty="0"/>
              <a:t>to provide OA, either through the </a:t>
            </a:r>
            <a:r>
              <a:rPr lang="en-GB" sz="1800" b="1" dirty="0">
                <a:solidFill>
                  <a:srgbClr val="00B050"/>
                </a:solidFill>
              </a:rPr>
              <a:t>Green</a:t>
            </a:r>
            <a:r>
              <a:rPr lang="en-GB" sz="1800" dirty="0"/>
              <a:t> or </a:t>
            </a:r>
            <a:r>
              <a:rPr lang="en-GB" sz="1800" b="1" dirty="0">
                <a:solidFill>
                  <a:srgbClr val="FFC000"/>
                </a:solidFill>
              </a:rPr>
              <a:t>Gold</a:t>
            </a:r>
            <a:r>
              <a:rPr lang="en-GB" sz="1800" dirty="0"/>
              <a:t> way in </a:t>
            </a:r>
            <a:r>
              <a:rPr lang="en-GB" sz="1800" b="1" dirty="0"/>
              <a:t>all areas </a:t>
            </a:r>
            <a:r>
              <a:rPr lang="en-GB" sz="1800" dirty="0"/>
              <a:t>(</a:t>
            </a:r>
            <a:r>
              <a:rPr lang="en-GB" sz="1800" u="sng" dirty="0"/>
              <a:t>deposition mandatory either way</a:t>
            </a:r>
            <a:r>
              <a:rPr lang="en-GB" sz="1800" dirty="0"/>
              <a:t>)</a:t>
            </a:r>
          </a:p>
          <a:p>
            <a:pPr marL="355600" lvl="1" indent="-355600" algn="just"/>
            <a:r>
              <a:rPr lang="en-GB" sz="1800" dirty="0"/>
              <a:t>Allowed embargoes: </a:t>
            </a:r>
            <a:r>
              <a:rPr lang="en-GB" sz="1800" dirty="0" smtClean="0"/>
              <a:t>6/12m </a:t>
            </a:r>
            <a:r>
              <a:rPr lang="en-GB" sz="1800" b="1" dirty="0">
                <a:solidFill>
                  <a:srgbClr val="FFC000"/>
                </a:solidFill>
              </a:rPr>
              <a:t>Gold</a:t>
            </a:r>
            <a:r>
              <a:rPr lang="en-GB" sz="1800" dirty="0" smtClean="0"/>
              <a:t> </a:t>
            </a:r>
            <a:r>
              <a:rPr lang="en-GB" sz="1800" dirty="0"/>
              <a:t>open access costs eligible for reimbursement as part of the project budget while the project runs &amp; </a:t>
            </a:r>
            <a:r>
              <a:rPr lang="en-GB" sz="1800" b="1" dirty="0"/>
              <a:t>post-grant support</a:t>
            </a:r>
            <a:r>
              <a:rPr lang="en-GB" sz="1800" dirty="0"/>
              <a:t> being </a:t>
            </a:r>
            <a:r>
              <a:rPr lang="en-GB" sz="1800" dirty="0" smtClean="0"/>
              <a:t>piloted through OpenAIRE</a:t>
            </a:r>
            <a:endParaRPr lang="en-GB" sz="1800" dirty="0"/>
          </a:p>
          <a:p>
            <a:pPr marL="355600" lvl="1" indent="-355600" algn="just"/>
            <a:r>
              <a:rPr lang="en-GB" sz="1800" dirty="0"/>
              <a:t>Authors encouraged to retain copyright and grant licences instead </a:t>
            </a:r>
          </a:p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156176" y="188640"/>
            <a:ext cx="29586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kern="0" dirty="0" smtClean="0">
                <a:solidFill>
                  <a:srgbClr val="FF0000"/>
                </a:solidFill>
                <a:latin typeface="Verdana"/>
                <a:ea typeface="+mj-ea"/>
                <a:cs typeface="+mj-cs"/>
              </a:rPr>
              <a:t>From a pilot </a:t>
            </a:r>
            <a:r>
              <a:rPr lang="en-GB" sz="1800" b="1" kern="0" dirty="0">
                <a:solidFill>
                  <a:srgbClr val="FF0000"/>
                </a:solidFill>
                <a:latin typeface="Verdana"/>
                <a:ea typeface="+mj-ea"/>
                <a:cs typeface="+mj-cs"/>
              </a:rPr>
              <a:t>to underlying </a:t>
            </a:r>
            <a:r>
              <a:rPr lang="en-GB" sz="1800" b="1" kern="0" dirty="0" smtClean="0">
                <a:solidFill>
                  <a:srgbClr val="FF0000"/>
                </a:solidFill>
                <a:latin typeface="Verdana"/>
                <a:ea typeface="+mj-ea"/>
                <a:cs typeface="+mj-cs"/>
              </a:rPr>
              <a:t>principle!</a:t>
            </a:r>
            <a:endParaRPr lang="en-GB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22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23850" y="1268413"/>
            <a:ext cx="8609013" cy="936625"/>
          </a:xfrm>
        </p:spPr>
        <p:txBody>
          <a:bodyPr/>
          <a:lstStyle/>
          <a:p>
            <a:pPr marL="0" algn="ctr"/>
            <a:r>
              <a:rPr lang="en-GB" altLang="en-US" smtClean="0">
                <a:ea typeface="MS PGothic" pitchFamily="34" charset="-128"/>
              </a:rPr>
              <a:t>EC (II): OA to research data</a:t>
            </a:r>
            <a:endParaRPr lang="en-GB" altLang="en-US" smtClean="0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-107950" y="2060575"/>
            <a:ext cx="2808288" cy="1655763"/>
          </a:xfrm>
        </p:spPr>
        <p:txBody>
          <a:bodyPr/>
          <a:lstStyle/>
          <a:p>
            <a:pPr eaLnBrk="1" hangingPunct="1"/>
            <a:r>
              <a:rPr lang="en-GB" altLang="en-US" sz="2000" b="1" smtClean="0">
                <a:ea typeface="MS PGothic" pitchFamily="34" charset="-128"/>
              </a:rPr>
              <a:t>	</a:t>
            </a:r>
            <a:r>
              <a:rPr lang="en-GB" altLang="en-US" sz="1800" b="1" u="sng" smtClean="0">
                <a:ea typeface="MS PGothic" pitchFamily="34" charset="-128"/>
              </a:rPr>
              <a:t>FP7</a:t>
            </a:r>
          </a:p>
          <a:p>
            <a:pPr lvl="1" algn="just"/>
            <a:r>
              <a:rPr lang="en-GB" altLang="en-US" sz="1800" b="0" smtClean="0">
                <a:ea typeface="MS PGothic" pitchFamily="34" charset="-128"/>
              </a:rPr>
              <a:t>No action (ERC guidelines)</a:t>
            </a:r>
          </a:p>
          <a:p>
            <a:pPr lvl="1" eaLnBrk="1" hangingPunct="1"/>
            <a:endParaRPr lang="en-GB" altLang="en-US" sz="2000" smtClean="0">
              <a:ea typeface="MS PGothic" pitchFamily="34" charset="-128"/>
            </a:endParaRPr>
          </a:p>
        </p:txBody>
      </p:sp>
      <p:sp>
        <p:nvSpPr>
          <p:cNvPr id="14340" name="Content Placeholder 3"/>
          <p:cNvSpPr>
            <a:spLocks noGrp="1"/>
          </p:cNvSpPr>
          <p:nvPr>
            <p:ph sz="half" idx="2"/>
          </p:nvPr>
        </p:nvSpPr>
        <p:spPr>
          <a:xfrm>
            <a:off x="2700338" y="2060575"/>
            <a:ext cx="6192837" cy="4210050"/>
          </a:xfrm>
        </p:spPr>
        <p:txBody>
          <a:bodyPr lIns="0" rIns="18000"/>
          <a:lstStyle/>
          <a:p>
            <a:pPr eaLnBrk="1" hangingPunct="1"/>
            <a:r>
              <a:rPr lang="en-GB" altLang="en-US" sz="1800" b="1" dirty="0" smtClean="0">
                <a:ea typeface="MS PGothic" pitchFamily="34" charset="-128"/>
              </a:rPr>
              <a:t>	</a:t>
            </a:r>
            <a:r>
              <a:rPr lang="en-GB" altLang="en-US" sz="1800" b="1" u="sng" dirty="0" smtClean="0">
                <a:ea typeface="MS PGothic" pitchFamily="34" charset="-128"/>
              </a:rPr>
              <a:t>Horizon 2020</a:t>
            </a:r>
            <a:r>
              <a:rPr lang="en-GB" altLang="en-US" sz="1800" b="1" dirty="0" smtClean="0">
                <a:ea typeface="MS PGothic" pitchFamily="34" charset="-128"/>
              </a:rPr>
              <a:t> </a:t>
            </a:r>
          </a:p>
          <a:p>
            <a:pPr lvl="1" algn="just"/>
            <a:r>
              <a:rPr lang="en-GB" altLang="en-US" sz="1800" b="0" dirty="0" smtClean="0">
                <a:ea typeface="MS PGothic" pitchFamily="34" charset="-128"/>
              </a:rPr>
              <a:t>A </a:t>
            </a:r>
            <a:r>
              <a:rPr lang="en-GB" altLang="en-US" sz="1800" dirty="0" smtClean="0">
                <a:solidFill>
                  <a:srgbClr val="FF0000"/>
                </a:solidFill>
                <a:ea typeface="MS PGothic" pitchFamily="34" charset="-128"/>
              </a:rPr>
              <a:t>flexible pilot</a:t>
            </a:r>
            <a:r>
              <a:rPr lang="en-GB" altLang="en-US" sz="1800" b="0" dirty="0" smtClean="0">
                <a:ea typeface="MS PGothic" pitchFamily="34" charset="-128"/>
              </a:rPr>
              <a:t>, covering selected areas of Horizon 2020</a:t>
            </a:r>
          </a:p>
          <a:p>
            <a:pPr lvl="1" algn="just"/>
            <a:r>
              <a:rPr lang="en-GB" altLang="en-US" sz="1800" b="0" dirty="0" smtClean="0">
                <a:ea typeface="MS PGothic" pitchFamily="34" charset="-128"/>
              </a:rPr>
              <a:t>Targeted primarily towards data underlying publications (other data as specified in DMP)</a:t>
            </a:r>
          </a:p>
          <a:p>
            <a:pPr lvl="1" algn="just"/>
            <a:r>
              <a:rPr lang="en-GB" altLang="en-US" sz="1800" b="0" dirty="0" smtClean="0">
                <a:ea typeface="MS PGothic" pitchFamily="34" charset="-128"/>
              </a:rPr>
              <a:t>Opt outs are possible for IPR, confidentiality/privacy and security reason as well as if OA runs against the main objective of the project</a:t>
            </a:r>
          </a:p>
          <a:p>
            <a:pPr lvl="1" algn="just"/>
            <a:r>
              <a:rPr lang="en-GB" altLang="en-US" sz="1800" b="0" dirty="0" smtClean="0">
                <a:ea typeface="MS PGothic" pitchFamily="34" charset="-128"/>
              </a:rPr>
              <a:t>Voluntary opt ins (in areas not covered by the pilot) are possible on an individual project basis. </a:t>
            </a:r>
          </a:p>
          <a:p>
            <a:pPr lvl="1" algn="just"/>
            <a:r>
              <a:rPr lang="en-GB" altLang="en-US" sz="1800" b="0" dirty="0" smtClean="0">
                <a:ea typeface="MS PGothic" pitchFamily="34" charset="-128"/>
              </a:rPr>
              <a:t> a Data Management Plan is obligatory for projects participating in the pilot (optional for others), to be created within the first six months of the project  </a:t>
            </a:r>
          </a:p>
        </p:txBody>
      </p:sp>
    </p:spTree>
    <p:extLst>
      <p:ext uri="{BB962C8B-B14F-4D97-AF65-F5344CB8AC3E}">
        <p14:creationId xmlns:p14="http://schemas.microsoft.com/office/powerpoint/2010/main" val="39351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9850"/>
            <a:ext cx="9036496" cy="936625"/>
          </a:xfrm>
        </p:spPr>
        <p:txBody>
          <a:bodyPr/>
          <a:lstStyle/>
          <a:p>
            <a:r>
              <a:rPr lang="en-GB" dirty="0" smtClean="0"/>
              <a:t>Open </a:t>
            </a:r>
            <a:r>
              <a:rPr lang="en-GB" dirty="0"/>
              <a:t>Research Data </a:t>
            </a:r>
            <a:r>
              <a:rPr lang="en-GB" dirty="0" smtClean="0"/>
              <a:t>Pilot in H2020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8686800" cy="4032969"/>
          </a:xfrm>
        </p:spPr>
        <p:txBody>
          <a:bodyPr/>
          <a:lstStyle/>
          <a:p>
            <a:r>
              <a:rPr lang="en-GB" sz="2000" dirty="0"/>
              <a:t>Areas of the</a:t>
            </a:r>
            <a:r>
              <a:rPr lang="en-GB" sz="2000" dirty="0">
                <a:solidFill>
                  <a:srgbClr val="C00000"/>
                </a:solidFill>
              </a:rPr>
              <a:t> 2016-2017 </a:t>
            </a:r>
            <a:r>
              <a:rPr lang="en-GB" sz="2000" dirty="0"/>
              <a:t>Work Programme participating in the Open Research Data Pilot are: </a:t>
            </a:r>
            <a:endParaRPr lang="en-GB" sz="2000" dirty="0" smtClean="0"/>
          </a:p>
          <a:p>
            <a:pPr lvl="1"/>
            <a:r>
              <a:rPr lang="en-GB" sz="1800" dirty="0"/>
              <a:t>Future and Emerging Technologies</a:t>
            </a:r>
          </a:p>
          <a:p>
            <a:pPr lvl="1"/>
            <a:r>
              <a:rPr lang="en-GB" sz="1800" dirty="0"/>
              <a:t>Research infrastructures – (</a:t>
            </a:r>
            <a:r>
              <a:rPr lang="en-GB" sz="1800" dirty="0">
                <a:solidFill>
                  <a:srgbClr val="C00000"/>
                </a:solidFill>
              </a:rPr>
              <a:t>new</a:t>
            </a:r>
            <a:r>
              <a:rPr lang="en-GB" sz="1800" dirty="0"/>
              <a:t>: coverage of the whole area) </a:t>
            </a:r>
          </a:p>
          <a:p>
            <a:pPr lvl="1"/>
            <a:r>
              <a:rPr lang="en-GB" sz="1800" dirty="0"/>
              <a:t>Leadership in enabling and industrial technologies – Information and Communication Technologies</a:t>
            </a:r>
          </a:p>
          <a:p>
            <a:pPr lvl="1"/>
            <a:r>
              <a:rPr lang="en-GB" sz="1800" dirty="0"/>
              <a:t>Nanotechnologies, Advanced Materials, Advanced Manufacturing and Processing, and Biotechnology:  ‘</a:t>
            </a:r>
            <a:r>
              <a:rPr lang="en-GB" sz="1800" dirty="0" err="1"/>
              <a:t>nanosafety</a:t>
            </a:r>
            <a:r>
              <a:rPr lang="en-GB" sz="1800" dirty="0"/>
              <a:t>’ and ‘modelling’ topics (</a:t>
            </a:r>
            <a:r>
              <a:rPr lang="en-GB" sz="1800" dirty="0">
                <a:solidFill>
                  <a:srgbClr val="C00000"/>
                </a:solidFill>
              </a:rPr>
              <a:t>new</a:t>
            </a:r>
            <a:r>
              <a:rPr lang="en-GB" sz="1800" dirty="0"/>
              <a:t>)</a:t>
            </a:r>
          </a:p>
          <a:p>
            <a:pPr lvl="1"/>
            <a:r>
              <a:rPr lang="en-GB" sz="1800" dirty="0"/>
              <a:t>Societal Challenge: Food security, sustainable agriculture and forestry, marine and maritime and inland water research and the </a:t>
            </a:r>
            <a:r>
              <a:rPr lang="en-GB" sz="1800" dirty="0" err="1"/>
              <a:t>bioeconomy</a:t>
            </a:r>
            <a:r>
              <a:rPr lang="en-GB" sz="1800" dirty="0"/>
              <a:t> - selected topics as specified in the work programme (</a:t>
            </a:r>
            <a:r>
              <a:rPr lang="en-GB" sz="1800" dirty="0">
                <a:solidFill>
                  <a:srgbClr val="C00000"/>
                </a:solidFill>
              </a:rPr>
              <a:t>new</a:t>
            </a:r>
            <a:r>
              <a:rPr lang="en-GB" sz="1800" dirty="0"/>
              <a:t>)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347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</a:t>
            </a:r>
            <a:r>
              <a:rPr lang="en-GB" dirty="0"/>
              <a:t>Research Data </a:t>
            </a:r>
            <a:r>
              <a:rPr lang="en-GB" dirty="0" smtClean="0"/>
              <a:t>Pilot in H2020 (II)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8686800" cy="4032969"/>
          </a:xfrm>
        </p:spPr>
        <p:txBody>
          <a:bodyPr/>
          <a:lstStyle/>
          <a:p>
            <a:r>
              <a:rPr lang="fr-BE" sz="2000" i="1" dirty="0" err="1" smtClean="0"/>
              <a:t>Cont</a:t>
            </a:r>
            <a:r>
              <a:rPr lang="fr-BE" sz="2000" i="1" dirty="0" smtClean="0"/>
              <a:t>'</a:t>
            </a:r>
            <a:endParaRPr lang="en-GB" sz="2000" i="1" dirty="0" smtClean="0"/>
          </a:p>
          <a:p>
            <a:pPr lvl="1"/>
            <a:r>
              <a:rPr lang="en-GB" sz="1800" dirty="0" smtClean="0"/>
              <a:t>Societal </a:t>
            </a:r>
            <a:r>
              <a:rPr lang="en-GB" sz="1800" dirty="0"/>
              <a:t>Challenge: Climate Action, Environment, Resource Efficiency and Raw materials – except raw </a:t>
            </a:r>
            <a:r>
              <a:rPr lang="en-GB" sz="1800" dirty="0" smtClean="0"/>
              <a:t>materials</a:t>
            </a:r>
          </a:p>
          <a:p>
            <a:pPr lvl="1"/>
            <a:r>
              <a:rPr lang="en-GB" sz="1800" dirty="0"/>
              <a:t>Societal Challenge: Europe in a changing world – inclusive, innovative and reflective Societies</a:t>
            </a:r>
          </a:p>
          <a:p>
            <a:pPr lvl="1"/>
            <a:r>
              <a:rPr lang="en-GB" sz="1800" dirty="0"/>
              <a:t>Science with and for Society</a:t>
            </a:r>
          </a:p>
          <a:p>
            <a:pPr lvl="1"/>
            <a:r>
              <a:rPr lang="en-GB" sz="1800" dirty="0"/>
              <a:t>Cross-cutting activities - focus areas – part Smart and Sustainable Cities (</a:t>
            </a:r>
            <a:r>
              <a:rPr lang="en-GB" sz="1800" dirty="0">
                <a:solidFill>
                  <a:srgbClr val="C00000"/>
                </a:solidFill>
              </a:rPr>
              <a:t>moved from Energy WP</a:t>
            </a:r>
            <a:r>
              <a:rPr lang="en-GB" sz="1800" dirty="0" smtClean="0"/>
              <a:t>)</a:t>
            </a:r>
            <a:endParaRPr lang="fr-BE" sz="1800" dirty="0"/>
          </a:p>
          <a:p>
            <a:endParaRPr lang="en-GB" sz="2000" dirty="0" smtClean="0"/>
          </a:p>
          <a:p>
            <a:r>
              <a:rPr lang="en-GB" sz="2000" dirty="0" smtClean="0"/>
              <a:t>Projects </a:t>
            </a:r>
            <a:r>
              <a:rPr lang="en-GB" sz="2000" dirty="0"/>
              <a:t>in other areas are encouraged to participate on a voluntary basis!</a:t>
            </a:r>
          </a:p>
          <a:p>
            <a:endParaRPr lang="en-GB" sz="2200" dirty="0" smtClean="0"/>
          </a:p>
          <a:p>
            <a:pPr lvl="1"/>
            <a:endParaRPr lang="en-GB" sz="1800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3227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Ongoing coordination and support </a:t>
            </a:r>
            <a:r>
              <a:rPr lang="en-GB"/>
              <a:t>actions </a:t>
            </a:r>
            <a:r>
              <a:rPr lang="en-GB" smtClean="0"/>
              <a:t>(H2020 </a:t>
            </a:r>
            <a:r>
              <a:rPr lang="en-GB" dirty="0"/>
              <a:t>funded)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fontAlgn="ctr">
              <a:buClr>
                <a:schemeClr val="bg1"/>
              </a:buClr>
              <a:buNone/>
            </a:pPr>
            <a:r>
              <a:rPr lang="fr-BE" sz="2100" b="1" dirty="0">
                <a:hlinkClick r:id="rId2"/>
              </a:rPr>
              <a:t>PASTEUR4OA</a:t>
            </a:r>
            <a:r>
              <a:rPr lang="fr-BE" sz="2100" b="1" dirty="0"/>
              <a:t> </a:t>
            </a:r>
            <a:r>
              <a:rPr lang="fr-BE" sz="1800" dirty="0"/>
              <a:t>(</a:t>
            </a:r>
            <a:r>
              <a:rPr lang="en-GB" sz="2100" dirty="0"/>
              <a:t>Open Access Policy Alignment Strategies for European Union Research) Started 2014</a:t>
            </a:r>
          </a:p>
          <a:p>
            <a:pPr marL="0" lvl="1" indent="0" fontAlgn="ctr">
              <a:buClr>
                <a:schemeClr val="bg1"/>
              </a:buClr>
              <a:buNone/>
            </a:pPr>
            <a:r>
              <a:rPr lang="fr-BE" sz="2100" b="1" dirty="0" smtClean="0">
                <a:hlinkClick r:id="rId3"/>
              </a:rPr>
              <a:t>FOSTER</a:t>
            </a:r>
            <a:r>
              <a:rPr lang="fr-BE" sz="2100" b="1" dirty="0" smtClean="0"/>
              <a:t> </a:t>
            </a:r>
            <a:r>
              <a:rPr lang="fr-BE" sz="2100" dirty="0"/>
              <a:t>(</a:t>
            </a:r>
            <a:r>
              <a:rPr lang="en-GB" sz="2100" dirty="0"/>
              <a:t>Foster Open Science Training for European Research) Started 2014</a:t>
            </a:r>
          </a:p>
          <a:p>
            <a:pPr fontAlgn="ctr"/>
            <a:r>
              <a:rPr lang="en-GB" sz="2000" dirty="0" smtClean="0">
                <a:hlinkClick r:id="rId4"/>
              </a:rPr>
              <a:t>RECODE</a:t>
            </a:r>
            <a:r>
              <a:rPr lang="en-GB" sz="2000" b="0" dirty="0" smtClean="0"/>
              <a:t> </a:t>
            </a:r>
            <a:r>
              <a:rPr lang="en-GB" sz="2000" b="0" dirty="0"/>
              <a:t>- (Policy Recommendations for Open Access to Research Data in Europe) – 2013, finishing </a:t>
            </a:r>
          </a:p>
          <a:p>
            <a:pPr fontAlgn="ctr"/>
            <a:r>
              <a:rPr lang="en-GB" sz="2100" dirty="0" smtClean="0">
                <a:hlinkClick r:id="rId5"/>
              </a:rPr>
              <a:t>OpenAIRE </a:t>
            </a:r>
            <a:r>
              <a:rPr lang="en-GB" sz="2100" b="0" dirty="0"/>
              <a:t>supporting the implementation of Open Access in Europe (publications and data)</a:t>
            </a:r>
          </a:p>
          <a:p>
            <a:pPr fontAlgn="ctr"/>
            <a:endParaRPr lang="en-GB" sz="2000" b="0" dirty="0"/>
          </a:p>
          <a:p>
            <a:pPr fontAlgn="ctr"/>
            <a:r>
              <a:rPr lang="en-GB" sz="2000" dirty="0"/>
              <a:t>Infrastructure</a:t>
            </a:r>
            <a:r>
              <a:rPr lang="en-GB" sz="2000" b="0" dirty="0"/>
              <a:t> projects (with OA components), e.g. GEO/GEOSS, ELIXIR, EUDAT, CLARIN etc…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9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6338"/>
            <a:ext cx="8229600" cy="936625"/>
          </a:xfrm>
        </p:spPr>
        <p:txBody>
          <a:bodyPr/>
          <a:lstStyle/>
          <a:p>
            <a:pPr>
              <a:buNone/>
            </a:pPr>
            <a:r>
              <a:rPr lang="en-GB" noProof="0" dirty="0" smtClean="0"/>
              <a:t>We welcome your input!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872354" cy="3529013"/>
          </a:xfrm>
        </p:spPr>
        <p:txBody>
          <a:bodyPr/>
          <a:lstStyle/>
          <a:p>
            <a:r>
              <a:rPr lang="en-GB" sz="1800" u="sng" dirty="0" smtClean="0"/>
              <a:t>Contact us</a:t>
            </a:r>
          </a:p>
          <a:p>
            <a:r>
              <a:rPr lang="en-GB" sz="1600" dirty="0" smtClean="0"/>
              <a:t>Mail</a:t>
            </a:r>
            <a:r>
              <a:rPr lang="en-GB" sz="1600" dirty="0"/>
              <a:t>: </a:t>
            </a:r>
            <a:r>
              <a:rPr lang="en-GB" sz="1600" dirty="0">
                <a:hlinkClick r:id="rId2"/>
              </a:rPr>
              <a:t>RTD-open-access@ec.europa.eu</a:t>
            </a:r>
            <a:endParaRPr lang="en-GB" sz="1600" dirty="0"/>
          </a:p>
          <a:p>
            <a:r>
              <a:rPr lang="en-GB" sz="1600" dirty="0"/>
              <a:t>Web: </a:t>
            </a:r>
            <a:r>
              <a:rPr lang="en-GB" sz="1600" dirty="0">
                <a:hlinkClick r:id="rId3"/>
              </a:rPr>
              <a:t>http://ec.europa.eu/research/openscience/index.cfm</a:t>
            </a:r>
            <a:endParaRPr lang="en-GB" sz="1600" dirty="0"/>
          </a:p>
          <a:p>
            <a:r>
              <a:rPr lang="en-GB" sz="1600" noProof="0" dirty="0" smtClean="0"/>
              <a:t>Twitter: </a:t>
            </a:r>
            <a:r>
              <a:rPr lang="en-GB" sz="1600" noProof="0" dirty="0" smtClean="0">
                <a:hlinkClick r:id="rId4"/>
              </a:rPr>
              <a:t>@</a:t>
            </a:r>
            <a:r>
              <a:rPr lang="en-GB" sz="1600" noProof="0" dirty="0" err="1" smtClean="0">
                <a:hlinkClick r:id="rId4"/>
              </a:rPr>
              <a:t>OpenAccessEC</a:t>
            </a:r>
            <a:endParaRPr lang="en-GB" sz="1600" dirty="0"/>
          </a:p>
          <a:p>
            <a:endParaRPr lang="fr-BE" sz="1600" dirty="0" smtClean="0"/>
          </a:p>
          <a:p>
            <a:r>
              <a:rPr lang="fr-BE" sz="1800" u="sng" dirty="0"/>
              <a:t>Ressources </a:t>
            </a:r>
          </a:p>
          <a:p>
            <a:r>
              <a:rPr lang="fr-BE" sz="1600" dirty="0" smtClean="0"/>
              <a:t>OpenAIRE</a:t>
            </a:r>
            <a:r>
              <a:rPr lang="fr-BE" sz="1600" dirty="0"/>
              <a:t>: </a:t>
            </a:r>
            <a:r>
              <a:rPr lang="fr-BE" sz="1600" dirty="0">
                <a:hlinkClick r:id="rId5"/>
              </a:rPr>
              <a:t>https://www.openaire.eu/</a:t>
            </a:r>
            <a:r>
              <a:rPr lang="fr-BE" sz="1600" dirty="0"/>
              <a:t> </a:t>
            </a:r>
            <a:endParaRPr lang="en-GB" sz="1600" dirty="0"/>
          </a:p>
          <a:p>
            <a:r>
              <a:rPr lang="en-GB" sz="1600" dirty="0" smtClean="0"/>
              <a:t>EC </a:t>
            </a:r>
            <a:r>
              <a:rPr lang="en-GB" sz="1600" dirty="0"/>
              <a:t>Central </a:t>
            </a:r>
            <a:r>
              <a:rPr lang="en-GB" sz="1600" dirty="0" smtClean="0"/>
              <a:t>Library: </a:t>
            </a:r>
            <a:r>
              <a:rPr lang="en-GB" sz="1600" dirty="0" smtClean="0">
                <a:hlinkClick r:id="rId6"/>
              </a:rPr>
              <a:t>http</a:t>
            </a:r>
            <a:r>
              <a:rPr lang="en-GB" sz="1600" dirty="0">
                <a:hlinkClick r:id="rId6"/>
              </a:rPr>
              <a:t>://</a:t>
            </a:r>
            <a:r>
              <a:rPr lang="en-GB" sz="1600" dirty="0" smtClean="0">
                <a:hlinkClick r:id="rId6"/>
              </a:rPr>
              <a:t>www.netvibes.com/open-access</a:t>
            </a:r>
            <a:r>
              <a:rPr lang="en-GB" sz="1600" dirty="0" smtClean="0"/>
              <a:t> </a:t>
            </a:r>
            <a:endParaRPr lang="en-GB" sz="1600" dirty="0"/>
          </a:p>
          <a:p>
            <a:r>
              <a:rPr lang="en-GB" sz="1600" dirty="0" smtClean="0"/>
              <a:t>Public consultation: </a:t>
            </a:r>
            <a:r>
              <a:rPr lang="en-GB" sz="1600" dirty="0" smtClean="0">
                <a:hlinkClick r:id="rId7"/>
              </a:rPr>
              <a:t>http</a:t>
            </a:r>
            <a:r>
              <a:rPr lang="en-GB" sz="1600" dirty="0">
                <a:hlinkClick r:id="rId7"/>
              </a:rPr>
              <a:t>://</a:t>
            </a:r>
            <a:r>
              <a:rPr lang="en-GB" sz="1600" dirty="0" smtClean="0">
                <a:hlinkClick r:id="rId7"/>
              </a:rPr>
              <a:t>scienceintransition.eu</a:t>
            </a:r>
            <a:r>
              <a:rPr lang="en-GB" sz="1600" dirty="0" smtClean="0"/>
              <a:t> </a:t>
            </a:r>
            <a:endParaRPr lang="en-GB" sz="1600" dirty="0"/>
          </a:p>
          <a:p>
            <a:r>
              <a:rPr lang="en-GB" sz="1600" dirty="0" smtClean="0"/>
              <a:t>Study </a:t>
            </a:r>
            <a:r>
              <a:rPr lang="en-GB" sz="1600" dirty="0"/>
              <a:t>to measure growth of </a:t>
            </a:r>
            <a:r>
              <a:rPr lang="en-GB" sz="1600" dirty="0" smtClean="0"/>
              <a:t>OA: </a:t>
            </a:r>
            <a:r>
              <a:rPr lang="en-GB" sz="1600" dirty="0" smtClean="0">
                <a:hlinkClick r:id="rId8"/>
              </a:rPr>
              <a:t>http</a:t>
            </a:r>
            <a:r>
              <a:rPr lang="en-GB" sz="1600" dirty="0">
                <a:hlinkClick r:id="rId8"/>
              </a:rPr>
              <a:t>://</a:t>
            </a:r>
            <a:r>
              <a:rPr lang="en-GB" sz="1600" dirty="0" smtClean="0">
                <a:hlinkClick r:id="rId8"/>
              </a:rPr>
              <a:t>science-metrix.com/en/publications/reports</a:t>
            </a:r>
            <a:r>
              <a:rPr lang="en-GB" sz="1600" dirty="0" smtClean="0"/>
              <a:t> </a:t>
            </a:r>
          </a:p>
          <a:p>
            <a:r>
              <a:rPr lang="en-GB" sz="1600" dirty="0" smtClean="0">
                <a:solidFill>
                  <a:srgbClr val="FF0000"/>
                </a:solidFill>
              </a:rPr>
              <a:t>NEW </a:t>
            </a:r>
            <a:r>
              <a:rPr lang="en-GB" sz="1600" dirty="0"/>
              <a:t>NPR report </a:t>
            </a:r>
          </a:p>
          <a:p>
            <a:r>
              <a:rPr lang="en-GB" sz="1600" dirty="0">
                <a:hlinkClick r:id="rId9"/>
              </a:rPr>
              <a:t>https://ec.europa.eu/research/openscience/pdf/openaccess/npr_report.pdf#view=fit&amp;pagemode=none</a:t>
            </a:r>
            <a:endParaRPr lang="en-GB" sz="1600" dirty="0"/>
          </a:p>
          <a:p>
            <a:r>
              <a:rPr lang="en-GB" sz="1600" dirty="0" smtClean="0">
                <a:solidFill>
                  <a:srgbClr val="FF0000"/>
                </a:solidFill>
              </a:rPr>
              <a:t>NEW </a:t>
            </a:r>
            <a:r>
              <a:rPr lang="en-GB" sz="1600" dirty="0"/>
              <a:t>H2020 guidance updated on the portal:</a:t>
            </a:r>
          </a:p>
          <a:p>
            <a:r>
              <a:rPr lang="en-GB" sz="1600" dirty="0">
                <a:hlinkClick r:id="rId10"/>
              </a:rPr>
              <a:t>http://ec.europa.eu/research/participants/docs/h2020-funding-guide/cross-cutting-issues/open-access-dissemination_en.htm</a:t>
            </a:r>
            <a:endParaRPr lang="en-GB" sz="1600" dirty="0"/>
          </a:p>
          <a:p>
            <a:endParaRPr lang="en-GB" sz="1800" noProof="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pPr marL="108000" indent="0">
              <a:buNone/>
            </a:pPr>
            <a:endParaRPr lang="en-GB" sz="2400" noProof="0" dirty="0"/>
          </a:p>
        </p:txBody>
      </p:sp>
      <p:pic>
        <p:nvPicPr>
          <p:cNvPr id="4" name="Picture 3" descr="OpenAccessEC_logo">
            <a:hlinkClick r:id="rId4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444208" y="1126338"/>
            <a:ext cx="1440160" cy="1199707"/>
          </a:xfrm>
          <a:prstGeom prst="rect">
            <a:avLst/>
          </a:prstGeom>
          <a:noFill/>
          <a:ln>
            <a:noFill/>
          </a:ln>
          <a:effectLst>
            <a:outerShdw blurRad="266700" dist="88900" dir="10500007" algn="ctr" rotWithShape="0">
              <a:srgbClr val="808080">
                <a:alpha val="85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reative Commons Licenc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666" y="105273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62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50825" y="1052513"/>
            <a:ext cx="8569325" cy="936625"/>
          </a:xfrm>
        </p:spPr>
        <p:txBody>
          <a:bodyPr/>
          <a:lstStyle/>
          <a:p>
            <a:r>
              <a:rPr lang="fr-BE" altLang="en-US" smtClean="0">
                <a:ea typeface="MS PGothic" pitchFamily="34" charset="-128"/>
              </a:rPr>
              <a:t>What is Open Access (OA)?</a:t>
            </a:r>
            <a:endParaRPr lang="en-GB" altLang="en-US"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916113"/>
            <a:ext cx="8713788" cy="45370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1800" b="1" dirty="0" smtClean="0"/>
              <a:t>OA = online access at no charge to the user</a:t>
            </a:r>
          </a:p>
          <a:p>
            <a:pPr lvl="1">
              <a:defRPr/>
            </a:pPr>
            <a:r>
              <a:rPr lang="en-GB" sz="1800" b="0" dirty="0" smtClean="0">
                <a:ea typeface="ＭＳ Ｐゴシック" charset="0"/>
              </a:rPr>
              <a:t>to peer-reviewed scientific publications </a:t>
            </a:r>
            <a:endParaRPr lang="en-GB" sz="1800" dirty="0">
              <a:ea typeface="ＭＳ Ｐゴシック" charset="0"/>
            </a:endParaRPr>
          </a:p>
          <a:p>
            <a:pPr lvl="1">
              <a:defRPr/>
            </a:pPr>
            <a:r>
              <a:rPr lang="en-GB" sz="1800" b="0" dirty="0" smtClean="0">
                <a:ea typeface="ＭＳ Ｐゴシック" charset="0"/>
              </a:rPr>
              <a:t>to research data</a:t>
            </a:r>
          </a:p>
          <a:p>
            <a:pPr marL="457200" lvl="1" indent="0">
              <a:buFontTx/>
              <a:buNone/>
              <a:defRPr/>
            </a:pPr>
            <a:endParaRPr lang="en-GB" sz="1100" b="0" dirty="0" smtClean="0"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en-GB" sz="1800" b="1" dirty="0" smtClean="0"/>
              <a:t>Two main OA publishing business models</a:t>
            </a:r>
          </a:p>
          <a:p>
            <a:pPr lvl="1">
              <a:defRPr/>
            </a:pPr>
            <a:r>
              <a:rPr lang="en-GB" sz="1800" dirty="0" smtClean="0">
                <a:solidFill>
                  <a:srgbClr val="00B050"/>
                </a:solidFill>
                <a:ea typeface="ＭＳ Ｐゴシック" charset="0"/>
              </a:rPr>
              <a:t>Self-archiving</a:t>
            </a:r>
            <a:r>
              <a:rPr lang="en-GB" sz="1800" b="0" dirty="0" smtClean="0">
                <a:ea typeface="ＭＳ Ｐゴシック" charset="0"/>
              </a:rPr>
              <a:t>: </a:t>
            </a:r>
            <a:r>
              <a:rPr lang="en-GB" sz="1800" b="0" dirty="0">
                <a:ea typeface="ＭＳ Ｐゴシック" charset="0"/>
              </a:rPr>
              <a:t>deposit of </a:t>
            </a:r>
            <a:r>
              <a:rPr lang="en-GB" sz="1800" b="0" dirty="0" smtClean="0">
                <a:ea typeface="ＭＳ Ｐゴシック" charset="0"/>
              </a:rPr>
              <a:t>manuscripts &amp;</a:t>
            </a:r>
            <a:r>
              <a:rPr lang="en-GB" sz="1800" b="0" dirty="0" smtClean="0">
                <a:ea typeface="ＭＳ Ｐゴシック" charset="0"/>
                <a:sym typeface="Wingdings" pitchFamily="2" charset="2"/>
              </a:rPr>
              <a:t> </a:t>
            </a:r>
            <a:r>
              <a:rPr lang="en-GB" sz="1800" dirty="0">
                <a:solidFill>
                  <a:srgbClr val="00B050"/>
                </a:solidFill>
                <a:ea typeface="ＭＳ Ｐゴシック" charset="0"/>
                <a:sym typeface="Wingdings" pitchFamily="2" charset="2"/>
              </a:rPr>
              <a:t>immediate/</a:t>
            </a:r>
            <a:r>
              <a:rPr lang="en-GB" sz="1800" dirty="0">
                <a:solidFill>
                  <a:srgbClr val="00B050"/>
                </a:solidFill>
                <a:ea typeface="ＭＳ Ｐゴシック" charset="0"/>
              </a:rPr>
              <a:t>delayed </a:t>
            </a:r>
            <a:r>
              <a:rPr lang="en-GB" sz="1800" dirty="0" smtClean="0">
                <a:solidFill>
                  <a:srgbClr val="00B050"/>
                </a:solidFill>
                <a:ea typeface="ＭＳ Ｐゴシック" charset="0"/>
              </a:rPr>
              <a:t>OA</a:t>
            </a:r>
            <a:r>
              <a:rPr lang="en-GB" sz="1800" b="0" dirty="0" smtClean="0">
                <a:ea typeface="ＭＳ Ｐゴシック" charset="0"/>
              </a:rPr>
              <a:t> </a:t>
            </a:r>
            <a:r>
              <a:rPr lang="en-GB" sz="1800" b="0" dirty="0">
                <a:ea typeface="ＭＳ Ｐゴシック" charset="0"/>
              </a:rPr>
              <a:t>provided by </a:t>
            </a:r>
            <a:r>
              <a:rPr lang="en-GB" sz="1800" b="0" dirty="0" smtClean="0">
                <a:ea typeface="ＭＳ Ｐゴシック" charset="0"/>
              </a:rPr>
              <a:t>author ("Green OA")</a:t>
            </a:r>
            <a:endParaRPr lang="en-GB" sz="1800" b="0" dirty="0">
              <a:ea typeface="ＭＳ Ｐゴシック" charset="0"/>
            </a:endParaRPr>
          </a:p>
          <a:p>
            <a:pPr lvl="1">
              <a:defRPr/>
            </a:pPr>
            <a:r>
              <a:rPr lang="en-GB" sz="1800" dirty="0" smtClean="0">
                <a:solidFill>
                  <a:srgbClr val="FFC000"/>
                </a:solidFill>
                <a:ea typeface="ＭＳ Ｐゴシック" charset="0"/>
              </a:rPr>
              <a:t>OA publishing</a:t>
            </a:r>
            <a:r>
              <a:rPr lang="en-GB" sz="1800" b="0" dirty="0" smtClean="0">
                <a:ea typeface="ＭＳ Ｐゴシック" charset="0"/>
              </a:rPr>
              <a:t>: costs covered &amp; </a:t>
            </a:r>
            <a:r>
              <a:rPr lang="en-GB" sz="1800" dirty="0">
                <a:solidFill>
                  <a:srgbClr val="FFC000"/>
                </a:solidFill>
                <a:ea typeface="ＭＳ Ｐゴシック" charset="0"/>
              </a:rPr>
              <a:t>immediate OA </a:t>
            </a:r>
            <a:r>
              <a:rPr lang="en-GB" sz="1800" b="0" dirty="0" smtClean="0">
                <a:ea typeface="ＭＳ Ｐゴシック" charset="0"/>
              </a:rPr>
              <a:t>provided </a:t>
            </a:r>
            <a:r>
              <a:rPr lang="en-GB" sz="1800" b="0" dirty="0">
                <a:ea typeface="ＭＳ Ｐゴシック" charset="0"/>
              </a:rPr>
              <a:t>by </a:t>
            </a:r>
            <a:r>
              <a:rPr lang="en-GB" sz="1800" b="0" dirty="0" smtClean="0">
                <a:ea typeface="ＭＳ Ｐゴシック" charset="0"/>
              </a:rPr>
              <a:t>publisher ("Gold OA")</a:t>
            </a:r>
          </a:p>
          <a:p>
            <a:pPr marL="457200" lvl="1" indent="0">
              <a:buFontTx/>
              <a:buNone/>
              <a:defRPr/>
            </a:pPr>
            <a:endParaRPr lang="en-GB" sz="1000" dirty="0" smtClean="0">
              <a:ea typeface="ＭＳ Ｐゴシック" charset="0"/>
            </a:endParaRPr>
          </a:p>
          <a:p>
            <a:pPr marL="0" lvl="1" indent="0">
              <a:buClr>
                <a:schemeClr val="bg1"/>
              </a:buClr>
              <a:buFontTx/>
              <a:buNone/>
              <a:defRPr/>
            </a:pPr>
            <a:r>
              <a:rPr lang="en-GB" sz="1800" dirty="0">
                <a:ea typeface="+mn-ea"/>
                <a:cs typeface="+mn-cs"/>
              </a:rPr>
              <a:t>What OA is NOT </a:t>
            </a:r>
          </a:p>
          <a:p>
            <a:pPr lvl="1">
              <a:defRPr/>
            </a:pPr>
            <a:r>
              <a:rPr lang="en-GB" sz="1800" dirty="0" smtClean="0">
                <a:ea typeface="ＭＳ Ｐゴシック" charset="0"/>
              </a:rPr>
              <a:t>Not </a:t>
            </a:r>
            <a:r>
              <a:rPr lang="en-GB" sz="1800" dirty="0">
                <a:ea typeface="ＭＳ Ｐゴシック" charset="0"/>
              </a:rPr>
              <a:t>an obligation to publish</a:t>
            </a:r>
          </a:p>
          <a:p>
            <a:pPr lvl="1">
              <a:defRPr/>
            </a:pPr>
            <a:r>
              <a:rPr lang="en-GB" sz="1800" dirty="0">
                <a:ea typeface="ＭＳ Ｐゴシック" charset="0"/>
              </a:rPr>
              <a:t>Not at odds with patenting</a:t>
            </a:r>
          </a:p>
          <a:p>
            <a:pPr lvl="1">
              <a:defRPr/>
            </a:pPr>
            <a:r>
              <a:rPr lang="en-GB" sz="1800" dirty="0">
                <a:ea typeface="ＭＳ Ｐゴシック" charset="0"/>
              </a:rPr>
              <a:t>OA publications go the same peer review process</a:t>
            </a:r>
          </a:p>
          <a:p>
            <a:pPr lvl="2">
              <a:defRPr/>
            </a:pPr>
            <a:endParaRPr lang="en-GB" dirty="0" smtClean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47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en-US" smtClean="0"/>
              <a:t>Dissemination and exploitation</a:t>
            </a:r>
            <a:endParaRPr lang="en-GB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 </a:t>
            </a: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51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2292350"/>
            <a:ext cx="8264525" cy="401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84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936625"/>
          </a:xfrm>
        </p:spPr>
        <p:txBody>
          <a:bodyPr/>
          <a:lstStyle/>
          <a:p>
            <a:r>
              <a:rPr lang="en-GB" dirty="0"/>
              <a:t>The Commission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529013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Optimise </a:t>
            </a:r>
            <a:r>
              <a:rPr lang="en-GB" dirty="0">
                <a:solidFill>
                  <a:srgbClr val="C00000"/>
                </a:solidFill>
              </a:rPr>
              <a:t>the impact of publicly-funded scientific research</a:t>
            </a:r>
          </a:p>
          <a:p>
            <a:pPr lvl="1"/>
            <a:r>
              <a:rPr lang="en-GB" dirty="0" smtClean="0"/>
              <a:t>At </a:t>
            </a:r>
            <a:r>
              <a:rPr lang="en-GB" dirty="0"/>
              <a:t>European level (FP7 &amp; Horizon 2020)</a:t>
            </a:r>
          </a:p>
          <a:p>
            <a:pPr lvl="1"/>
            <a:r>
              <a:rPr lang="en-GB" dirty="0"/>
              <a:t>At Member State level</a:t>
            </a:r>
          </a:p>
          <a:p>
            <a:r>
              <a:rPr lang="en-GB" dirty="0" smtClean="0"/>
              <a:t>One </a:t>
            </a:r>
            <a:r>
              <a:rPr lang="en-GB" dirty="0"/>
              <a:t>way to get there: open access        </a:t>
            </a:r>
          </a:p>
          <a:p>
            <a:r>
              <a:rPr lang="en-GB" dirty="0" smtClean="0"/>
              <a:t>Expected </a:t>
            </a:r>
            <a:r>
              <a:rPr lang="en-GB" dirty="0"/>
              <a:t>benefits: </a:t>
            </a:r>
          </a:p>
          <a:p>
            <a:pPr lvl="1"/>
            <a:r>
              <a:rPr lang="en-GB" dirty="0"/>
              <a:t>Better and more efficient science </a:t>
            </a:r>
          </a:p>
          <a:p>
            <a:pPr lvl="1"/>
            <a:r>
              <a:rPr lang="en-GB" dirty="0"/>
              <a:t>Economic growth </a:t>
            </a:r>
          </a:p>
          <a:p>
            <a:pPr lvl="1"/>
            <a:r>
              <a:rPr lang="en-GB" dirty="0"/>
              <a:t>Broader, faster, more transparent and equal access for the benefit of researchers, industry and citizens</a:t>
            </a:r>
          </a:p>
          <a:p>
            <a:r>
              <a:rPr lang="en-GB" dirty="0" smtClean="0"/>
              <a:t>… </a:t>
            </a:r>
            <a:r>
              <a:rPr lang="en-GB" dirty="0"/>
              <a:t>in the European Research Area and beyond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8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936625"/>
          </a:xfrm>
        </p:spPr>
        <p:txBody>
          <a:bodyPr/>
          <a:lstStyle/>
          <a:p>
            <a:r>
              <a:rPr lang="en-GB" dirty="0" smtClean="0"/>
              <a:t>The European Commission is a...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988840"/>
            <a:ext cx="5616624" cy="424847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1800" dirty="0"/>
              <a:t>Policy maker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sz="1800" dirty="0" smtClean="0"/>
              <a:t>It proposes </a:t>
            </a:r>
            <a:r>
              <a:rPr lang="en-GB" sz="1800" dirty="0"/>
              <a:t>EU legislation &amp; legislates with other EU institutions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sz="1800" dirty="0" smtClean="0"/>
              <a:t>It invites </a:t>
            </a:r>
            <a:r>
              <a:rPr lang="en-GB" sz="1800" dirty="0"/>
              <a:t>Member States to act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endParaRPr lang="en-GB" sz="800" dirty="0"/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1800" dirty="0"/>
              <a:t>Funding agency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sz="1800" dirty="0" smtClean="0"/>
              <a:t>It sets its own access </a:t>
            </a:r>
            <a:r>
              <a:rPr lang="en-GB" sz="1800" dirty="0"/>
              <a:t>and dissemination rules for EC-funded research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endParaRPr lang="en-GB" sz="800" dirty="0"/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1800" dirty="0"/>
              <a:t>Capacity builder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sz="1800" dirty="0" smtClean="0"/>
              <a:t>It funds </a:t>
            </a:r>
            <a:r>
              <a:rPr lang="en-GB" sz="1800" dirty="0"/>
              <a:t>projects that support EC/EU </a:t>
            </a:r>
            <a:r>
              <a:rPr lang="en-GB" sz="1800" dirty="0" smtClean="0"/>
              <a:t>policy</a:t>
            </a:r>
            <a:endParaRPr lang="en-GB" sz="1800" dirty="0"/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None/>
            </a:pPr>
            <a:endParaRPr lang="en-GB" sz="1800" dirty="0" smtClean="0"/>
          </a:p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en-GB" sz="1800" dirty="0"/>
              <a:t>Policy developed jointly in DG RTD and CNECT, with input from the research family </a:t>
            </a:r>
          </a:p>
        </p:txBody>
      </p:sp>
      <p:pic>
        <p:nvPicPr>
          <p:cNvPr id="5" name="Picture 1" descr="C:\Users\DECHADE\AppData\Local\Microsoft\Windows\Temporary Internet Files\Content.IE5\HQMMYDMQ\P024204004001-87093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04864"/>
            <a:ext cx="2065713" cy="309649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58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Three key documents (16.07.2012)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Communication </a:t>
            </a:r>
            <a:r>
              <a:rPr lang="en-GB" dirty="0"/>
              <a:t>'A reinforced European Research Area partnership for excellence and growth'</a:t>
            </a:r>
          </a:p>
          <a:p>
            <a:endParaRPr lang="en-GB" dirty="0">
              <a:hlinkClick r:id=""/>
            </a:endParaRPr>
          </a:p>
          <a:p>
            <a:r>
              <a:rPr lang="en-GB" dirty="0">
                <a:hlinkClick r:id=""/>
              </a:rPr>
              <a:t>Communication </a:t>
            </a:r>
            <a:r>
              <a:rPr lang="en-GB" dirty="0"/>
              <a:t>'Towards better access to scientific information: boosting the benefits of public investments in research' </a:t>
            </a:r>
          </a:p>
          <a:p>
            <a:endParaRPr lang="en-GB" dirty="0"/>
          </a:p>
          <a:p>
            <a:r>
              <a:rPr lang="en-GB" dirty="0">
                <a:hlinkClick r:id="rId3"/>
              </a:rPr>
              <a:t>Recommendation </a:t>
            </a:r>
            <a:r>
              <a:rPr lang="en-GB" dirty="0"/>
              <a:t>on access to and preservation of scientific information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5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Communication 'ERA'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2387600"/>
            <a:ext cx="8229600" cy="3849688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GB" sz="2000" dirty="0" smtClean="0"/>
              <a:t>The ERA is based on the internal market in which researchers, scientific knowledge and technology circulate freely</a:t>
            </a:r>
          </a:p>
          <a:p>
            <a:pPr marL="0" indent="0" eaLnBrk="1" hangingPunct="1">
              <a:buFontTx/>
              <a:buNone/>
              <a:defRPr/>
            </a:pPr>
            <a:endParaRPr lang="en-GB" sz="9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GB" sz="2000" dirty="0" smtClean="0"/>
              <a:t>Five priority areas:</a:t>
            </a:r>
          </a:p>
          <a:p>
            <a:pPr lvl="1" eaLnBrk="1" hangingPunct="1">
              <a:defRPr/>
            </a:pPr>
            <a:r>
              <a:rPr lang="en-GB" sz="1800" b="0" dirty="0" smtClean="0"/>
              <a:t>More effective national research systems</a:t>
            </a:r>
          </a:p>
          <a:p>
            <a:pPr lvl="1" eaLnBrk="1" hangingPunct="1">
              <a:defRPr/>
            </a:pPr>
            <a:r>
              <a:rPr lang="en-GB" sz="1800" b="0" dirty="0" smtClean="0"/>
              <a:t>Optimal transnational cooperation and competition</a:t>
            </a:r>
          </a:p>
          <a:p>
            <a:pPr lvl="1" eaLnBrk="1" hangingPunct="1">
              <a:defRPr/>
            </a:pPr>
            <a:r>
              <a:rPr lang="en-GB" sz="1800" b="0" dirty="0" smtClean="0"/>
              <a:t>An open labour market for researchers</a:t>
            </a:r>
          </a:p>
          <a:p>
            <a:pPr lvl="1" eaLnBrk="1" hangingPunct="1">
              <a:defRPr/>
            </a:pPr>
            <a:r>
              <a:rPr lang="en-GB" sz="1800" b="0" dirty="0" smtClean="0"/>
              <a:t>Gender equality and gender mainstreaming in research</a:t>
            </a:r>
          </a:p>
          <a:p>
            <a:pPr lvl="1" eaLnBrk="1" hangingPunct="1">
              <a:defRPr/>
            </a:pPr>
            <a:r>
              <a:rPr lang="en-GB" sz="1800" dirty="0" smtClean="0">
                <a:solidFill>
                  <a:srgbClr val="FF0000"/>
                </a:solidFill>
              </a:rPr>
              <a:t>Optimal circulation, access to and transfer of scientific knowledge </a:t>
            </a:r>
            <a:r>
              <a:rPr lang="en-GB" sz="1800" b="0" dirty="0"/>
              <a:t>(including digital ERA)</a:t>
            </a:r>
          </a:p>
          <a:p>
            <a:pPr marL="0" indent="0" eaLnBrk="1" hangingPunct="1">
              <a:buFontTx/>
              <a:buNone/>
              <a:defRPr/>
            </a:pPr>
            <a:endParaRPr lang="en-GB" sz="800" dirty="0" smtClean="0"/>
          </a:p>
          <a:p>
            <a:pPr marL="457200" lvl="1" indent="0" eaLnBrk="1" hangingPunct="1">
              <a:buFontTx/>
              <a:buNone/>
              <a:defRPr/>
            </a:pPr>
            <a:endParaRPr lang="en-GB" sz="2400" i="1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48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229600" cy="936625"/>
          </a:xfrm>
        </p:spPr>
        <p:txBody>
          <a:bodyPr/>
          <a:lstStyle/>
          <a:p>
            <a:pPr indent="0" eaLnBrk="1" hangingPunct="1"/>
            <a:r>
              <a:rPr lang="en-GB" altLang="en-US" smtClean="0"/>
              <a:t>Communication 'ERA'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07950" y="1557338"/>
            <a:ext cx="8856663" cy="43195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1800" b="0" i="0" dirty="0" smtClean="0"/>
              <a:t>MS are invited to coordinate their policies on access to and preservation of scientific information</a:t>
            </a:r>
          </a:p>
          <a:p>
            <a:pPr eaLnBrk="1" hangingPunct="1">
              <a:defRPr/>
            </a:pPr>
            <a:r>
              <a:rPr lang="en-GB" sz="2000" b="0" i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GB" sz="1800" b="0" i="0" dirty="0" smtClean="0"/>
              <a:t>Recommendation </a:t>
            </a:r>
            <a:r>
              <a:rPr lang="en-GB" sz="1800" b="0" i="0" dirty="0"/>
              <a:t>on access to and preservation of scientific information </a:t>
            </a:r>
            <a:r>
              <a:rPr lang="en-GB" sz="1800" b="0" i="0" dirty="0" smtClean="0">
                <a:sym typeface="Wingdings" panose="05000000000000000000" pitchFamily="2" charset="2"/>
              </a:rPr>
              <a:t> </a:t>
            </a:r>
            <a:r>
              <a:rPr lang="en-GB" sz="1800" b="0" i="0" dirty="0"/>
              <a:t>(C(2012)4890</a:t>
            </a:r>
            <a:r>
              <a:rPr lang="en-GB" sz="1800" b="0" i="0" dirty="0" smtClean="0"/>
              <a:t>)</a:t>
            </a:r>
          </a:p>
          <a:p>
            <a:pPr eaLnBrk="1" hangingPunct="1">
              <a:defRPr/>
            </a:pPr>
            <a:endParaRPr lang="en-GB" sz="1800" b="0" i="0" dirty="0"/>
          </a:p>
          <a:p>
            <a:pPr eaLnBrk="1" hangingPunct="1">
              <a:defRPr/>
            </a:pPr>
            <a:r>
              <a:rPr lang="en-GB" sz="1800" b="0" i="0" dirty="0" smtClean="0"/>
              <a:t>SHO are invited to adopt and implement open access measures for publications and data resulting from publicly funded research</a:t>
            </a:r>
          </a:p>
          <a:p>
            <a:pPr eaLnBrk="1" hangingPunct="1">
              <a:defRPr/>
            </a:pPr>
            <a:r>
              <a:rPr lang="en-GB" sz="1800" b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GB" sz="1800" b="0" dirty="0" smtClean="0">
                <a:sym typeface="Wingdings" panose="05000000000000000000" pitchFamily="2" charset="2"/>
              </a:rPr>
              <a:t> </a:t>
            </a:r>
            <a:r>
              <a:rPr lang="en-GB" sz="1800" b="0" dirty="0" smtClean="0"/>
              <a:t>Signed </a:t>
            </a:r>
            <a:r>
              <a:rPr lang="en-GB" sz="1800" b="0" dirty="0"/>
              <a:t>Memorandum of Understanding with LERU, EARTO, EUA, NORDFORSK and Unilateral Statement by Science Europe </a:t>
            </a:r>
            <a:r>
              <a:rPr lang="en-GB" sz="1800" b="0" dirty="0" smtClean="0"/>
              <a:t>and CESAR</a:t>
            </a:r>
          </a:p>
          <a:p>
            <a:pPr marL="0" indent="0" eaLnBrk="1" hangingPunct="1">
              <a:buFontTx/>
              <a:buNone/>
              <a:defRPr/>
            </a:pPr>
            <a:endParaRPr lang="en-GB" sz="1800" b="0" i="0" dirty="0"/>
          </a:p>
          <a:p>
            <a:pPr eaLnBrk="1" hangingPunct="1">
              <a:defRPr/>
            </a:pPr>
            <a:r>
              <a:rPr lang="en-GB" sz="1800" b="0" i="0" dirty="0" smtClean="0"/>
              <a:t>The Commission will adopt establish open access to scientific publications as a general principle for all EU funded research projects in Horizon 2020. For research data the EC will develop a flexible approach that takes into account different scientific areas and business related interests.</a:t>
            </a:r>
            <a:r>
              <a:rPr lang="en-GB" sz="1800" b="0" i="0" dirty="0"/>
              <a:t> </a:t>
            </a:r>
            <a:r>
              <a:rPr lang="en-GB" sz="1800" b="0" i="0" dirty="0" smtClean="0"/>
              <a:t>The Commission will continue to fund projects related to open access </a:t>
            </a:r>
          </a:p>
          <a:p>
            <a:pPr>
              <a:defRPr/>
            </a:pPr>
            <a:r>
              <a:rPr lang="en-GB" sz="1800" b="0" i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GB" sz="1800" b="0" i="0" dirty="0" smtClean="0">
                <a:sym typeface="Wingdings" panose="05000000000000000000" pitchFamily="2" charset="2"/>
              </a:rPr>
              <a:t> </a:t>
            </a:r>
            <a:r>
              <a:rPr lang="en-GB" sz="1800" b="0" i="0" dirty="0" smtClean="0"/>
              <a:t>Communication </a:t>
            </a:r>
            <a:r>
              <a:rPr lang="en-GB" sz="1800" b="0" i="0" dirty="0"/>
              <a:t>'Towards better access to scientific information',</a:t>
            </a:r>
            <a:r>
              <a:rPr lang="en-GB" sz="1800" b="0" i="0" dirty="0" smtClean="0"/>
              <a:t> </a:t>
            </a:r>
            <a:r>
              <a:rPr lang="en-GB" sz="1800" b="0" i="0" dirty="0"/>
              <a:t>COM(2012)401</a:t>
            </a:r>
          </a:p>
        </p:txBody>
      </p:sp>
    </p:spTree>
    <p:extLst>
      <p:ext uri="{BB962C8B-B14F-4D97-AF65-F5344CB8AC3E}">
        <p14:creationId xmlns:p14="http://schemas.microsoft.com/office/powerpoint/2010/main" val="29454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8964488" cy="936625"/>
          </a:xfrm>
        </p:spPr>
        <p:txBody>
          <a:bodyPr/>
          <a:lstStyle/>
          <a:p>
            <a:r>
              <a:rPr lang="fr-BE" dirty="0" smtClean="0">
                <a:ea typeface="MS PGothic" pitchFamily="34" charset="-128"/>
              </a:rPr>
              <a:t>Open </a:t>
            </a:r>
            <a:r>
              <a:rPr lang="fr-BE" dirty="0" err="1" smtClean="0">
                <a:ea typeface="MS PGothic" pitchFamily="34" charset="-128"/>
              </a:rPr>
              <a:t>access</a:t>
            </a:r>
            <a:r>
              <a:rPr lang="fr-BE" dirty="0" smtClean="0">
                <a:ea typeface="MS PGothic" pitchFamily="34" charset="-128"/>
              </a:rPr>
              <a:t> </a:t>
            </a:r>
            <a:r>
              <a:rPr lang="fr-BE" dirty="0" err="1" smtClean="0">
                <a:ea typeface="MS PGothic" pitchFamily="34" charset="-128"/>
              </a:rPr>
              <a:t>policies</a:t>
            </a:r>
            <a:r>
              <a:rPr lang="fr-BE" dirty="0" smtClean="0">
                <a:ea typeface="MS PGothic" pitchFamily="34" charset="-128"/>
              </a:rPr>
              <a:t> </a:t>
            </a:r>
            <a:r>
              <a:rPr lang="fr-BE" dirty="0" err="1" smtClean="0">
                <a:ea typeface="MS PGothic" pitchFamily="34" charset="-128"/>
              </a:rPr>
              <a:t>across</a:t>
            </a:r>
            <a:r>
              <a:rPr lang="fr-BE" dirty="0" smtClean="0">
                <a:ea typeface="MS PGothic" pitchFamily="34" charset="-128"/>
              </a:rPr>
              <a:t> the EU (I) </a:t>
            </a:r>
            <a:endParaRPr lang="en-GB" dirty="0"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968552"/>
          </a:xfrm>
        </p:spPr>
        <p:txBody>
          <a:bodyPr>
            <a:noAutofit/>
          </a:bodyPr>
          <a:lstStyle/>
          <a:p>
            <a:r>
              <a:rPr lang="en-GB" sz="1800" b="0" i="1" dirty="0" smtClean="0"/>
              <a:t>NPR </a:t>
            </a:r>
            <a:r>
              <a:rPr lang="en-GB" sz="1800" b="0" i="1" dirty="0"/>
              <a:t>report: based on 2012 Recommendation and assorted reporting mechanism (the National Points of Reference for scientific information)</a:t>
            </a:r>
          </a:p>
          <a:p>
            <a:r>
              <a:rPr lang="en-GB" sz="1800" dirty="0" smtClean="0"/>
              <a:t>open </a:t>
            </a:r>
            <a:r>
              <a:rPr lang="en-GB" sz="1800" dirty="0"/>
              <a:t>access to scientific peer-reviewed </a:t>
            </a:r>
            <a:r>
              <a:rPr lang="en-GB" sz="1800" dirty="0" smtClean="0"/>
              <a:t>publications</a:t>
            </a:r>
          </a:p>
          <a:p>
            <a:r>
              <a:rPr lang="en-GB" sz="1800" b="0" dirty="0" smtClean="0"/>
              <a:t>most </a:t>
            </a:r>
            <a:r>
              <a:rPr lang="en-GB" sz="1800" b="0" dirty="0"/>
              <a:t>EU Member States reported a national preference for one of the two types of open access, </a:t>
            </a:r>
            <a:endParaRPr lang="en-GB" sz="1800" b="0" dirty="0" smtClean="0"/>
          </a:p>
          <a:p>
            <a:pPr marL="285750"/>
            <a:r>
              <a:rPr lang="en-GB" sz="1800" b="0" dirty="0" smtClean="0"/>
              <a:t>Preference </a:t>
            </a:r>
            <a:r>
              <a:rPr lang="en-GB" sz="1800" b="0" dirty="0"/>
              <a:t>for the Green </a:t>
            </a:r>
            <a:r>
              <a:rPr lang="en-GB" sz="1800" b="0" dirty="0" smtClean="0"/>
              <a:t>model: </a:t>
            </a:r>
            <a:r>
              <a:rPr lang="en-GB" sz="1800" b="0" dirty="0"/>
              <a:t>Belgium, Cyprus, Denmark, Estonia, Greece, Ireland, Lithuania, Malta, Norway, Portugal, Slovakia and Spain. </a:t>
            </a:r>
            <a:endParaRPr lang="en-GB" sz="1800" b="0" dirty="0" smtClean="0"/>
          </a:p>
          <a:p>
            <a:pPr marL="285750"/>
            <a:r>
              <a:rPr lang="en-GB" sz="1800" b="0" dirty="0"/>
              <a:t>P</a:t>
            </a:r>
            <a:r>
              <a:rPr lang="en-GB" sz="1800" b="0" dirty="0" smtClean="0"/>
              <a:t>reference </a:t>
            </a:r>
            <a:r>
              <a:rPr lang="en-GB" sz="1800" b="0" dirty="0"/>
              <a:t>for the Gold </a:t>
            </a:r>
            <a:r>
              <a:rPr lang="en-GB" sz="1800" b="0" dirty="0" smtClean="0"/>
              <a:t>model: Hungary</a:t>
            </a:r>
            <a:r>
              <a:rPr lang="en-GB" sz="1800" b="0" dirty="0"/>
              <a:t>, the Netherlands, Romania, Sweden and the United Kingdom. </a:t>
            </a:r>
            <a:endParaRPr lang="en-GB" sz="1800" b="0" dirty="0" smtClean="0"/>
          </a:p>
          <a:p>
            <a:pPr marL="285750"/>
            <a:r>
              <a:rPr lang="en-GB" sz="1800" b="0" dirty="0" smtClean="0"/>
              <a:t>Other </a:t>
            </a:r>
            <a:r>
              <a:rPr lang="en-GB" sz="1800" b="0" dirty="0"/>
              <a:t>Member States support both models equally, such as Germany, France, Croatia, Italy, Luxembourg, Poland and Finland. </a:t>
            </a:r>
            <a:endParaRPr lang="en-GB" sz="1800" b="0" dirty="0" smtClean="0"/>
          </a:p>
          <a:p>
            <a:pPr marL="285750"/>
            <a:r>
              <a:rPr lang="en-GB" sz="1800" b="0" dirty="0" smtClean="0"/>
              <a:t>However, </a:t>
            </a:r>
            <a:r>
              <a:rPr lang="en-GB" sz="1800" b="0" dirty="0"/>
              <a:t>there is generally a system of predominance of one model with the possibility of using the other model, so a mixture of both routes results. </a:t>
            </a:r>
            <a:endParaRPr lang="en-GB" sz="1800" b="0" dirty="0" smtClean="0"/>
          </a:p>
          <a:p>
            <a:pPr marL="285750"/>
            <a:r>
              <a:rPr lang="en-GB" sz="1800" b="0" dirty="0" smtClean="0"/>
              <a:t>In most cases based on soft-law, not national legislation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136193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_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EC_Blank</Template>
  <TotalTime>3721</TotalTime>
  <Words>1105</Words>
  <Application>Microsoft Office PowerPoint</Application>
  <PresentationFormat>On-screen Show (4:3)</PresentationFormat>
  <Paragraphs>141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EC_Blank</vt:lpstr>
      <vt:lpstr>       Open Access in a European Policy Context  Workshop on Enlargement countries for Research and Innovation Brussels, 10-11 March 2016  Daniel Spichtinger, Senior Policy Officer European Commission, DG RTD, A.6.   daniel.spichtinger@ec.europa.eu            </vt:lpstr>
      <vt:lpstr>What is Open Access (OA)?</vt:lpstr>
      <vt:lpstr>Dissemination and exploitation</vt:lpstr>
      <vt:lpstr>The Commission objective</vt:lpstr>
      <vt:lpstr>The European Commission is a...</vt:lpstr>
      <vt:lpstr>Three key documents (16.07.2012)</vt:lpstr>
      <vt:lpstr>Communication 'ERA'</vt:lpstr>
      <vt:lpstr>Communication 'ERA'</vt:lpstr>
      <vt:lpstr>Open access policies across the EU (I) </vt:lpstr>
      <vt:lpstr>Open access policies across the EU (II) </vt:lpstr>
      <vt:lpstr>Open Access in Horizon 2020</vt:lpstr>
      <vt:lpstr>From FP7 to H2020: OA to publications</vt:lpstr>
      <vt:lpstr>EC (II): OA to research data</vt:lpstr>
      <vt:lpstr>Open Research Data Pilot in H2020 (I)</vt:lpstr>
      <vt:lpstr>Open Research Data Pilot in H2020 (II)</vt:lpstr>
      <vt:lpstr>Ongoing coordination and support actions (H2020 funded)</vt:lpstr>
      <vt:lpstr>We welcome your input!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DECHAMP Jean-Francois (RTD)</dc:creator>
  <cp:lastModifiedBy>LAGODNY Julius (RTD)</cp:lastModifiedBy>
  <cp:revision>194</cp:revision>
  <cp:lastPrinted>2015-01-29T09:36:58Z</cp:lastPrinted>
  <dcterms:created xsi:type="dcterms:W3CDTF">2013-11-05T10:50:17Z</dcterms:created>
  <dcterms:modified xsi:type="dcterms:W3CDTF">2016-03-11T17:10:34Z</dcterms:modified>
</cp:coreProperties>
</file>