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handoutMasterIdLst>
    <p:handoutMasterId r:id="rId20"/>
  </p:handoutMasterIdLst>
  <p:sldIdLst>
    <p:sldId id="339" r:id="rId2"/>
    <p:sldId id="320" r:id="rId3"/>
    <p:sldId id="351" r:id="rId4"/>
    <p:sldId id="340" r:id="rId5"/>
    <p:sldId id="330" r:id="rId6"/>
    <p:sldId id="332" r:id="rId7"/>
    <p:sldId id="333" r:id="rId8"/>
    <p:sldId id="352" r:id="rId9"/>
    <p:sldId id="342" r:id="rId10"/>
    <p:sldId id="343" r:id="rId11"/>
    <p:sldId id="344" r:id="rId12"/>
    <p:sldId id="345" r:id="rId13"/>
    <p:sldId id="346" r:id="rId14"/>
    <p:sldId id="347" r:id="rId15"/>
    <p:sldId id="348" r:id="rId16"/>
    <p:sldId id="349" r:id="rId17"/>
    <p:sldId id="334" r:id="rId18"/>
  </p:sldIdLst>
  <p:sldSz cx="9144000" cy="6858000" type="screen4x3"/>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D624"/>
    <a:srgbClr val="BDDEFF"/>
    <a:srgbClr val="3166CF"/>
    <a:srgbClr val="808080"/>
    <a:srgbClr val="0F5494"/>
    <a:srgbClr val="2D5EC1"/>
    <a:srgbClr val="3E6FD2"/>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01" autoAdjust="0"/>
  </p:normalViewPr>
  <p:slideViewPr>
    <p:cSldViewPr>
      <p:cViewPr varScale="1">
        <p:scale>
          <a:sx n="77" d="100"/>
          <a:sy n="77" d="100"/>
        </p:scale>
        <p:origin x="-2604" y="-96"/>
      </p:cViewPr>
      <p:guideLst>
        <p:guide orient="horz" pos="2160"/>
        <p:guide pos="2880"/>
      </p:guideLst>
    </p:cSldViewPr>
  </p:slideViewPr>
  <p:notesTextViewPr>
    <p:cViewPr>
      <p:scale>
        <a:sx n="100" d="100"/>
        <a:sy n="100" d="100"/>
      </p:scale>
      <p:origin x="0" y="0"/>
    </p:cViewPr>
  </p:notesTextViewPr>
  <p:sorterViewPr>
    <p:cViewPr>
      <p:scale>
        <a:sx n="116" d="100"/>
        <a:sy n="11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0"/>
            <a:ext cx="2911995"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299" rIns="90599" bIns="4529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04738" y="0"/>
            <a:ext cx="2911995"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299" rIns="90599" bIns="4529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3" y="9360315"/>
            <a:ext cx="2911995"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299" rIns="90599" bIns="4529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04738" y="9360315"/>
            <a:ext cx="2911995"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299" rIns="90599" bIns="45299" numCol="1" anchor="b" anchorCtr="0" compatLnSpc="1">
            <a:prstTxWarp prst="textNoShape">
              <a:avLst/>
            </a:prstTxWarp>
          </a:bodyPr>
          <a:lstStyle>
            <a:lvl1pPr algn="r">
              <a:defRPr>
                <a:solidFill>
                  <a:schemeClr val="tx1"/>
                </a:solidFill>
                <a:latin typeface="Arial" charset="0"/>
              </a:defRPr>
            </a:lvl1pPr>
          </a:lstStyle>
          <a:p>
            <a:fld id="{E2386EF8-3C18-475F-801B-8996399E5DBB}" type="slidenum">
              <a:rPr lang="en-GB" altLang="en-US"/>
              <a:pPr/>
              <a:t>‹#›</a:t>
            </a:fld>
            <a:endParaRPr lang="en-GB" altLang="en-US"/>
          </a:p>
        </p:txBody>
      </p:sp>
    </p:spTree>
    <p:extLst>
      <p:ext uri="{BB962C8B-B14F-4D97-AF65-F5344CB8AC3E}">
        <p14:creationId xmlns:p14="http://schemas.microsoft.com/office/powerpoint/2010/main" val="2344820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2911995"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299" rIns="90599" bIns="4529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04738" y="0"/>
            <a:ext cx="2911995"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299" rIns="90599" bIns="4529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1517" y="4680946"/>
            <a:ext cx="5375267"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299" rIns="90599" bIns="4529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3" y="9360315"/>
            <a:ext cx="2911995"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299" rIns="90599" bIns="4529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04738" y="9360315"/>
            <a:ext cx="2911995"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299" rIns="90599" bIns="45299" numCol="1" anchor="b" anchorCtr="0" compatLnSpc="1">
            <a:prstTxWarp prst="textNoShape">
              <a:avLst/>
            </a:prstTxWarp>
          </a:bodyPr>
          <a:lstStyle>
            <a:lvl1pPr algn="r">
              <a:defRPr>
                <a:solidFill>
                  <a:schemeClr val="tx1"/>
                </a:solidFill>
                <a:latin typeface="Arial" charset="0"/>
              </a:defRPr>
            </a:lvl1pPr>
          </a:lstStyle>
          <a:p>
            <a:fld id="{2D3E6551-13D0-40F2-BFB7-DFFCD1A4C576}" type="slidenum">
              <a:rPr lang="en-GB" altLang="en-US"/>
              <a:pPr/>
              <a:t>‹#›</a:t>
            </a:fld>
            <a:endParaRPr lang="en-GB" altLang="en-US"/>
          </a:p>
        </p:txBody>
      </p:sp>
    </p:spTree>
    <p:extLst>
      <p:ext uri="{BB962C8B-B14F-4D97-AF65-F5344CB8AC3E}">
        <p14:creationId xmlns:p14="http://schemas.microsoft.com/office/powerpoint/2010/main" val="3175274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0F5494"/>
                </a:solidFill>
                <a:latin typeface="Verdana" pitchFamily="34" charset="0"/>
              </a:defRPr>
            </a:lvl1pPr>
            <a:lvl2pPr marL="742950" indent="-285750" eaLnBrk="0" hangingPunct="0">
              <a:defRPr sz="1200" b="1">
                <a:solidFill>
                  <a:srgbClr val="0F5494"/>
                </a:solidFill>
                <a:latin typeface="Verdana" pitchFamily="34" charset="0"/>
              </a:defRPr>
            </a:lvl2pPr>
            <a:lvl3pPr marL="1143000" indent="-228600" eaLnBrk="0" hangingPunct="0">
              <a:defRPr sz="1200" b="1">
                <a:solidFill>
                  <a:srgbClr val="0F5494"/>
                </a:solidFill>
                <a:latin typeface="Verdana" pitchFamily="34" charset="0"/>
              </a:defRPr>
            </a:lvl3pPr>
            <a:lvl4pPr marL="1600200" indent="-228600" eaLnBrk="0" hangingPunct="0">
              <a:defRPr sz="1200" b="1">
                <a:solidFill>
                  <a:srgbClr val="0F5494"/>
                </a:solidFill>
                <a:latin typeface="Verdana" pitchFamily="34" charset="0"/>
              </a:defRPr>
            </a:lvl4pPr>
            <a:lvl5pPr marL="2057400" indent="-228600" eaLnBrk="0" hangingPunct="0">
              <a:defRPr sz="1200" b="1">
                <a:solidFill>
                  <a:srgbClr val="0F5494"/>
                </a:solidFill>
                <a:latin typeface="Verdana" pitchFamily="34" charset="0"/>
              </a:defRPr>
            </a:lvl5pPr>
            <a:lvl6pPr marL="2514600" indent="-228600" eaLnBrk="0" fontAlgn="base" hangingPunct="0">
              <a:spcBef>
                <a:spcPct val="0"/>
              </a:spcBef>
              <a:spcAft>
                <a:spcPct val="0"/>
              </a:spcAft>
              <a:defRPr sz="1200" b="1">
                <a:solidFill>
                  <a:srgbClr val="0F5494"/>
                </a:solidFill>
                <a:latin typeface="Verdana" pitchFamily="34" charset="0"/>
              </a:defRPr>
            </a:lvl6pPr>
            <a:lvl7pPr marL="2971800" indent="-228600" eaLnBrk="0" fontAlgn="base" hangingPunct="0">
              <a:spcBef>
                <a:spcPct val="0"/>
              </a:spcBef>
              <a:spcAft>
                <a:spcPct val="0"/>
              </a:spcAft>
              <a:defRPr sz="1200" b="1">
                <a:solidFill>
                  <a:srgbClr val="0F5494"/>
                </a:solidFill>
                <a:latin typeface="Verdana" pitchFamily="34" charset="0"/>
              </a:defRPr>
            </a:lvl7pPr>
            <a:lvl8pPr marL="3429000" indent="-228600" eaLnBrk="0" fontAlgn="base" hangingPunct="0">
              <a:spcBef>
                <a:spcPct val="0"/>
              </a:spcBef>
              <a:spcAft>
                <a:spcPct val="0"/>
              </a:spcAft>
              <a:defRPr sz="1200" b="1">
                <a:solidFill>
                  <a:srgbClr val="0F5494"/>
                </a:solidFill>
                <a:latin typeface="Verdana" pitchFamily="34" charset="0"/>
              </a:defRPr>
            </a:lvl8pPr>
            <a:lvl9pPr marL="3886200" indent="-228600" eaLnBrk="0" fontAlgn="base" hangingPunct="0">
              <a:spcBef>
                <a:spcPct val="0"/>
              </a:spcBef>
              <a:spcAft>
                <a:spcPct val="0"/>
              </a:spcAft>
              <a:defRPr sz="1200" b="1">
                <a:solidFill>
                  <a:srgbClr val="0F5494"/>
                </a:solidFill>
                <a:latin typeface="Verdana" pitchFamily="34" charset="0"/>
              </a:defRPr>
            </a:lvl9pPr>
          </a:lstStyle>
          <a:p>
            <a:pPr eaLnBrk="1" hangingPunct="1"/>
            <a:fld id="{5699FA85-04C6-4950-AC6D-E4FF603AA457}" type="slidenum">
              <a:rPr lang="en-GB" altLang="en-US" b="0" smtClean="0">
                <a:solidFill>
                  <a:srgbClr val="000000"/>
                </a:solidFill>
                <a:latin typeface="Arial" pitchFamily="34" charset="0"/>
                <a:ea typeface="MS PGothic" pitchFamily="34" charset="-128"/>
              </a:rPr>
              <a:pPr eaLnBrk="1" hangingPunct="1"/>
              <a:t>1</a:t>
            </a:fld>
            <a:endParaRPr lang="en-GB" altLang="en-US" b="0" smtClean="0">
              <a:solidFill>
                <a:srgbClr val="000000"/>
              </a:solidFill>
              <a:latin typeface="Arial" pitchFamily="34"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11</a:t>
            </a:fld>
            <a:endParaRPr lang="en-GB" altLang="en-US"/>
          </a:p>
        </p:txBody>
      </p:sp>
    </p:spTree>
    <p:extLst>
      <p:ext uri="{BB962C8B-B14F-4D97-AF65-F5344CB8AC3E}">
        <p14:creationId xmlns:p14="http://schemas.microsoft.com/office/powerpoint/2010/main" val="138555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12</a:t>
            </a:fld>
            <a:endParaRPr lang="en-GB" altLang="en-US"/>
          </a:p>
        </p:txBody>
      </p:sp>
    </p:spTree>
    <p:extLst>
      <p:ext uri="{BB962C8B-B14F-4D97-AF65-F5344CB8AC3E}">
        <p14:creationId xmlns:p14="http://schemas.microsoft.com/office/powerpoint/2010/main" val="14660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13</a:t>
            </a:fld>
            <a:endParaRPr lang="en-GB" altLang="en-US"/>
          </a:p>
        </p:txBody>
      </p:sp>
    </p:spTree>
    <p:extLst>
      <p:ext uri="{BB962C8B-B14F-4D97-AF65-F5344CB8AC3E}">
        <p14:creationId xmlns:p14="http://schemas.microsoft.com/office/powerpoint/2010/main" val="544226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14</a:t>
            </a:fld>
            <a:endParaRPr lang="en-GB" altLang="en-US"/>
          </a:p>
        </p:txBody>
      </p:sp>
    </p:spTree>
    <p:extLst>
      <p:ext uri="{BB962C8B-B14F-4D97-AF65-F5344CB8AC3E}">
        <p14:creationId xmlns:p14="http://schemas.microsoft.com/office/powerpoint/2010/main" val="279762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15</a:t>
            </a:fld>
            <a:endParaRPr lang="en-GB" altLang="en-US"/>
          </a:p>
        </p:txBody>
      </p:sp>
    </p:spTree>
    <p:extLst>
      <p:ext uri="{BB962C8B-B14F-4D97-AF65-F5344CB8AC3E}">
        <p14:creationId xmlns:p14="http://schemas.microsoft.com/office/powerpoint/2010/main" val="128477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16</a:t>
            </a:fld>
            <a:endParaRPr lang="en-GB" altLang="en-US"/>
          </a:p>
        </p:txBody>
      </p:sp>
    </p:spTree>
    <p:extLst>
      <p:ext uri="{BB962C8B-B14F-4D97-AF65-F5344CB8AC3E}">
        <p14:creationId xmlns:p14="http://schemas.microsoft.com/office/powerpoint/2010/main" val="2947283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17</a:t>
            </a:fld>
            <a:endParaRPr lang="en-GB" altLang="en-US"/>
          </a:p>
        </p:txBody>
      </p:sp>
    </p:spTree>
    <p:extLst>
      <p:ext uri="{BB962C8B-B14F-4D97-AF65-F5344CB8AC3E}">
        <p14:creationId xmlns:p14="http://schemas.microsoft.com/office/powerpoint/2010/main" val="237561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dirty="0" smtClean="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2</a:t>
            </a:fld>
            <a:endParaRPr lang="en-GB" altLang="en-US"/>
          </a:p>
        </p:txBody>
      </p:sp>
    </p:spTree>
    <p:extLst>
      <p:ext uri="{BB962C8B-B14F-4D97-AF65-F5344CB8AC3E}">
        <p14:creationId xmlns:p14="http://schemas.microsoft.com/office/powerpoint/2010/main" val="16646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smtClean="0">
              <a:latin typeface="Arial" pitchFamily="34" charset="0"/>
              <a:cs typeface="Arial Unicode MS" pitchFamily="34" charset="-128"/>
            </a:endParaRPr>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3</a:t>
            </a:fld>
            <a:endParaRPr lang="en-GB" altLang="en-US"/>
          </a:p>
        </p:txBody>
      </p:sp>
    </p:spTree>
    <p:extLst>
      <p:ext uri="{BB962C8B-B14F-4D97-AF65-F5344CB8AC3E}">
        <p14:creationId xmlns:p14="http://schemas.microsoft.com/office/powerpoint/2010/main" val="16646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4</a:t>
            </a:fld>
            <a:endParaRPr lang="en-GB" altLang="en-US"/>
          </a:p>
        </p:txBody>
      </p:sp>
    </p:spTree>
    <p:extLst>
      <p:ext uri="{BB962C8B-B14F-4D97-AF65-F5344CB8AC3E}">
        <p14:creationId xmlns:p14="http://schemas.microsoft.com/office/powerpoint/2010/main" val="258325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5</a:t>
            </a:fld>
            <a:endParaRPr lang="en-GB" altLang="en-US"/>
          </a:p>
        </p:txBody>
      </p:sp>
    </p:spTree>
    <p:extLst>
      <p:ext uri="{BB962C8B-B14F-4D97-AF65-F5344CB8AC3E}">
        <p14:creationId xmlns:p14="http://schemas.microsoft.com/office/powerpoint/2010/main" val="7550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6</a:t>
            </a:fld>
            <a:endParaRPr lang="en-GB" altLang="en-US"/>
          </a:p>
        </p:txBody>
      </p:sp>
    </p:spTree>
    <p:extLst>
      <p:ext uri="{BB962C8B-B14F-4D97-AF65-F5344CB8AC3E}">
        <p14:creationId xmlns:p14="http://schemas.microsoft.com/office/powerpoint/2010/main" val="75508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7</a:t>
            </a:fld>
            <a:endParaRPr lang="en-GB" altLang="en-US"/>
          </a:p>
        </p:txBody>
      </p:sp>
    </p:spTree>
    <p:extLst>
      <p:ext uri="{BB962C8B-B14F-4D97-AF65-F5344CB8AC3E}">
        <p14:creationId xmlns:p14="http://schemas.microsoft.com/office/powerpoint/2010/main" val="7550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9</a:t>
            </a:fld>
            <a:endParaRPr lang="en-GB" altLang="en-US"/>
          </a:p>
        </p:txBody>
      </p:sp>
    </p:spTree>
    <p:extLst>
      <p:ext uri="{BB962C8B-B14F-4D97-AF65-F5344CB8AC3E}">
        <p14:creationId xmlns:p14="http://schemas.microsoft.com/office/powerpoint/2010/main" val="173015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E6551-13D0-40F2-BFB7-DFFCD1A4C576}" type="slidenum">
              <a:rPr lang="en-GB" altLang="en-US" smtClean="0"/>
              <a:pPr/>
              <a:t>10</a:t>
            </a:fld>
            <a:endParaRPr lang="en-GB" altLang="en-US"/>
          </a:p>
        </p:txBody>
      </p:sp>
    </p:spTree>
    <p:extLst>
      <p:ext uri="{BB962C8B-B14F-4D97-AF65-F5344CB8AC3E}">
        <p14:creationId xmlns:p14="http://schemas.microsoft.com/office/powerpoint/2010/main" val="1876902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4251325" y="6497638"/>
            <a:ext cx="611188" cy="360362"/>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54000"/>
          <a:lstStyle>
            <a:lvl1pPr defTabSz="457200" eaLnBrk="0" hangingPunct="0">
              <a:defRPr sz="7600" b="1">
                <a:solidFill>
                  <a:srgbClr val="FFD624"/>
                </a:solidFill>
                <a:latin typeface="Verdana" pitchFamily="34" charset="0"/>
                <a:ea typeface="ＭＳ Ｐゴシック" pitchFamily="34" charset="-128"/>
              </a:defRPr>
            </a:lvl1pPr>
            <a:lvl2pPr marL="742950" indent="-285750" defTabSz="457200" eaLnBrk="0" hangingPunct="0">
              <a:defRPr sz="7600" b="1">
                <a:solidFill>
                  <a:srgbClr val="FFD624"/>
                </a:solidFill>
                <a:latin typeface="Verdana" pitchFamily="34" charset="0"/>
                <a:ea typeface="ＭＳ Ｐゴシック" pitchFamily="34" charset="-128"/>
              </a:defRPr>
            </a:lvl2pPr>
            <a:lvl3pPr marL="1143000" indent="-228600" defTabSz="457200" eaLnBrk="0" hangingPunct="0">
              <a:defRPr sz="7600" b="1">
                <a:solidFill>
                  <a:srgbClr val="FFD624"/>
                </a:solidFill>
                <a:latin typeface="Verdana" pitchFamily="34" charset="0"/>
                <a:ea typeface="ＭＳ Ｐゴシック" pitchFamily="34" charset="-128"/>
              </a:defRPr>
            </a:lvl3pPr>
            <a:lvl4pPr marL="1600200" indent="-228600" defTabSz="457200" eaLnBrk="0" hangingPunct="0">
              <a:defRPr sz="7600" b="1">
                <a:solidFill>
                  <a:srgbClr val="FFD624"/>
                </a:solidFill>
                <a:latin typeface="Verdana" pitchFamily="34" charset="0"/>
                <a:ea typeface="ＭＳ Ｐゴシック" pitchFamily="34" charset="-128"/>
              </a:defRPr>
            </a:lvl4pPr>
            <a:lvl5pPr marL="2057400" indent="-228600" defTabSz="457200" eaLnBrk="0" hangingPunct="0">
              <a:defRPr sz="7600" b="1">
                <a:solidFill>
                  <a:srgbClr val="FFD624"/>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r>
              <a:rPr lang="en-IE" altLang="en-US" sz="600" b="0" i="1" dirty="0">
                <a:solidFill>
                  <a:srgbClr val="FFFFFF"/>
                </a:solidFill>
              </a:rPr>
              <a:t> Research and</a:t>
            </a:r>
          </a:p>
          <a:p>
            <a:pPr eaLnBrk="1" hangingPunct="1"/>
            <a:r>
              <a:rPr lang="en-IE" altLang="en-US" sz="600" b="0" i="1" dirty="0">
                <a:solidFill>
                  <a:srgbClr val="FFFFFF"/>
                </a:solidFill>
              </a:rPr>
              <a:t> Innovation</a:t>
            </a:r>
            <a:endParaRPr lang="en-GB" altLang="en-US" sz="600" b="0" i="1" dirty="0">
              <a:solidFill>
                <a:srgbClr val="FFFFFF"/>
              </a:solidFill>
            </a:endParaRPr>
          </a:p>
        </p:txBody>
      </p:sp>
      <p:sp>
        <p:nvSpPr>
          <p:cNvPr id="10" name="Titre 1"/>
          <p:cNvSpPr>
            <a:spLocks noGrp="1"/>
          </p:cNvSpPr>
          <p:nvPr>
            <p:ph type="title"/>
          </p:nvPr>
        </p:nvSpPr>
        <p:spPr>
          <a:xfrm>
            <a:off x="457472" y="1628800"/>
            <a:ext cx="8229057" cy="741592"/>
          </a:xfrm>
          <a:prstGeom prst="rect">
            <a:avLst/>
          </a:prstGeom>
        </p:spPr>
        <p:txBody>
          <a:bodyPr lIns="80147" tIns="40074" rIns="80147" bIns="40074"/>
          <a:lstStyle>
            <a:lvl1pPr marL="3175" indent="0">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11" name="Espace réservé du contenu 2"/>
          <p:cNvSpPr>
            <a:spLocks noGrp="1"/>
          </p:cNvSpPr>
          <p:nvPr>
            <p:ph idx="1"/>
          </p:nvPr>
        </p:nvSpPr>
        <p:spPr>
          <a:xfrm>
            <a:off x="457472" y="2679793"/>
            <a:ext cx="8229057" cy="3701535"/>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
        <p:nvSpPr>
          <p:cNvPr id="12" name="Rectangle 23"/>
          <p:cNvSpPr>
            <a:spLocks noChangeArrowheads="1"/>
          </p:cNvSpPr>
          <p:nvPr userDrawn="1"/>
        </p:nvSpPr>
        <p:spPr bwMode="auto">
          <a:xfrm>
            <a:off x="4257675" y="124142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endParaRPr lang="en-US" altLang="en-US"/>
          </a:p>
        </p:txBody>
      </p:sp>
      <p:sp>
        <p:nvSpPr>
          <p:cNvPr id="2" name="Slide Number Placeholder 1"/>
          <p:cNvSpPr>
            <a:spLocks noGrp="1"/>
          </p:cNvSpPr>
          <p:nvPr>
            <p:ph type="sldNum" sz="quarter" idx="10"/>
          </p:nvPr>
        </p:nvSpPr>
        <p:spPr/>
        <p:txBody>
          <a:bodyPr/>
          <a:lstStyle/>
          <a:p>
            <a:fld id="{FD8AFA19-FFC5-4FD1-BCDD-3597D63929CF}" type="slidenum">
              <a:rPr lang="en-GB" smtClean="0"/>
              <a:t>‹#›</a:t>
            </a:fld>
            <a:endParaRPr lang="en-GB"/>
          </a:p>
        </p:txBody>
      </p:sp>
    </p:spTree>
    <p:extLst>
      <p:ext uri="{BB962C8B-B14F-4D97-AF65-F5344CB8AC3E}">
        <p14:creationId xmlns:p14="http://schemas.microsoft.com/office/powerpoint/2010/main" val="18167836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DD1744C-D3BE-4370-ADFB-9E3B6BCD71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2817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DD1744C-D3BE-4370-ADFB-9E3B6BCD71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34340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76200" y="1066800"/>
            <a:ext cx="10169525" cy="5791200"/>
          </a:xfrm>
          <a:prstGeom prst="rect">
            <a:avLst/>
          </a:prstGeom>
          <a:blipFill dpi="0" rotWithShape="1">
            <a:blip r:embed="rId2"/>
            <a:srcRect/>
            <a:stretch>
              <a:fillRect/>
            </a:stretch>
          </a:blipFill>
          <a:ln>
            <a:noFill/>
          </a:ln>
          <a:effectLst>
            <a:outerShdw dist="23000" dir="5400000" rotWithShape="0">
              <a:srgbClr val="808080">
                <a:alpha val="34998"/>
              </a:srgbClr>
            </a:outerShdw>
          </a:effectLst>
          <a:extLst>
            <a:ext uri="{91240B29-F687-4F45-9708-019B960494DF}">
              <a14:hiddenLine xmlns:a14="http://schemas.microsoft.com/office/drawing/2010/main" w="73025">
                <a:solidFill>
                  <a:srgbClr val="000000"/>
                </a:solidFill>
                <a:miter lim="800000"/>
                <a:headEnd/>
                <a:tailEnd/>
              </a14:hiddenLine>
            </a:ext>
          </a:extLst>
        </p:spPr>
        <p:txBody>
          <a:bodyPr anchor="ctr"/>
          <a:lstStyle>
            <a:lvl1pPr defTabSz="457200" eaLnBrk="0" hangingPunct="0">
              <a:defRPr sz="1200" b="1">
                <a:solidFill>
                  <a:srgbClr val="0F5494"/>
                </a:solidFill>
                <a:latin typeface="Verdana" pitchFamily="34" charset="0"/>
              </a:defRPr>
            </a:lvl1pPr>
            <a:lvl2pPr marL="742950" indent="-285750" defTabSz="457200" eaLnBrk="0" hangingPunct="0">
              <a:defRPr sz="1200" b="1">
                <a:solidFill>
                  <a:srgbClr val="0F5494"/>
                </a:solidFill>
                <a:latin typeface="Verdana" pitchFamily="34" charset="0"/>
              </a:defRPr>
            </a:lvl2pPr>
            <a:lvl3pPr marL="1143000" indent="-228600" defTabSz="457200" eaLnBrk="0" hangingPunct="0">
              <a:defRPr sz="1200" b="1">
                <a:solidFill>
                  <a:srgbClr val="0F5494"/>
                </a:solidFill>
                <a:latin typeface="Verdana" pitchFamily="34" charset="0"/>
              </a:defRPr>
            </a:lvl3pPr>
            <a:lvl4pPr marL="1600200" indent="-228600" defTabSz="457200" eaLnBrk="0" hangingPunct="0">
              <a:defRPr sz="1200" b="1">
                <a:solidFill>
                  <a:srgbClr val="0F5494"/>
                </a:solidFill>
                <a:latin typeface="Verdana" pitchFamily="34" charset="0"/>
              </a:defRPr>
            </a:lvl4pPr>
            <a:lvl5pPr marL="2057400" indent="-228600" defTabSz="457200" eaLnBrk="0" hangingPunct="0">
              <a:defRPr sz="1200" b="1">
                <a:solidFill>
                  <a:srgbClr val="0F5494"/>
                </a:solidFill>
                <a:latin typeface="Verdana" pitchFamily="34" charset="0"/>
              </a:defRPr>
            </a:lvl5pPr>
            <a:lvl6pPr marL="2514600" indent="-228600" defTabSz="457200" eaLnBrk="0" fontAlgn="base" hangingPunct="0">
              <a:spcBef>
                <a:spcPct val="0"/>
              </a:spcBef>
              <a:spcAft>
                <a:spcPct val="0"/>
              </a:spcAft>
              <a:defRPr sz="1200" b="1">
                <a:solidFill>
                  <a:srgbClr val="0F5494"/>
                </a:solidFill>
                <a:latin typeface="Verdana" pitchFamily="34" charset="0"/>
              </a:defRPr>
            </a:lvl6pPr>
            <a:lvl7pPr marL="2971800" indent="-228600" defTabSz="457200" eaLnBrk="0" fontAlgn="base" hangingPunct="0">
              <a:spcBef>
                <a:spcPct val="0"/>
              </a:spcBef>
              <a:spcAft>
                <a:spcPct val="0"/>
              </a:spcAft>
              <a:defRPr sz="1200" b="1">
                <a:solidFill>
                  <a:srgbClr val="0F5494"/>
                </a:solidFill>
                <a:latin typeface="Verdana" pitchFamily="34" charset="0"/>
              </a:defRPr>
            </a:lvl7pPr>
            <a:lvl8pPr marL="3429000" indent="-228600" defTabSz="457200" eaLnBrk="0" fontAlgn="base" hangingPunct="0">
              <a:spcBef>
                <a:spcPct val="0"/>
              </a:spcBef>
              <a:spcAft>
                <a:spcPct val="0"/>
              </a:spcAft>
              <a:defRPr sz="1200" b="1">
                <a:solidFill>
                  <a:srgbClr val="0F5494"/>
                </a:solidFill>
                <a:latin typeface="Verdana" pitchFamily="34" charset="0"/>
              </a:defRPr>
            </a:lvl8pPr>
            <a:lvl9pPr marL="3886200" indent="-228600" defTabSz="457200" eaLnBrk="0" fontAlgn="base" hangingPunct="0">
              <a:spcBef>
                <a:spcPct val="0"/>
              </a:spcBef>
              <a:spcAft>
                <a:spcPct val="0"/>
              </a:spcAft>
              <a:defRPr sz="1200" b="1">
                <a:solidFill>
                  <a:srgbClr val="0F5494"/>
                </a:solidFill>
                <a:latin typeface="Verdana" pitchFamily="34" charset="0"/>
              </a:defRPr>
            </a:lvl9pPr>
          </a:lstStyle>
          <a:p>
            <a:pPr algn="ctr" eaLnBrk="1" hangingPunct="1"/>
            <a:r>
              <a:rPr lang="en-US" altLang="en-US" sz="1800" b="0">
                <a:solidFill>
                  <a:srgbClr val="FFFFFF"/>
                </a:solidFill>
                <a:ea typeface="MS PGothic" pitchFamily="34" charset="-128"/>
                <a:cs typeface="Arial" pitchFamily="34" charset="0"/>
              </a:rPr>
              <a:t>   </a:t>
            </a:r>
          </a:p>
        </p:txBody>
      </p:sp>
      <p:pic>
        <p:nvPicPr>
          <p:cNvPr id="5" name="Picture 6" descr="LOGO CE-EN-quadri.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86200" y="2714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4230688" y="6457950"/>
            <a:ext cx="682625" cy="431800"/>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36000" rIns="54000"/>
          <a:lstStyle>
            <a:lvl1pPr defTabSz="457200" eaLnBrk="0" hangingPunct="0">
              <a:defRPr sz="1200" b="1">
                <a:solidFill>
                  <a:srgbClr val="0F5494"/>
                </a:solidFill>
                <a:latin typeface="Verdana" pitchFamily="34" charset="0"/>
              </a:defRPr>
            </a:lvl1pPr>
            <a:lvl2pPr marL="742950" indent="-285750" defTabSz="457200" eaLnBrk="0" hangingPunct="0">
              <a:defRPr sz="1200" b="1">
                <a:solidFill>
                  <a:srgbClr val="0F5494"/>
                </a:solidFill>
                <a:latin typeface="Verdana" pitchFamily="34" charset="0"/>
              </a:defRPr>
            </a:lvl2pPr>
            <a:lvl3pPr marL="1143000" indent="-228600" defTabSz="457200" eaLnBrk="0" hangingPunct="0">
              <a:defRPr sz="1200" b="1">
                <a:solidFill>
                  <a:srgbClr val="0F5494"/>
                </a:solidFill>
                <a:latin typeface="Verdana" pitchFamily="34" charset="0"/>
              </a:defRPr>
            </a:lvl3pPr>
            <a:lvl4pPr marL="1600200" indent="-228600" defTabSz="457200" eaLnBrk="0" hangingPunct="0">
              <a:defRPr sz="1200" b="1">
                <a:solidFill>
                  <a:srgbClr val="0F5494"/>
                </a:solidFill>
                <a:latin typeface="Verdana" pitchFamily="34" charset="0"/>
              </a:defRPr>
            </a:lvl4pPr>
            <a:lvl5pPr marL="2057400" indent="-228600" defTabSz="457200" eaLnBrk="0" hangingPunct="0">
              <a:defRPr sz="1200" b="1">
                <a:solidFill>
                  <a:srgbClr val="0F5494"/>
                </a:solidFill>
                <a:latin typeface="Verdana" pitchFamily="34" charset="0"/>
              </a:defRPr>
            </a:lvl5pPr>
            <a:lvl6pPr marL="2514600" indent="-228600" defTabSz="457200" eaLnBrk="0" fontAlgn="base" hangingPunct="0">
              <a:spcBef>
                <a:spcPct val="0"/>
              </a:spcBef>
              <a:spcAft>
                <a:spcPct val="0"/>
              </a:spcAft>
              <a:defRPr sz="1200" b="1">
                <a:solidFill>
                  <a:srgbClr val="0F5494"/>
                </a:solidFill>
                <a:latin typeface="Verdana" pitchFamily="34" charset="0"/>
              </a:defRPr>
            </a:lvl6pPr>
            <a:lvl7pPr marL="2971800" indent="-228600" defTabSz="457200" eaLnBrk="0" fontAlgn="base" hangingPunct="0">
              <a:spcBef>
                <a:spcPct val="0"/>
              </a:spcBef>
              <a:spcAft>
                <a:spcPct val="0"/>
              </a:spcAft>
              <a:defRPr sz="1200" b="1">
                <a:solidFill>
                  <a:srgbClr val="0F5494"/>
                </a:solidFill>
                <a:latin typeface="Verdana" pitchFamily="34" charset="0"/>
              </a:defRPr>
            </a:lvl7pPr>
            <a:lvl8pPr marL="3429000" indent="-228600" defTabSz="457200" eaLnBrk="0" fontAlgn="base" hangingPunct="0">
              <a:spcBef>
                <a:spcPct val="0"/>
              </a:spcBef>
              <a:spcAft>
                <a:spcPct val="0"/>
              </a:spcAft>
              <a:defRPr sz="1200" b="1">
                <a:solidFill>
                  <a:srgbClr val="0F5494"/>
                </a:solidFill>
                <a:latin typeface="Verdana" pitchFamily="34" charset="0"/>
              </a:defRPr>
            </a:lvl8pPr>
            <a:lvl9pPr marL="3886200" indent="-228600" defTabSz="457200" eaLnBrk="0" fontAlgn="base" hangingPunct="0">
              <a:spcBef>
                <a:spcPct val="0"/>
              </a:spcBef>
              <a:spcAft>
                <a:spcPct val="0"/>
              </a:spcAft>
              <a:defRPr sz="1200" b="1">
                <a:solidFill>
                  <a:srgbClr val="0F5494"/>
                </a:solidFill>
                <a:latin typeface="Verdana" pitchFamily="34" charset="0"/>
              </a:defRPr>
            </a:lvl9pPr>
          </a:lstStyle>
          <a:p>
            <a:pPr eaLnBrk="1" hangingPunct="1"/>
            <a:r>
              <a:rPr lang="en-IE" altLang="en-US" sz="700" b="0" i="1">
                <a:solidFill>
                  <a:srgbClr val="FFFFFF"/>
                </a:solidFill>
                <a:ea typeface="MS PGothic" pitchFamily="34" charset="-128"/>
                <a:cs typeface="Arial" pitchFamily="34" charset="0"/>
              </a:rPr>
              <a:t> Research and</a:t>
            </a:r>
          </a:p>
          <a:p>
            <a:pPr eaLnBrk="1" hangingPunct="1"/>
            <a:r>
              <a:rPr lang="en-IE" altLang="en-US" sz="700" b="0" i="1">
                <a:solidFill>
                  <a:srgbClr val="FFFFFF"/>
                </a:solidFill>
                <a:ea typeface="MS PGothic" pitchFamily="34" charset="-128"/>
                <a:cs typeface="Arial" pitchFamily="34" charset="0"/>
              </a:rPr>
              <a:t> Innovation</a:t>
            </a:r>
            <a:endParaRPr lang="en-GB" altLang="en-US" sz="700" b="0" i="1">
              <a:solidFill>
                <a:srgbClr val="FFFFFF"/>
              </a:solidFill>
              <a:ea typeface="MS PGothic" pitchFamily="34" charset="-128"/>
              <a:cs typeface="Arial" pitchFamily="34" charset="0"/>
            </a:endParaRPr>
          </a:p>
        </p:txBody>
      </p:sp>
      <p:sp>
        <p:nvSpPr>
          <p:cNvPr id="7" name="Rectangle 23"/>
          <p:cNvSpPr>
            <a:spLocks noChangeArrowheads="1"/>
          </p:cNvSpPr>
          <p:nvPr userDrawn="1"/>
        </p:nvSpPr>
        <p:spPr bwMode="auto">
          <a:xfrm>
            <a:off x="4210050" y="1328738"/>
            <a:ext cx="684213" cy="42862"/>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b="1">
                <a:solidFill>
                  <a:srgbClr val="0F5494"/>
                </a:solidFill>
                <a:latin typeface="Verdana" pitchFamily="34" charset="0"/>
              </a:defRPr>
            </a:lvl1pPr>
            <a:lvl2pPr marL="742950" indent="-285750" eaLnBrk="0" hangingPunct="0">
              <a:defRPr sz="1200" b="1">
                <a:solidFill>
                  <a:srgbClr val="0F5494"/>
                </a:solidFill>
                <a:latin typeface="Verdana" pitchFamily="34" charset="0"/>
              </a:defRPr>
            </a:lvl2pPr>
            <a:lvl3pPr marL="1143000" indent="-228600" eaLnBrk="0" hangingPunct="0">
              <a:defRPr sz="1200" b="1">
                <a:solidFill>
                  <a:srgbClr val="0F5494"/>
                </a:solidFill>
                <a:latin typeface="Verdana" pitchFamily="34" charset="0"/>
              </a:defRPr>
            </a:lvl3pPr>
            <a:lvl4pPr marL="1600200" indent="-228600" eaLnBrk="0" hangingPunct="0">
              <a:defRPr sz="1200" b="1">
                <a:solidFill>
                  <a:srgbClr val="0F5494"/>
                </a:solidFill>
                <a:latin typeface="Verdana" pitchFamily="34" charset="0"/>
              </a:defRPr>
            </a:lvl4pPr>
            <a:lvl5pPr marL="2057400" indent="-228600" eaLnBrk="0" hangingPunct="0">
              <a:defRPr sz="1200" b="1">
                <a:solidFill>
                  <a:srgbClr val="0F5494"/>
                </a:solidFill>
                <a:latin typeface="Verdana" pitchFamily="34" charset="0"/>
              </a:defRPr>
            </a:lvl5pPr>
            <a:lvl6pPr marL="2514600" indent="-228600" eaLnBrk="0" fontAlgn="base" hangingPunct="0">
              <a:spcBef>
                <a:spcPct val="0"/>
              </a:spcBef>
              <a:spcAft>
                <a:spcPct val="0"/>
              </a:spcAft>
              <a:defRPr sz="1200" b="1">
                <a:solidFill>
                  <a:srgbClr val="0F5494"/>
                </a:solidFill>
                <a:latin typeface="Verdana" pitchFamily="34" charset="0"/>
              </a:defRPr>
            </a:lvl6pPr>
            <a:lvl7pPr marL="2971800" indent="-228600" eaLnBrk="0" fontAlgn="base" hangingPunct="0">
              <a:spcBef>
                <a:spcPct val="0"/>
              </a:spcBef>
              <a:spcAft>
                <a:spcPct val="0"/>
              </a:spcAft>
              <a:defRPr sz="1200" b="1">
                <a:solidFill>
                  <a:srgbClr val="0F5494"/>
                </a:solidFill>
                <a:latin typeface="Verdana" pitchFamily="34" charset="0"/>
              </a:defRPr>
            </a:lvl7pPr>
            <a:lvl8pPr marL="3429000" indent="-228600" eaLnBrk="0" fontAlgn="base" hangingPunct="0">
              <a:spcBef>
                <a:spcPct val="0"/>
              </a:spcBef>
              <a:spcAft>
                <a:spcPct val="0"/>
              </a:spcAft>
              <a:defRPr sz="1200" b="1">
                <a:solidFill>
                  <a:srgbClr val="0F5494"/>
                </a:solidFill>
                <a:latin typeface="Verdana" pitchFamily="34" charset="0"/>
              </a:defRPr>
            </a:lvl8pPr>
            <a:lvl9pPr marL="3886200" indent="-228600" eaLnBrk="0" fontAlgn="base" hangingPunct="0">
              <a:spcBef>
                <a:spcPct val="0"/>
              </a:spcBef>
              <a:spcAft>
                <a:spcPct val="0"/>
              </a:spcAft>
              <a:defRPr sz="1200" b="1">
                <a:solidFill>
                  <a:srgbClr val="0F5494"/>
                </a:solidFill>
                <a:latin typeface="Verdana" pitchFamily="34" charset="0"/>
              </a:defRPr>
            </a:lvl9pPr>
          </a:lstStyle>
          <a:p>
            <a:pPr eaLnBrk="1" hangingPunct="1"/>
            <a:endParaRPr lang="en-US" altLang="en-US" sz="7600">
              <a:solidFill>
                <a:srgbClr val="FFD624"/>
              </a:solidFill>
              <a:ea typeface="MS PGothic" pitchFamily="34" charset="-128"/>
              <a:cs typeface="Arial" pitchFamily="34" charset="0"/>
            </a:endParaRPr>
          </a:p>
        </p:txBody>
      </p:sp>
      <p:sp>
        <p:nvSpPr>
          <p:cNvPr id="2" name="Title 1"/>
          <p:cNvSpPr>
            <a:spLocks noGrp="1"/>
          </p:cNvSpPr>
          <p:nvPr>
            <p:ph type="title"/>
          </p:nvPr>
        </p:nvSpPr>
        <p:spPr>
          <a:xfrm>
            <a:off x="4067944" y="2492896"/>
            <a:ext cx="3851920" cy="936625"/>
          </a:xfrm>
          <a:prstGeom prst="rect">
            <a:avLst/>
          </a:prstGeom>
        </p:spPr>
        <p:txBody>
          <a:bodyPr/>
          <a:lstStyle>
            <a:lvl1pPr>
              <a:defRPr sz="7600">
                <a:solidFill>
                  <a:srgbClr val="FFD624"/>
                </a:solidFill>
              </a:defRPr>
            </a:lvl1pPr>
          </a:lstStyle>
          <a:p>
            <a:r>
              <a:rPr lang="fr-FR" smtClean="0"/>
              <a:t>Click to edit Master title style</a:t>
            </a:r>
            <a:endParaRPr lang="en-GB" dirty="0"/>
          </a:p>
        </p:txBody>
      </p:sp>
      <p:sp>
        <p:nvSpPr>
          <p:cNvPr id="3" name="Content Placeholder 2"/>
          <p:cNvSpPr>
            <a:spLocks noGrp="1"/>
          </p:cNvSpPr>
          <p:nvPr>
            <p:ph idx="1"/>
          </p:nvPr>
        </p:nvSpPr>
        <p:spPr>
          <a:xfrm>
            <a:off x="467544" y="3933056"/>
            <a:ext cx="4104456" cy="792088"/>
          </a:xfrm>
          <a:prstGeom prst="rect">
            <a:avLst/>
          </a:prstGeom>
        </p:spPr>
        <p:txBody>
          <a:bodyPr/>
          <a:lstStyle>
            <a:lvl1pPr>
              <a:buNone/>
              <a:defRPr sz="3000" b="1" i="0">
                <a:solidFill>
                  <a:schemeClr val="bg1"/>
                </a:solidFill>
              </a:defRPr>
            </a:lvl1pPr>
            <a:lvl3pPr marL="228600" indent="-228600" algn="l">
              <a:defRPr sz="3000" b="1">
                <a:solidFill>
                  <a:schemeClr val="bg1"/>
                </a:solidFill>
              </a:defRPr>
            </a:lvl3pPr>
          </a:lstStyle>
          <a:p>
            <a:pPr lvl="0"/>
            <a:r>
              <a:rPr lang="fr-FR" smtClean="0"/>
              <a:t>Click to edit Master text styles</a:t>
            </a:r>
          </a:p>
        </p:txBody>
      </p:sp>
      <p:sp>
        <p:nvSpPr>
          <p:cNvPr id="8"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FFFFFF"/>
                </a:solidFill>
              </a:defRPr>
            </a:lvl1pPr>
          </a:lstStyle>
          <a:p>
            <a:pPr>
              <a:defRPr/>
            </a:pPr>
            <a:endParaRPr lang="en-US"/>
          </a:p>
        </p:txBody>
      </p:sp>
      <p:sp>
        <p:nvSpPr>
          <p:cNvPr id="9"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FFFFFF"/>
                </a:solidFill>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solidFill>
                  <a:srgbClr val="FFFFFF"/>
                </a:solidFill>
              </a:defRPr>
            </a:lvl1pPr>
          </a:lstStyle>
          <a:p>
            <a:pPr>
              <a:defRPr/>
            </a:pPr>
            <a:fld id="{EFFEEB04-A913-44EF-A4F6-F58F4237B2AC}" type="slidenum">
              <a:rPr lang="en-GB"/>
              <a:pPr>
                <a:defRPr/>
              </a:pPr>
              <a:t>‹#›</a:t>
            </a:fld>
            <a:endParaRPr lang="en-GB"/>
          </a:p>
        </p:txBody>
      </p:sp>
    </p:spTree>
    <p:extLst>
      <p:ext uri="{BB962C8B-B14F-4D97-AF65-F5344CB8AC3E}">
        <p14:creationId xmlns:p14="http://schemas.microsoft.com/office/powerpoint/2010/main" val="73001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10"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179387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3"/>
          <p:cNvSpPr>
            <a:spLocks noChangeArrowheads="1"/>
          </p:cNvSpPr>
          <p:nvPr userDrawn="1"/>
        </p:nvSpPr>
        <p:spPr bwMode="auto">
          <a:xfrm>
            <a:off x="0" y="1116000"/>
            <a:ext cx="9144000" cy="5832000"/>
          </a:xfrm>
          <a:prstGeom prst="rect">
            <a:avLst/>
          </a:prstGeom>
          <a:solidFill>
            <a:srgbClr val="BDDEFF"/>
          </a:solidFill>
          <a:ln w="63500" algn="ctr">
            <a:no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14" name="Picture 2" descr="C:\DOCUME~1\lenain\LOCALS~1\Temp\7zECB.tmp\LOGO-CE for RTD EN Positive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4251325" y="6497638"/>
            <a:ext cx="611188" cy="360362"/>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54000"/>
          <a:lstStyle>
            <a:lvl1pPr defTabSz="457200" eaLnBrk="0" hangingPunct="0">
              <a:defRPr sz="7600" b="1">
                <a:solidFill>
                  <a:srgbClr val="FFD624"/>
                </a:solidFill>
                <a:latin typeface="Verdana" pitchFamily="34" charset="0"/>
                <a:ea typeface="ＭＳ Ｐゴシック" pitchFamily="34" charset="-128"/>
              </a:defRPr>
            </a:lvl1pPr>
            <a:lvl2pPr marL="742950" indent="-285750" defTabSz="457200" eaLnBrk="0" hangingPunct="0">
              <a:defRPr sz="7600" b="1">
                <a:solidFill>
                  <a:srgbClr val="FFD624"/>
                </a:solidFill>
                <a:latin typeface="Verdana" pitchFamily="34" charset="0"/>
                <a:ea typeface="ＭＳ Ｐゴシック" pitchFamily="34" charset="-128"/>
              </a:defRPr>
            </a:lvl2pPr>
            <a:lvl3pPr marL="1143000" indent="-228600" defTabSz="457200" eaLnBrk="0" hangingPunct="0">
              <a:defRPr sz="7600" b="1">
                <a:solidFill>
                  <a:srgbClr val="FFD624"/>
                </a:solidFill>
                <a:latin typeface="Verdana" pitchFamily="34" charset="0"/>
                <a:ea typeface="ＭＳ Ｐゴシック" pitchFamily="34" charset="-128"/>
              </a:defRPr>
            </a:lvl3pPr>
            <a:lvl4pPr marL="1600200" indent="-228600" defTabSz="457200" eaLnBrk="0" hangingPunct="0">
              <a:defRPr sz="7600" b="1">
                <a:solidFill>
                  <a:srgbClr val="FFD624"/>
                </a:solidFill>
                <a:latin typeface="Verdana" pitchFamily="34" charset="0"/>
                <a:ea typeface="ＭＳ Ｐゴシック" pitchFamily="34" charset="-128"/>
              </a:defRPr>
            </a:lvl4pPr>
            <a:lvl5pPr marL="2057400" indent="-228600" defTabSz="457200" eaLnBrk="0" hangingPunct="0">
              <a:defRPr sz="7600" b="1">
                <a:solidFill>
                  <a:srgbClr val="FFD624"/>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r>
              <a:rPr lang="en-IE" altLang="en-US" sz="600" b="0" i="1" dirty="0">
                <a:solidFill>
                  <a:srgbClr val="FFFFFF"/>
                </a:solidFill>
              </a:rPr>
              <a:t> Research and</a:t>
            </a:r>
          </a:p>
          <a:p>
            <a:pPr eaLnBrk="1" hangingPunct="1"/>
            <a:r>
              <a:rPr lang="en-IE" altLang="en-US" sz="600" b="0" i="1" dirty="0">
                <a:solidFill>
                  <a:srgbClr val="FFFFFF"/>
                </a:solidFill>
              </a:rPr>
              <a:t> Innovation</a:t>
            </a:r>
            <a:endParaRPr lang="en-GB" altLang="en-US" sz="600" b="0" i="1" dirty="0">
              <a:solidFill>
                <a:srgbClr val="FFFFFF"/>
              </a:solidFill>
            </a:endParaRPr>
          </a:p>
        </p:txBody>
      </p:sp>
      <p:sp>
        <p:nvSpPr>
          <p:cNvPr id="15" name="Titre 1"/>
          <p:cNvSpPr>
            <a:spLocks noGrp="1"/>
          </p:cNvSpPr>
          <p:nvPr>
            <p:ph type="title"/>
          </p:nvPr>
        </p:nvSpPr>
        <p:spPr>
          <a:xfrm>
            <a:off x="457472" y="1628800"/>
            <a:ext cx="8229057" cy="741592"/>
          </a:xfrm>
          <a:prstGeom prst="rect">
            <a:avLst/>
          </a:prstGeom>
        </p:spPr>
        <p:txBody>
          <a:bodyPr lIns="80147" tIns="40074" rIns="80147" bIns="40074"/>
          <a:lstStyle>
            <a:lvl1pPr marL="3175" indent="0">
              <a:defRPr sz="23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16" name="Espace réservé du contenu 2"/>
          <p:cNvSpPr>
            <a:spLocks noGrp="1"/>
          </p:cNvSpPr>
          <p:nvPr>
            <p:ph idx="1"/>
          </p:nvPr>
        </p:nvSpPr>
        <p:spPr>
          <a:xfrm>
            <a:off x="457472" y="2679793"/>
            <a:ext cx="8229057" cy="3701535"/>
          </a:xfrm>
          <a:prstGeom prst="rect">
            <a:avLst/>
          </a:prstGeom>
        </p:spPr>
        <p:txBody>
          <a:bodyPr lIns="80147" tIns="40074" rIns="80147" bIns="40074"/>
          <a:lstStyle>
            <a:lvl1pPr marL="266700" indent="-266700">
              <a:spcBef>
                <a:spcPts val="300"/>
              </a:spcBef>
              <a:spcAft>
                <a:spcPts val="300"/>
              </a:spcAft>
              <a:buClr>
                <a:schemeClr val="bg1"/>
              </a:buClr>
              <a:buSzPct val="95000"/>
              <a:buFont typeface="+mj-lt"/>
              <a:buAutoNum type="arabicPeriod"/>
              <a:defRPr sz="1600" b="1">
                <a:solidFill>
                  <a:schemeClr val="bg1"/>
                </a:solidFill>
                <a:latin typeface="Verdana" pitchFamily="34" charset="0"/>
                <a:ea typeface="Verdana" pitchFamily="34" charset="0"/>
                <a:cs typeface="Verdana" pitchFamily="34" charset="0"/>
              </a:defRPr>
            </a:lvl1pPr>
            <a:lvl2pPr marL="447675" indent="-180975">
              <a:spcBef>
                <a:spcPts val="300"/>
              </a:spcBef>
              <a:spcAft>
                <a:spcPts val="300"/>
              </a:spcAft>
              <a:buClr>
                <a:srgbClr val="FFD624"/>
              </a:buClr>
              <a:buSzPct val="100000"/>
              <a:buFont typeface="Wingdings" pitchFamily="2" charset="2"/>
              <a:buChar char="ü"/>
              <a:defRPr sz="1400">
                <a:solidFill>
                  <a:srgbClr val="FFD624"/>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
        <p:nvSpPr>
          <p:cNvPr id="2" name="Slide Number Placeholder 1"/>
          <p:cNvSpPr>
            <a:spLocks noGrp="1"/>
          </p:cNvSpPr>
          <p:nvPr>
            <p:ph type="sldNum" sz="quarter" idx="10"/>
          </p:nvPr>
        </p:nvSpPr>
        <p:spPr/>
        <p:txBody>
          <a:bodyPr/>
          <a:lstStyle/>
          <a:p>
            <a:fld id="{FD8AFA19-FFC5-4FD1-BCDD-3597D63929CF}" type="slidenum">
              <a:rPr lang="en-GB" smtClean="0"/>
              <a:t>‹#›</a:t>
            </a:fld>
            <a:endParaRPr lang="en-GB"/>
          </a:p>
        </p:txBody>
      </p:sp>
    </p:spTree>
    <p:extLst>
      <p:ext uri="{BB962C8B-B14F-4D97-AF65-F5344CB8AC3E}">
        <p14:creationId xmlns:p14="http://schemas.microsoft.com/office/powerpoint/2010/main" val="41802207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Rectangle 3"/>
          <p:cNvSpPr>
            <a:spLocks noChangeArrowheads="1"/>
          </p:cNvSpPr>
          <p:nvPr userDrawn="1"/>
        </p:nvSpPr>
        <p:spPr bwMode="auto">
          <a:xfrm>
            <a:off x="0" y="1116000"/>
            <a:ext cx="9144000" cy="5832000"/>
          </a:xfrm>
          <a:prstGeom prst="rect">
            <a:avLst/>
          </a:prstGeom>
          <a:solidFill>
            <a:srgbClr val="0070C0"/>
          </a:solidFill>
          <a:ln w="63500" algn="ctr">
            <a:no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14" name="Picture 2" descr="C:\DOCUME~1\lenain\LOCALS~1\Temp\7zECB.tmp\LOGO-CE for RTD EN Positive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4251325" y="6497638"/>
            <a:ext cx="611188" cy="360362"/>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54000"/>
          <a:lstStyle>
            <a:lvl1pPr defTabSz="457200" eaLnBrk="0" hangingPunct="0">
              <a:defRPr sz="7600" b="1">
                <a:solidFill>
                  <a:srgbClr val="FFD624"/>
                </a:solidFill>
                <a:latin typeface="Verdana" pitchFamily="34" charset="0"/>
                <a:ea typeface="ＭＳ Ｐゴシック" pitchFamily="34" charset="-128"/>
              </a:defRPr>
            </a:lvl1pPr>
            <a:lvl2pPr marL="742950" indent="-285750" defTabSz="457200" eaLnBrk="0" hangingPunct="0">
              <a:defRPr sz="7600" b="1">
                <a:solidFill>
                  <a:srgbClr val="FFD624"/>
                </a:solidFill>
                <a:latin typeface="Verdana" pitchFamily="34" charset="0"/>
                <a:ea typeface="ＭＳ Ｐゴシック" pitchFamily="34" charset="-128"/>
              </a:defRPr>
            </a:lvl2pPr>
            <a:lvl3pPr marL="1143000" indent="-228600" defTabSz="457200" eaLnBrk="0" hangingPunct="0">
              <a:defRPr sz="7600" b="1">
                <a:solidFill>
                  <a:srgbClr val="FFD624"/>
                </a:solidFill>
                <a:latin typeface="Verdana" pitchFamily="34" charset="0"/>
                <a:ea typeface="ＭＳ Ｐゴシック" pitchFamily="34" charset="-128"/>
              </a:defRPr>
            </a:lvl3pPr>
            <a:lvl4pPr marL="1600200" indent="-228600" defTabSz="457200" eaLnBrk="0" hangingPunct="0">
              <a:defRPr sz="7600" b="1">
                <a:solidFill>
                  <a:srgbClr val="FFD624"/>
                </a:solidFill>
                <a:latin typeface="Verdana" pitchFamily="34" charset="0"/>
                <a:ea typeface="ＭＳ Ｐゴシック" pitchFamily="34" charset="-128"/>
              </a:defRPr>
            </a:lvl4pPr>
            <a:lvl5pPr marL="2057400" indent="-228600" defTabSz="457200" eaLnBrk="0" hangingPunct="0">
              <a:defRPr sz="7600" b="1">
                <a:solidFill>
                  <a:srgbClr val="FFD624"/>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r>
              <a:rPr lang="en-IE" altLang="en-US" sz="600" b="0" i="1" dirty="0">
                <a:solidFill>
                  <a:srgbClr val="FFFFFF"/>
                </a:solidFill>
              </a:rPr>
              <a:t> Research and</a:t>
            </a:r>
          </a:p>
          <a:p>
            <a:pPr eaLnBrk="1" hangingPunct="1"/>
            <a:r>
              <a:rPr lang="en-IE" altLang="en-US" sz="600" b="0" i="1" dirty="0">
                <a:solidFill>
                  <a:srgbClr val="FFFFFF"/>
                </a:solidFill>
              </a:rPr>
              <a:t> Innovation</a:t>
            </a:r>
            <a:endParaRPr lang="en-GB" altLang="en-US" sz="600" b="0" i="1" dirty="0">
              <a:solidFill>
                <a:srgbClr val="FFFFFF"/>
              </a:solidFill>
            </a:endParaRPr>
          </a:p>
        </p:txBody>
      </p:sp>
      <p:sp>
        <p:nvSpPr>
          <p:cNvPr id="15" name="Titre 1"/>
          <p:cNvSpPr>
            <a:spLocks noGrp="1"/>
          </p:cNvSpPr>
          <p:nvPr>
            <p:ph type="title"/>
          </p:nvPr>
        </p:nvSpPr>
        <p:spPr>
          <a:xfrm>
            <a:off x="457472" y="1628800"/>
            <a:ext cx="8229057" cy="741592"/>
          </a:xfrm>
          <a:prstGeom prst="rect">
            <a:avLst/>
          </a:prstGeom>
        </p:spPr>
        <p:txBody>
          <a:bodyPr lIns="80147" tIns="40074" rIns="80147" bIns="40074"/>
          <a:lstStyle>
            <a:lvl1pPr marL="3175" indent="0">
              <a:defRPr sz="23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16" name="Espace réservé du contenu 2"/>
          <p:cNvSpPr>
            <a:spLocks noGrp="1"/>
          </p:cNvSpPr>
          <p:nvPr>
            <p:ph idx="1"/>
          </p:nvPr>
        </p:nvSpPr>
        <p:spPr>
          <a:xfrm>
            <a:off x="457472" y="2679793"/>
            <a:ext cx="8229057" cy="3701535"/>
          </a:xfrm>
          <a:prstGeom prst="rect">
            <a:avLst/>
          </a:prstGeom>
        </p:spPr>
        <p:txBody>
          <a:bodyPr lIns="80147" tIns="40074" rIns="80147" bIns="40074"/>
          <a:lstStyle>
            <a:lvl1pPr marL="266700" indent="-266700">
              <a:spcBef>
                <a:spcPts val="300"/>
              </a:spcBef>
              <a:spcAft>
                <a:spcPts val="300"/>
              </a:spcAft>
              <a:buClr>
                <a:schemeClr val="bg1"/>
              </a:buClr>
              <a:buSzPct val="95000"/>
              <a:buFont typeface="+mj-lt"/>
              <a:buAutoNum type="arabicPeriod"/>
              <a:defRPr sz="1600" b="1">
                <a:solidFill>
                  <a:schemeClr val="bg1"/>
                </a:solidFill>
                <a:latin typeface="Verdana" pitchFamily="34" charset="0"/>
                <a:ea typeface="Verdana" pitchFamily="34" charset="0"/>
                <a:cs typeface="Verdana" pitchFamily="34" charset="0"/>
              </a:defRPr>
            </a:lvl1pPr>
            <a:lvl2pPr marL="447675" indent="-180975">
              <a:spcBef>
                <a:spcPts val="300"/>
              </a:spcBef>
              <a:spcAft>
                <a:spcPts val="300"/>
              </a:spcAft>
              <a:buClr>
                <a:srgbClr val="FFD624"/>
              </a:buClr>
              <a:buSzPct val="100000"/>
              <a:buFont typeface="Wingdings" pitchFamily="2" charset="2"/>
              <a:buChar char="ü"/>
              <a:defRPr sz="1400">
                <a:solidFill>
                  <a:srgbClr val="FFD624"/>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
        <p:nvSpPr>
          <p:cNvPr id="2" name="Rectangle 1"/>
          <p:cNvSpPr/>
          <p:nvPr userDrawn="1"/>
        </p:nvSpPr>
        <p:spPr bwMode="auto">
          <a:xfrm>
            <a:off x="0" y="2636912"/>
            <a:ext cx="8676456" cy="3024336"/>
          </a:xfrm>
          <a:prstGeom prst="rect">
            <a:avLst/>
          </a:prstGeom>
          <a:solidFill>
            <a:srgbClr val="BDDEFF"/>
          </a:solidFill>
          <a:ln>
            <a:noFill/>
          </a:ln>
          <a:effectLst>
            <a:outerShdw blurRad="50800" dist="38100" dir="8100000" algn="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0"/>
          </p:nvPr>
        </p:nvSpPr>
        <p:spPr/>
        <p:txBody>
          <a:bodyPr/>
          <a:lstStyle/>
          <a:p>
            <a:fld id="{FD8AFA19-FFC5-4FD1-BCDD-3597D63929CF}" type="slidenum">
              <a:rPr lang="en-GB" smtClean="0"/>
              <a:t>‹#›</a:t>
            </a:fld>
            <a:endParaRPr lang="en-GB"/>
          </a:p>
        </p:txBody>
      </p:sp>
    </p:spTree>
    <p:extLst>
      <p:ext uri="{BB962C8B-B14F-4D97-AF65-F5344CB8AC3E}">
        <p14:creationId xmlns:p14="http://schemas.microsoft.com/office/powerpoint/2010/main" val="17569674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78B7BFA-FB41-4B6F-84F9-72716BA62A4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8936162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E7CB7C68-3043-403A-8831-AC38041F128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8568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C3CE8A8-942C-44C6-9BD7-561B08AA731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8482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0E0A604-8778-47EA-BE39-72F33184DC3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9575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492375"/>
            <a:ext cx="8229600" cy="35290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C9BD37D-0FF1-4CDD-9C34-5A817CD79EF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2481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AFA19-FFC5-4FD1-BCDD-3597D63929CF}" type="slidenum">
              <a:rPr lang="en-GB" smtClean="0"/>
              <a:t>‹#›</a:t>
            </a:fld>
            <a:endParaRPr lang="en-GB"/>
          </a:p>
        </p:txBody>
      </p:sp>
    </p:spTree>
    <p:extLst>
      <p:ext uri="{BB962C8B-B14F-4D97-AF65-F5344CB8AC3E}">
        <p14:creationId xmlns:p14="http://schemas.microsoft.com/office/powerpoint/2010/main" val="490901943"/>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86"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timing>
    <p:tnLst>
      <p:par>
        <p:cTn id="1" dur="indefinite" restart="never" nodeType="tmRoot"/>
      </p:par>
    </p:tnLst>
  </p:timing>
  <p:hf hdr="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ec.europa.eu/research/eic"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EC-EIC-ideas@ec.europa.e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ec.europa.eu/research/ei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850" y="1484313"/>
            <a:ext cx="8640763" cy="1943100"/>
          </a:xfrm>
        </p:spPr>
        <p:txBody>
          <a:bodyPr/>
          <a:lstStyle/>
          <a:p>
            <a:pPr algn="r"/>
            <a:r>
              <a:rPr lang="en-GB" altLang="en-US" sz="5600" dirty="0" smtClean="0">
                <a:solidFill>
                  <a:schemeClr val="bg1"/>
                </a:solidFill>
                <a:latin typeface="Calibri" pitchFamily="34" charset="0"/>
                <a:cs typeface="Calibri" pitchFamily="34" charset="0"/>
              </a:rPr>
              <a:t>Open Innovation</a:t>
            </a:r>
            <a:br>
              <a:rPr lang="en-GB" altLang="en-US" sz="5600" dirty="0" smtClean="0">
                <a:solidFill>
                  <a:schemeClr val="bg1"/>
                </a:solidFill>
                <a:latin typeface="Calibri" pitchFamily="34" charset="0"/>
                <a:cs typeface="Calibri" pitchFamily="34" charset="0"/>
              </a:rPr>
            </a:br>
            <a:r>
              <a:rPr lang="en-GB" altLang="en-US" sz="5600" dirty="0" smtClean="0">
                <a:solidFill>
                  <a:schemeClr val="bg1"/>
                </a:solidFill>
                <a:latin typeface="Calibri" pitchFamily="34" charset="0"/>
                <a:cs typeface="Calibri" pitchFamily="34" charset="0"/>
              </a:rPr>
              <a:t>- latest developments</a:t>
            </a:r>
            <a:endParaRPr lang="en-GB" altLang="en-US" sz="5600" dirty="0">
              <a:solidFill>
                <a:schemeClr val="bg1"/>
              </a:solidFill>
              <a:latin typeface="Calibri" pitchFamily="34" charset="0"/>
              <a:cs typeface="Calibri" pitchFamily="34" charset="0"/>
            </a:endParaRPr>
          </a:p>
        </p:txBody>
      </p:sp>
      <p:sp>
        <p:nvSpPr>
          <p:cNvPr id="4099" name="Content Placeholder 2"/>
          <p:cNvSpPr>
            <a:spLocks noGrp="1"/>
          </p:cNvSpPr>
          <p:nvPr>
            <p:ph idx="1"/>
          </p:nvPr>
        </p:nvSpPr>
        <p:spPr>
          <a:xfrm>
            <a:off x="5004048" y="5013176"/>
            <a:ext cx="3600450" cy="1655763"/>
          </a:xfrm>
        </p:spPr>
        <p:txBody>
          <a:bodyPr/>
          <a:lstStyle/>
          <a:p>
            <a:pPr algn="r">
              <a:defRPr/>
            </a:pPr>
            <a:r>
              <a:rPr lang="en-GB" sz="1800" dirty="0" smtClean="0">
                <a:solidFill>
                  <a:srgbClr val="FFFFFF"/>
                </a:solidFill>
                <a:ea typeface="ＭＳ Ｐゴシック" pitchFamily="34" charset="-128"/>
                <a:cs typeface="+mj-cs"/>
              </a:rPr>
              <a:t>Tuomas </a:t>
            </a:r>
            <a:r>
              <a:rPr lang="en-GB" sz="1800" dirty="0" err="1" smtClean="0">
                <a:solidFill>
                  <a:srgbClr val="FFFFFF"/>
                </a:solidFill>
                <a:ea typeface="ＭＳ Ｐゴシック" pitchFamily="34" charset="-128"/>
                <a:cs typeface="+mj-cs"/>
              </a:rPr>
              <a:t>Nousiainen</a:t>
            </a:r>
            <a:endParaRPr lang="en-GB" sz="1800" dirty="0" smtClean="0">
              <a:solidFill>
                <a:srgbClr val="FFFFFF"/>
              </a:solidFill>
              <a:ea typeface="ＭＳ Ｐゴシック" pitchFamily="34" charset="-128"/>
              <a:cs typeface="+mj-cs"/>
            </a:endParaRPr>
          </a:p>
          <a:p>
            <a:pPr marL="0" indent="0" algn="r" eaLnBrk="1" hangingPunct="1">
              <a:spcBef>
                <a:spcPct val="0"/>
              </a:spcBef>
              <a:buClrTx/>
              <a:defRPr/>
            </a:pPr>
            <a:r>
              <a:rPr lang="fi-FI" sz="1400" b="0" kern="1200" dirty="0" smtClean="0">
                <a:solidFill>
                  <a:srgbClr val="FFFFFF"/>
                </a:solidFill>
                <a:ea typeface="ＭＳ Ｐゴシック" pitchFamily="34" charset="-128"/>
              </a:rPr>
              <a:t>Open </a:t>
            </a:r>
            <a:r>
              <a:rPr lang="fi-FI" sz="1400" b="0" kern="1200" dirty="0" err="1" smtClean="0">
                <a:solidFill>
                  <a:srgbClr val="FFFFFF"/>
                </a:solidFill>
                <a:ea typeface="ＭＳ Ｐゴシック" pitchFamily="34" charset="-128"/>
              </a:rPr>
              <a:t>Innovation</a:t>
            </a:r>
            <a:r>
              <a:rPr lang="fi-FI" sz="1400" b="0" kern="1200" dirty="0" smtClean="0">
                <a:solidFill>
                  <a:srgbClr val="FFFFFF"/>
                </a:solidFill>
                <a:ea typeface="ＭＳ Ｐゴシック" pitchFamily="34" charset="-128"/>
              </a:rPr>
              <a:t> </a:t>
            </a:r>
            <a:r>
              <a:rPr lang="fi-FI" sz="1400" b="0" kern="1200" dirty="0" err="1" smtClean="0">
                <a:solidFill>
                  <a:srgbClr val="FFFFFF"/>
                </a:solidFill>
                <a:ea typeface="ＭＳ Ｐゴシック" pitchFamily="34" charset="-128"/>
              </a:rPr>
              <a:t>unit</a:t>
            </a:r>
            <a:endParaRPr lang="fi-FI" sz="1400" b="0" kern="1200" dirty="0" smtClean="0">
              <a:solidFill>
                <a:srgbClr val="FFFFFF"/>
              </a:solidFill>
              <a:ea typeface="ＭＳ Ｐゴシック" pitchFamily="34" charset="-128"/>
            </a:endParaRPr>
          </a:p>
          <a:p>
            <a:pPr marL="0" indent="0" algn="r" eaLnBrk="1" hangingPunct="1">
              <a:spcBef>
                <a:spcPct val="0"/>
              </a:spcBef>
              <a:buClrTx/>
              <a:defRPr/>
            </a:pPr>
            <a:r>
              <a:rPr lang="en-GB" sz="1400" b="0" kern="1200" dirty="0" smtClean="0">
                <a:solidFill>
                  <a:srgbClr val="FFFFFF"/>
                </a:solidFill>
                <a:ea typeface="ＭＳ Ｐゴシック" pitchFamily="34" charset="-128"/>
              </a:rPr>
              <a:t>European </a:t>
            </a:r>
            <a:r>
              <a:rPr lang="en-GB" sz="1400" b="0" kern="1200" dirty="0">
                <a:solidFill>
                  <a:srgbClr val="FFFFFF"/>
                </a:solidFill>
                <a:ea typeface="ＭＳ Ｐゴシック" pitchFamily="34" charset="-128"/>
              </a:rPr>
              <a:t>Commission</a:t>
            </a:r>
          </a:p>
          <a:p>
            <a:pPr marL="0" indent="0" algn="r" eaLnBrk="1" hangingPunct="1">
              <a:spcBef>
                <a:spcPct val="0"/>
              </a:spcBef>
              <a:buClrTx/>
              <a:defRPr/>
            </a:pPr>
            <a:r>
              <a:rPr lang="fr-BE" sz="1400" b="0" kern="1200" dirty="0">
                <a:solidFill>
                  <a:srgbClr val="FFFFFF"/>
                </a:solidFill>
                <a:ea typeface="ＭＳ Ｐゴシック" pitchFamily="34" charset="-128"/>
              </a:rPr>
              <a:t>Research &amp; Innovation</a:t>
            </a:r>
            <a:endParaRPr lang="en-GB" sz="1400" b="0" kern="1200" dirty="0">
              <a:solidFill>
                <a:srgbClr val="FFFFFF"/>
              </a:solidFill>
              <a:ea typeface="ＭＳ Ｐゴシック" pitchFamily="34" charset="-128"/>
            </a:endParaRPr>
          </a:p>
          <a:p>
            <a:pPr>
              <a:defRPr/>
            </a:pPr>
            <a:endParaRPr lang="en-US" sz="2400" dirty="0" smtClean="0">
              <a:ea typeface="ＭＳ Ｐゴシック" pitchFamily="34" charset="-128"/>
            </a:endParaRPr>
          </a:p>
        </p:txBody>
      </p:sp>
    </p:spTree>
    <p:extLst>
      <p:ext uri="{BB962C8B-B14F-4D97-AF65-F5344CB8AC3E}">
        <p14:creationId xmlns:p14="http://schemas.microsoft.com/office/powerpoint/2010/main" val="336395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5292080" y="5797134"/>
            <a:ext cx="830436" cy="252028"/>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13" name="Picture 2" descr="quote"/>
          <p:cNvPicPr>
            <a:picLocks noChangeAspect="1" noChangeArrowheads="1"/>
          </p:cNvPicPr>
          <p:nvPr/>
        </p:nvPicPr>
        <p:blipFill rotWithShape="1">
          <a:blip r:embed="rId3">
            <a:extLst>
              <a:ext uri="{28A0092B-C50C-407E-A947-70E740481C1C}">
                <a14:useLocalDpi xmlns:a14="http://schemas.microsoft.com/office/drawing/2010/main" val="0"/>
              </a:ext>
            </a:extLst>
          </a:blip>
          <a:srcRect l="7462"/>
          <a:stretch/>
        </p:blipFill>
        <p:spPr bwMode="auto">
          <a:xfrm>
            <a:off x="511749" y="1661500"/>
            <a:ext cx="8120501" cy="43876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20062" y="1661500"/>
            <a:ext cx="5312188" cy="3535000"/>
          </a:xfrm>
          <a:prstGeom prst="rect">
            <a:avLst/>
          </a:prstGeom>
          <a:solidFill>
            <a:schemeClr val="accent6"/>
          </a:solidFill>
        </p:spPr>
        <p:txBody>
          <a:bodyPr wrap="square" rtlCol="0">
            <a:noAutofit/>
          </a:bodyPr>
          <a:lstStyle/>
          <a:p>
            <a:pPr marL="90000"/>
            <a:r>
              <a:rPr lang="en-GB" sz="2500" dirty="0" smtClean="0">
                <a:solidFill>
                  <a:schemeClr val="bg1"/>
                </a:solidFill>
              </a:rPr>
              <a:t>"Europe has excellent </a:t>
            </a:r>
            <a:r>
              <a:rPr lang="en-GB" sz="2500" dirty="0">
                <a:solidFill>
                  <a:schemeClr val="bg1"/>
                </a:solidFill>
              </a:rPr>
              <a:t>science, </a:t>
            </a:r>
            <a:r>
              <a:rPr lang="en-GB" sz="2500" dirty="0" smtClean="0">
                <a:solidFill>
                  <a:schemeClr val="bg1"/>
                </a:solidFill>
              </a:rPr>
              <a:t>but we lack disruptive market-creating innovation. This is what is needed to turn our best ideas into new jobs, businesses and opportunities."</a:t>
            </a:r>
          </a:p>
          <a:p>
            <a:pPr algn="r"/>
            <a:endParaRPr lang="en-GB" sz="1100" dirty="0" smtClean="0">
              <a:solidFill>
                <a:schemeClr val="bg1"/>
              </a:solidFill>
            </a:endParaRPr>
          </a:p>
          <a:p>
            <a:pPr algn="r"/>
            <a:r>
              <a:rPr lang="en-GB" sz="2000" dirty="0" smtClean="0">
                <a:solidFill>
                  <a:schemeClr val="bg1"/>
                </a:solidFill>
              </a:rPr>
              <a:t>Carlos Moedas, </a:t>
            </a:r>
            <a:br>
              <a:rPr lang="en-GB" sz="2000" dirty="0" smtClean="0">
                <a:solidFill>
                  <a:schemeClr val="bg1"/>
                </a:solidFill>
              </a:rPr>
            </a:br>
            <a:r>
              <a:rPr lang="en-GB" sz="2000" dirty="0" smtClean="0">
                <a:solidFill>
                  <a:schemeClr val="bg1"/>
                </a:solidFill>
              </a:rPr>
              <a:t>European Commissioner for Research, Science and Innovation</a:t>
            </a:r>
            <a:endParaRPr lang="en-GB" sz="2000" dirty="0">
              <a:solidFill>
                <a:schemeClr val="bg1"/>
              </a:solidFill>
            </a:endParaRPr>
          </a:p>
        </p:txBody>
      </p:sp>
      <p:sp>
        <p:nvSpPr>
          <p:cNvPr id="5" name="Slide Number Placeholder 4"/>
          <p:cNvSpPr>
            <a:spLocks noGrp="1"/>
          </p:cNvSpPr>
          <p:nvPr>
            <p:ph type="sldNum" sz="quarter" idx="10"/>
          </p:nvPr>
        </p:nvSpPr>
        <p:spPr/>
        <p:txBody>
          <a:bodyPr/>
          <a:lstStyle/>
          <a:p>
            <a:fld id="{FD8AFA19-FFC5-4FD1-BCDD-3597D63929CF}" type="slidenum">
              <a:rPr lang="en-GB" smtClean="0"/>
              <a:t>10</a:t>
            </a:fld>
            <a:endParaRPr lang="en-GB"/>
          </a:p>
        </p:txBody>
      </p:sp>
    </p:spTree>
    <p:extLst>
      <p:ext uri="{BB962C8B-B14F-4D97-AF65-F5344CB8AC3E}">
        <p14:creationId xmlns:p14="http://schemas.microsoft.com/office/powerpoint/2010/main" val="1737599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EU is making major efforts to boost innovation…</a:t>
            </a:r>
            <a:endParaRPr lang="en-GB" dirty="0"/>
          </a:p>
        </p:txBody>
      </p:sp>
      <p:sp>
        <p:nvSpPr>
          <p:cNvPr id="3" name="Content Placeholder 2"/>
          <p:cNvSpPr>
            <a:spLocks noGrp="1"/>
          </p:cNvSpPr>
          <p:nvPr>
            <p:ph idx="1"/>
          </p:nvPr>
        </p:nvSpPr>
        <p:spPr/>
        <p:txBody>
          <a:bodyPr/>
          <a:lstStyle/>
          <a:p>
            <a:pPr marL="285750" indent="-285750">
              <a:buFont typeface="Wingdings" panose="05000000000000000000" pitchFamily="2" charset="2"/>
              <a:buChar char="ü"/>
            </a:pPr>
            <a:r>
              <a:rPr lang="en-GB" dirty="0" smtClean="0"/>
              <a:t>Boosting investment (Investment Plan, Capital Markets Union, venture capital Fund of Funds,…)</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Improving regulation (Better Regulation, Scientific Advice …)</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Strengthening markets (Digital Single Market, Single Market,…)</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Funding research and innovation (Horizon 2020)</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Building regional capacities (European Investment and Structural Funds)</a:t>
            </a:r>
            <a:endParaRPr lang="en-GB" dirty="0"/>
          </a:p>
        </p:txBody>
      </p:sp>
      <p:sp>
        <p:nvSpPr>
          <p:cNvPr id="4" name="Slide Number Placeholder 3"/>
          <p:cNvSpPr>
            <a:spLocks noGrp="1"/>
          </p:cNvSpPr>
          <p:nvPr>
            <p:ph type="sldNum" sz="quarter" idx="10"/>
          </p:nvPr>
        </p:nvSpPr>
        <p:spPr/>
        <p:txBody>
          <a:bodyPr/>
          <a:lstStyle/>
          <a:p>
            <a:fld id="{FD8AFA19-FFC5-4FD1-BCDD-3597D63929CF}" type="slidenum">
              <a:rPr lang="en-GB" smtClean="0"/>
              <a:pPr/>
              <a:t>11</a:t>
            </a:fld>
            <a:endParaRPr lang="en-GB"/>
          </a:p>
        </p:txBody>
      </p:sp>
    </p:spTree>
    <p:extLst>
      <p:ext uri="{BB962C8B-B14F-4D97-AF65-F5344CB8AC3E}">
        <p14:creationId xmlns:p14="http://schemas.microsoft.com/office/powerpoint/2010/main" val="2781409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 but is losing the race </a:t>
            </a:r>
            <a:r>
              <a:rPr lang="en-GB" dirty="0"/>
              <a:t>on scaling </a:t>
            </a:r>
            <a:r>
              <a:rPr lang="en-GB" dirty="0" smtClean="0"/>
              <a:t>up </a:t>
            </a:r>
            <a:r>
              <a:rPr lang="en-GB" dirty="0"/>
              <a:t>disruptive</a:t>
            </a:r>
            <a:r>
              <a:rPr lang="en-GB" dirty="0" smtClean="0"/>
              <a:t>, market-creating innovation</a:t>
            </a:r>
            <a:endParaRPr lang="en-GB" dirty="0"/>
          </a:p>
        </p:txBody>
      </p:sp>
      <p:sp>
        <p:nvSpPr>
          <p:cNvPr id="6" name="Content Placeholder 5"/>
          <p:cNvSpPr>
            <a:spLocks noGrp="1"/>
          </p:cNvSpPr>
          <p:nvPr>
            <p:ph idx="1"/>
          </p:nvPr>
        </p:nvSpPr>
        <p:spPr/>
        <p:txBody>
          <a:bodyPr>
            <a:normAutofit lnSpcReduction="10000"/>
          </a:bodyPr>
          <a:lstStyle/>
          <a:p>
            <a:pPr marL="0" indent="0">
              <a:buNone/>
            </a:pPr>
            <a:r>
              <a:rPr lang="en-GB" dirty="0" smtClean="0"/>
              <a:t>On scaling up:</a:t>
            </a:r>
          </a:p>
          <a:p>
            <a:pPr lvl="1"/>
            <a:r>
              <a:rPr lang="en-GB" dirty="0" smtClean="0"/>
              <a:t>US: 101 Unicorns</a:t>
            </a:r>
          </a:p>
          <a:p>
            <a:pPr lvl="1"/>
            <a:r>
              <a:rPr lang="en-GB" dirty="0" smtClean="0"/>
              <a:t>China: 36 Unicorns </a:t>
            </a:r>
          </a:p>
          <a:p>
            <a:pPr lvl="1"/>
            <a:r>
              <a:rPr lang="en-GB" dirty="0" smtClean="0"/>
              <a:t>EU: 19 Unicorns</a:t>
            </a:r>
          </a:p>
          <a:p>
            <a:pPr marL="266700" lvl="1" indent="0">
              <a:buNone/>
            </a:pPr>
            <a:r>
              <a:rPr lang="en-GB" sz="1100" dirty="0" smtClean="0"/>
              <a:t>Source: Fortune, 'The Unicorn list 2016'; 'Unicorns' are start-ups with a market value &gt; $1 billion</a:t>
            </a:r>
          </a:p>
          <a:p>
            <a:pPr marL="266700" lvl="1" indent="0">
              <a:buNone/>
            </a:pPr>
            <a:endParaRPr lang="en-GB" sz="1100" dirty="0" smtClean="0"/>
          </a:p>
          <a:p>
            <a:pPr marL="0" indent="0">
              <a:buNone/>
            </a:pPr>
            <a:r>
              <a:rPr lang="en-GB" dirty="0" smtClean="0"/>
              <a:t>On disruptive, market-creating innovation:</a:t>
            </a:r>
          </a:p>
          <a:p>
            <a:pPr lvl="1"/>
            <a:r>
              <a:rPr lang="en-GB" altLang="en-US" dirty="0" smtClean="0"/>
              <a:t>Innovations that create new markets and jobs - </a:t>
            </a:r>
            <a:r>
              <a:rPr lang="en-GB" altLang="en-US" b="0" dirty="0" smtClean="0"/>
              <a:t>not </a:t>
            </a:r>
            <a:r>
              <a:rPr lang="en-GB" altLang="en-US" b="0" dirty="0"/>
              <a:t>just </a:t>
            </a:r>
            <a:r>
              <a:rPr lang="en-GB" altLang="en-US" b="0" dirty="0" smtClean="0"/>
              <a:t>improving existing products and services, not just tech (also business model, user based) </a:t>
            </a:r>
            <a:endParaRPr lang="en-GB" altLang="en-US" b="0" dirty="0"/>
          </a:p>
          <a:p>
            <a:pPr lvl="1"/>
            <a:r>
              <a:rPr lang="en-GB" dirty="0" smtClean="0"/>
              <a:t>Major new markets led by non-EU companies: </a:t>
            </a:r>
            <a:r>
              <a:rPr lang="en-GB" b="0" dirty="0" smtClean="0"/>
              <a:t>Google, Apple, Facebook, Amazon, Alibaba, Tesla, Netflix etc.</a:t>
            </a:r>
          </a:p>
          <a:p>
            <a:pPr lvl="1"/>
            <a:endParaRPr lang="en-GB" b="0" dirty="0" smtClean="0"/>
          </a:p>
          <a:p>
            <a:pPr marL="266700" lvl="1" indent="0">
              <a:buNone/>
            </a:pPr>
            <a:r>
              <a:rPr lang="en-GB" i="1" dirty="0" smtClean="0"/>
              <a:t>"It's the equivalent of being in 1920 with no car companies." </a:t>
            </a:r>
            <a:r>
              <a:rPr lang="en-GB" dirty="0" smtClean="0"/>
              <a:t>						</a:t>
            </a:r>
            <a:r>
              <a:rPr lang="en-GB" b="0" dirty="0" smtClean="0"/>
              <a:t>David Galbraith, investor</a:t>
            </a:r>
          </a:p>
        </p:txBody>
      </p:sp>
      <p:sp>
        <p:nvSpPr>
          <p:cNvPr id="8" name="Slide Number Placeholder 7"/>
          <p:cNvSpPr>
            <a:spLocks noGrp="1"/>
          </p:cNvSpPr>
          <p:nvPr>
            <p:ph type="sldNum" sz="quarter" idx="10"/>
          </p:nvPr>
        </p:nvSpPr>
        <p:spPr/>
        <p:txBody>
          <a:bodyPr/>
          <a:lstStyle/>
          <a:p>
            <a:fld id="{FD8AFA19-FFC5-4FD1-BCDD-3597D63929CF}" type="slidenum">
              <a:rPr lang="en-GB" smtClean="0"/>
              <a:pPr/>
              <a:t>12</a:t>
            </a:fld>
            <a:endParaRPr lang="en-GB"/>
          </a:p>
        </p:txBody>
      </p:sp>
    </p:spTree>
    <p:extLst>
      <p:ext uri="{BB962C8B-B14F-4D97-AF65-F5344CB8AC3E}">
        <p14:creationId xmlns:p14="http://schemas.microsoft.com/office/powerpoint/2010/main" val="214539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Guiding principles </a:t>
            </a:r>
            <a:r>
              <a:rPr lang="en-GB" smtClean="0"/>
              <a:t>for possible EU </a:t>
            </a:r>
            <a:r>
              <a:rPr lang="en-GB" dirty="0" smtClean="0"/>
              <a:t>action</a:t>
            </a:r>
            <a:endParaRPr lang="en-GB" dirty="0"/>
          </a:p>
        </p:txBody>
      </p:sp>
      <p:sp>
        <p:nvSpPr>
          <p:cNvPr id="3" name="Content Placeholder 2"/>
          <p:cNvSpPr>
            <a:spLocks noGrp="1"/>
          </p:cNvSpPr>
          <p:nvPr>
            <p:ph idx="1"/>
          </p:nvPr>
        </p:nvSpPr>
        <p:spPr>
          <a:xfrm>
            <a:off x="457472" y="2492897"/>
            <a:ext cx="8229057" cy="3888432"/>
          </a:xfrm>
        </p:spPr>
        <p:txBody>
          <a:bodyPr>
            <a:normAutofit/>
          </a:bodyPr>
          <a:lstStyle/>
          <a:p>
            <a:pPr marL="0" indent="0">
              <a:buNone/>
            </a:pPr>
            <a:r>
              <a:rPr lang="en-GB" altLang="en-US" dirty="0" smtClean="0"/>
              <a:t>EU added value</a:t>
            </a:r>
          </a:p>
          <a:p>
            <a:pPr lvl="1"/>
            <a:r>
              <a:rPr lang="en-GB" altLang="en-US" dirty="0" smtClean="0"/>
              <a:t>Critical mass for scaling up</a:t>
            </a:r>
          </a:p>
          <a:p>
            <a:pPr lvl="1"/>
            <a:r>
              <a:rPr lang="en-GB" altLang="en-US" dirty="0" smtClean="0"/>
              <a:t>Competition for ideas</a:t>
            </a:r>
          </a:p>
          <a:p>
            <a:pPr lvl="1"/>
            <a:r>
              <a:rPr lang="en-GB" altLang="en-US" dirty="0" smtClean="0"/>
              <a:t>Increasing impact from existing initiatives</a:t>
            </a:r>
          </a:p>
          <a:p>
            <a:pPr marL="266700" lvl="1" indent="0">
              <a:buNone/>
            </a:pPr>
            <a:endParaRPr lang="en-GB" altLang="en-US" dirty="0" smtClean="0"/>
          </a:p>
          <a:p>
            <a:pPr marL="0" indent="0">
              <a:buNone/>
            </a:pPr>
            <a:r>
              <a:rPr lang="en-GB" altLang="en-US" dirty="0" smtClean="0"/>
              <a:t>Top quality &amp; high visibility</a:t>
            </a:r>
          </a:p>
          <a:p>
            <a:pPr lvl="1"/>
            <a:r>
              <a:rPr lang="en-GB" altLang="en-US" dirty="0"/>
              <a:t>Learning from the success of the European Research Council</a:t>
            </a:r>
          </a:p>
          <a:p>
            <a:pPr lvl="1"/>
            <a:r>
              <a:rPr lang="en-GB" altLang="en-US" dirty="0"/>
              <a:t>Impact on jobs, growth and </a:t>
            </a:r>
            <a:r>
              <a:rPr lang="en-GB" altLang="en-US" dirty="0" smtClean="0"/>
              <a:t>investment</a:t>
            </a:r>
          </a:p>
          <a:p>
            <a:pPr marL="266700" lvl="1" indent="0">
              <a:buNone/>
            </a:pPr>
            <a:endParaRPr lang="en-GB" altLang="en-US" dirty="0"/>
          </a:p>
          <a:p>
            <a:pPr marL="0" indent="0">
              <a:buNone/>
            </a:pPr>
            <a:r>
              <a:rPr lang="en-GB" altLang="en-US" dirty="0" smtClean="0"/>
              <a:t>Simple</a:t>
            </a:r>
            <a:endParaRPr lang="en-GB" altLang="en-US" dirty="0"/>
          </a:p>
          <a:p>
            <a:pPr lvl="1"/>
            <a:r>
              <a:rPr lang="en-GB" altLang="en-US" dirty="0"/>
              <a:t>Responsive to the needs of </a:t>
            </a:r>
            <a:r>
              <a:rPr lang="en-GB" altLang="en-US" dirty="0" smtClean="0"/>
              <a:t>innovators</a:t>
            </a:r>
          </a:p>
          <a:p>
            <a:pPr lvl="1"/>
            <a:r>
              <a:rPr lang="en-GB" altLang="en-US" dirty="0" smtClean="0"/>
              <a:t>Easy to access</a:t>
            </a:r>
            <a:endParaRPr lang="en-GB" altLang="en-US" dirty="0"/>
          </a:p>
          <a:p>
            <a:pPr lvl="1"/>
            <a:endParaRPr lang="en-GB" altLang="en-US" dirty="0"/>
          </a:p>
        </p:txBody>
      </p:sp>
      <p:sp>
        <p:nvSpPr>
          <p:cNvPr id="4" name="Slide Number Placeholder 3"/>
          <p:cNvSpPr>
            <a:spLocks noGrp="1"/>
          </p:cNvSpPr>
          <p:nvPr>
            <p:ph type="sldNum" sz="quarter" idx="10"/>
          </p:nvPr>
        </p:nvSpPr>
        <p:spPr/>
        <p:txBody>
          <a:bodyPr/>
          <a:lstStyle/>
          <a:p>
            <a:fld id="{FD8AFA19-FFC5-4FD1-BCDD-3597D63929CF}" type="slidenum">
              <a:rPr lang="en-GB" smtClean="0"/>
              <a:pPr/>
              <a:t>13</a:t>
            </a:fld>
            <a:endParaRPr lang="en-GB"/>
          </a:p>
        </p:txBody>
      </p:sp>
    </p:spTree>
    <p:extLst>
      <p:ext uri="{BB962C8B-B14F-4D97-AF65-F5344CB8AC3E}">
        <p14:creationId xmlns:p14="http://schemas.microsoft.com/office/powerpoint/2010/main" val="1729538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could a European Innovation Council do?</a:t>
            </a:r>
            <a:endParaRPr lang="en-GB" dirty="0"/>
          </a:p>
        </p:txBody>
      </p:sp>
      <p:sp>
        <p:nvSpPr>
          <p:cNvPr id="3" name="Content Placeholder 2"/>
          <p:cNvSpPr>
            <a:spLocks noGrp="1"/>
          </p:cNvSpPr>
          <p:nvPr>
            <p:ph idx="1"/>
          </p:nvPr>
        </p:nvSpPr>
        <p:spPr>
          <a:xfrm>
            <a:off x="457472" y="2492897"/>
            <a:ext cx="8229057" cy="3888432"/>
          </a:xfrm>
        </p:spPr>
        <p:txBody>
          <a:bodyPr>
            <a:normAutofit fontScale="47500" lnSpcReduction="20000"/>
          </a:bodyPr>
          <a:lstStyle/>
          <a:p>
            <a:pPr marL="285750" lvl="1" indent="-285750">
              <a:lnSpc>
                <a:spcPct val="150000"/>
              </a:lnSpc>
              <a:buClrTx/>
              <a:buSzPct val="95000"/>
            </a:pPr>
            <a:r>
              <a:rPr lang="en-GB" sz="3400" i="1" dirty="0" smtClean="0">
                <a:solidFill>
                  <a:srgbClr val="0070C0"/>
                </a:solidFill>
              </a:rPr>
              <a:t>Bring </a:t>
            </a:r>
            <a:r>
              <a:rPr lang="en-GB" sz="3400" i="1" dirty="0">
                <a:solidFill>
                  <a:srgbClr val="0070C0"/>
                </a:solidFill>
              </a:rPr>
              <a:t>together </a:t>
            </a:r>
            <a:r>
              <a:rPr lang="en-GB" sz="3400" i="1" dirty="0" smtClean="0">
                <a:solidFill>
                  <a:srgbClr val="0070C0"/>
                </a:solidFill>
              </a:rPr>
              <a:t>and simplify access to current </a:t>
            </a:r>
            <a:r>
              <a:rPr lang="en-GB" sz="3400" i="1" dirty="0">
                <a:solidFill>
                  <a:srgbClr val="0070C0"/>
                </a:solidFill>
              </a:rPr>
              <a:t>EU innovation </a:t>
            </a:r>
            <a:r>
              <a:rPr lang="en-GB" sz="3400" i="1" dirty="0" smtClean="0">
                <a:solidFill>
                  <a:srgbClr val="0070C0"/>
                </a:solidFill>
              </a:rPr>
              <a:t>support?</a:t>
            </a:r>
          </a:p>
          <a:p>
            <a:pPr marL="285750" lvl="1" indent="-285750">
              <a:lnSpc>
                <a:spcPct val="150000"/>
              </a:lnSpc>
              <a:buClrTx/>
              <a:buSzPct val="95000"/>
            </a:pPr>
            <a:endParaRPr lang="en-GB" sz="3400" i="1" dirty="0">
              <a:solidFill>
                <a:srgbClr val="0070C0"/>
              </a:solidFill>
            </a:endParaRPr>
          </a:p>
          <a:p>
            <a:pPr marL="285750" lvl="1" indent="-285750">
              <a:lnSpc>
                <a:spcPct val="150000"/>
              </a:lnSpc>
              <a:buClrTx/>
              <a:buSzPct val="95000"/>
            </a:pPr>
            <a:r>
              <a:rPr lang="en-GB" sz="3400" i="1" dirty="0">
                <a:solidFill>
                  <a:srgbClr val="0070C0"/>
                </a:solidFill>
              </a:rPr>
              <a:t>Fill gaps in current EU </a:t>
            </a:r>
            <a:r>
              <a:rPr lang="en-GB" sz="3400" i="1" dirty="0" smtClean="0">
                <a:solidFill>
                  <a:srgbClr val="0070C0"/>
                </a:solidFill>
              </a:rPr>
              <a:t>support for </a:t>
            </a:r>
            <a:r>
              <a:rPr lang="en-GB" sz="3400" i="1" dirty="0">
                <a:solidFill>
                  <a:srgbClr val="0070C0"/>
                </a:solidFill>
              </a:rPr>
              <a:t>innovation (e.g. more support for 'scale-ups', mentoring, bridging the 'valley of death</a:t>
            </a:r>
            <a:r>
              <a:rPr lang="en-GB" sz="3400" i="1" dirty="0" smtClean="0">
                <a:solidFill>
                  <a:srgbClr val="0070C0"/>
                </a:solidFill>
              </a:rPr>
              <a:t>')?</a:t>
            </a:r>
          </a:p>
          <a:p>
            <a:pPr marL="285750" lvl="1" indent="-285750">
              <a:lnSpc>
                <a:spcPct val="150000"/>
              </a:lnSpc>
              <a:buClrTx/>
              <a:buSzPct val="95000"/>
            </a:pPr>
            <a:endParaRPr lang="en-GB" sz="3400" dirty="0"/>
          </a:p>
          <a:p>
            <a:pPr marL="285750" lvl="1" indent="-285750">
              <a:lnSpc>
                <a:spcPct val="150000"/>
              </a:lnSpc>
              <a:buClrTx/>
              <a:buSzPct val="95000"/>
            </a:pPr>
            <a:r>
              <a:rPr lang="en-GB" sz="3400" i="1" dirty="0">
                <a:solidFill>
                  <a:srgbClr val="0070C0"/>
                </a:solidFill>
              </a:rPr>
              <a:t>P</a:t>
            </a:r>
            <a:r>
              <a:rPr lang="en-GB" sz="3400" i="1" dirty="0" smtClean="0">
                <a:solidFill>
                  <a:srgbClr val="0070C0"/>
                </a:solidFill>
              </a:rPr>
              <a:t>rovide </a:t>
            </a:r>
            <a:r>
              <a:rPr lang="en-GB" sz="3400" i="1" dirty="0">
                <a:solidFill>
                  <a:srgbClr val="0070C0"/>
                </a:solidFill>
              </a:rPr>
              <a:t>strategic </a:t>
            </a:r>
            <a:r>
              <a:rPr lang="en-GB" sz="3400" i="1" dirty="0" smtClean="0">
                <a:solidFill>
                  <a:srgbClr val="0070C0"/>
                </a:solidFill>
              </a:rPr>
              <a:t>advice to improve </a:t>
            </a:r>
            <a:r>
              <a:rPr lang="en-GB" sz="3400" i="1" dirty="0">
                <a:solidFill>
                  <a:srgbClr val="0070C0"/>
                </a:solidFill>
              </a:rPr>
              <a:t>innovation </a:t>
            </a:r>
            <a:r>
              <a:rPr lang="en-GB" sz="3400" i="1" dirty="0" smtClean="0">
                <a:solidFill>
                  <a:srgbClr val="0070C0"/>
                </a:solidFill>
              </a:rPr>
              <a:t>environments </a:t>
            </a:r>
            <a:r>
              <a:rPr lang="en-GB" sz="3400" i="1" dirty="0">
                <a:solidFill>
                  <a:srgbClr val="0070C0"/>
                </a:solidFill>
              </a:rPr>
              <a:t>(e.g</a:t>
            </a:r>
            <a:r>
              <a:rPr lang="en-GB" sz="3400" i="1" dirty="0" smtClean="0">
                <a:solidFill>
                  <a:srgbClr val="0070C0"/>
                </a:solidFill>
              </a:rPr>
              <a:t>. </a:t>
            </a:r>
            <a:r>
              <a:rPr lang="en-GB" sz="3400" i="1" dirty="0">
                <a:solidFill>
                  <a:srgbClr val="0070C0"/>
                </a:solidFill>
              </a:rPr>
              <a:t>on </a:t>
            </a:r>
            <a:r>
              <a:rPr lang="en-GB" sz="3400" i="1" dirty="0" smtClean="0">
                <a:solidFill>
                  <a:srgbClr val="0070C0"/>
                </a:solidFill>
              </a:rPr>
              <a:t>regulation, policies, practices)?</a:t>
            </a:r>
          </a:p>
          <a:p>
            <a:pPr marL="285750" lvl="1" indent="-285750">
              <a:lnSpc>
                <a:spcPct val="150000"/>
              </a:lnSpc>
              <a:buClrTx/>
              <a:buSzPct val="95000"/>
            </a:pPr>
            <a:endParaRPr lang="en-GB" sz="3400" i="1" dirty="0">
              <a:solidFill>
                <a:srgbClr val="0070C0"/>
              </a:solidFill>
            </a:endParaRPr>
          </a:p>
          <a:p>
            <a:pPr marL="285750" lvl="1" indent="-285750">
              <a:lnSpc>
                <a:spcPct val="150000"/>
              </a:lnSpc>
              <a:buClrTx/>
              <a:buSzPct val="95000"/>
            </a:pPr>
            <a:r>
              <a:rPr lang="en-GB" sz="3400" i="1" dirty="0" smtClean="0">
                <a:solidFill>
                  <a:srgbClr val="0070C0"/>
                </a:solidFill>
              </a:rPr>
              <a:t>……?</a:t>
            </a:r>
            <a:endParaRPr lang="en-GB" dirty="0"/>
          </a:p>
        </p:txBody>
      </p:sp>
      <p:sp>
        <p:nvSpPr>
          <p:cNvPr id="4" name="Slide Number Placeholder 3"/>
          <p:cNvSpPr>
            <a:spLocks noGrp="1"/>
          </p:cNvSpPr>
          <p:nvPr>
            <p:ph type="sldNum" sz="quarter" idx="10"/>
          </p:nvPr>
        </p:nvSpPr>
        <p:spPr/>
        <p:txBody>
          <a:bodyPr/>
          <a:lstStyle/>
          <a:p>
            <a:fld id="{FD8AFA19-FFC5-4FD1-BCDD-3597D63929CF}" type="slidenum">
              <a:rPr lang="en-GB" smtClean="0"/>
              <a:t>14</a:t>
            </a:fld>
            <a:endParaRPr lang="en-GB"/>
          </a:p>
        </p:txBody>
      </p:sp>
    </p:spTree>
    <p:extLst>
      <p:ext uri="{BB962C8B-B14F-4D97-AF65-F5344CB8AC3E}">
        <p14:creationId xmlns:p14="http://schemas.microsoft.com/office/powerpoint/2010/main" val="1069423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Views received so far…</a:t>
            </a:r>
            <a:endParaRPr lang="en-GB" dirty="0"/>
          </a:p>
        </p:txBody>
      </p:sp>
      <p:sp>
        <p:nvSpPr>
          <p:cNvPr id="3" name="Content Placeholder 2"/>
          <p:cNvSpPr>
            <a:spLocks noGrp="1"/>
          </p:cNvSpPr>
          <p:nvPr>
            <p:ph idx="1"/>
          </p:nvPr>
        </p:nvSpPr>
        <p:spPr/>
        <p:txBody>
          <a:bodyPr/>
          <a:lstStyle/>
          <a:p>
            <a:pPr marL="285750" indent="-285750">
              <a:buFont typeface="Wingdings" panose="05000000000000000000" pitchFamily="2" charset="2"/>
              <a:buChar char="ü"/>
            </a:pPr>
            <a:r>
              <a:rPr lang="en-GB" dirty="0" smtClean="0"/>
              <a:t>Strong interest in doing more at EU level for innovation and establishing a European Innovation Council</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EU innovation support schemes considered to lack coherence and hard to navigate</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Gaps in current support for disruptive innovation and scaling up</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Support for a strategic champion for innovation at EU level</a:t>
            </a:r>
          </a:p>
          <a:p>
            <a:pPr marL="285750" indent="-285750">
              <a:buFont typeface="Arial" panose="020B0604020202020204" pitchFamily="34" charset="0"/>
              <a:buChar char="•"/>
            </a:pPr>
            <a:endParaRPr lang="en-GB" dirty="0" smtClean="0"/>
          </a:p>
          <a:p>
            <a:pPr marL="0" indent="0">
              <a:buNone/>
            </a:pPr>
            <a:r>
              <a:rPr lang="fr-BE" b="0" i="0" dirty="0" smtClean="0"/>
              <a:t>Go to </a:t>
            </a:r>
            <a:r>
              <a:rPr lang="fr-BE" b="0" i="0" dirty="0" smtClean="0">
                <a:hlinkClick r:id="rId3" action="ppaction://hlinkfile"/>
              </a:rPr>
              <a:t>ec.europa.eu/</a:t>
            </a:r>
            <a:r>
              <a:rPr lang="fr-BE" b="0" i="0" dirty="0" err="1" smtClean="0">
                <a:hlinkClick r:id="rId3" action="ppaction://hlinkfile"/>
              </a:rPr>
              <a:t>research</a:t>
            </a:r>
            <a:r>
              <a:rPr lang="fr-BE" b="0" i="0" dirty="0" smtClean="0">
                <a:hlinkClick r:id="rId3" action="ppaction://hlinkfile"/>
              </a:rPr>
              <a:t>/</a:t>
            </a:r>
            <a:r>
              <a:rPr lang="fr-BE" b="0" i="0" dirty="0" err="1" smtClean="0">
                <a:hlinkClick r:id="rId3" action="ppaction://hlinkfile"/>
              </a:rPr>
              <a:t>eic</a:t>
            </a:r>
            <a:r>
              <a:rPr lang="fr-BE" b="0" i="0" dirty="0" smtClean="0"/>
              <a:t> to </a:t>
            </a:r>
            <a:r>
              <a:rPr lang="fr-BE" b="0" i="0" dirty="0" err="1" smtClean="0"/>
              <a:t>see</a:t>
            </a:r>
            <a:r>
              <a:rPr lang="fr-BE" b="0" i="0" dirty="0" smtClean="0"/>
              <a:t> more of the </a:t>
            </a:r>
            <a:r>
              <a:rPr lang="fr-BE" b="0" i="0" dirty="0" err="1" smtClean="0"/>
              <a:t>views</a:t>
            </a:r>
            <a:r>
              <a:rPr lang="fr-BE" b="0" i="0" dirty="0" smtClean="0"/>
              <a:t> </a:t>
            </a:r>
            <a:r>
              <a:rPr lang="fr-BE" b="0" i="0" dirty="0" err="1" smtClean="0"/>
              <a:t>received</a:t>
            </a:r>
            <a:r>
              <a:rPr lang="fr-BE" b="0" i="0" dirty="0" smtClean="0"/>
              <a:t> </a:t>
            </a:r>
            <a:r>
              <a:rPr lang="fr-BE" b="0" i="0" dirty="0" err="1" smtClean="0"/>
              <a:t>so</a:t>
            </a:r>
            <a:r>
              <a:rPr lang="fr-BE" b="0" i="0" dirty="0" smtClean="0"/>
              <a:t> far.</a:t>
            </a:r>
            <a:endParaRPr lang="en-GB" b="0" i="0" dirty="0"/>
          </a:p>
        </p:txBody>
      </p:sp>
      <p:sp>
        <p:nvSpPr>
          <p:cNvPr id="4" name="Slide Number Placeholder 3"/>
          <p:cNvSpPr>
            <a:spLocks noGrp="1"/>
          </p:cNvSpPr>
          <p:nvPr>
            <p:ph type="sldNum" sz="quarter" idx="10"/>
          </p:nvPr>
        </p:nvSpPr>
        <p:spPr/>
        <p:txBody>
          <a:bodyPr/>
          <a:lstStyle/>
          <a:p>
            <a:fld id="{FD8AFA19-FFC5-4FD1-BCDD-3597D63929CF}" type="slidenum">
              <a:rPr lang="en-GB" smtClean="0"/>
              <a:t>15</a:t>
            </a:fld>
            <a:endParaRPr lang="en-GB"/>
          </a:p>
        </p:txBody>
      </p:sp>
    </p:spTree>
    <p:extLst>
      <p:ext uri="{BB962C8B-B14F-4D97-AF65-F5344CB8AC3E}">
        <p14:creationId xmlns:p14="http://schemas.microsoft.com/office/powerpoint/2010/main" val="3766300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A call for ideas :</a:t>
            </a:r>
            <a:endParaRPr lang="en-GB" dirty="0"/>
          </a:p>
        </p:txBody>
      </p:sp>
      <p:sp>
        <p:nvSpPr>
          <p:cNvPr id="3" name="Content Placeholder 2"/>
          <p:cNvSpPr>
            <a:spLocks noGrp="1"/>
          </p:cNvSpPr>
          <p:nvPr>
            <p:ph idx="1"/>
          </p:nvPr>
        </p:nvSpPr>
        <p:spPr>
          <a:xfrm>
            <a:off x="338318" y="2276872"/>
            <a:ext cx="8229057" cy="4032448"/>
          </a:xfrm>
        </p:spPr>
        <p:txBody>
          <a:bodyPr/>
          <a:lstStyle/>
          <a:p>
            <a:pPr marL="466725" lvl="1" indent="-285750">
              <a:buClrTx/>
            </a:pPr>
            <a:endParaRPr lang="en-GB" sz="1600" i="1" dirty="0" smtClean="0">
              <a:solidFill>
                <a:srgbClr val="0070C0"/>
              </a:solidFill>
            </a:endParaRPr>
          </a:p>
          <a:p>
            <a:pPr marL="466725" lvl="1" indent="-285750">
              <a:buClrTx/>
            </a:pPr>
            <a:r>
              <a:rPr lang="en-GB" sz="1600" i="1" dirty="0" smtClean="0">
                <a:solidFill>
                  <a:srgbClr val="0070C0"/>
                </a:solidFill>
              </a:rPr>
              <a:t>How can we overcome obstacles </a:t>
            </a:r>
            <a:r>
              <a:rPr lang="en-GB" sz="1600" i="1" dirty="0">
                <a:solidFill>
                  <a:srgbClr val="0070C0"/>
                </a:solidFill>
              </a:rPr>
              <a:t>to </a:t>
            </a:r>
            <a:r>
              <a:rPr lang="en-GB" sz="1600" i="1" dirty="0" smtClean="0">
                <a:solidFill>
                  <a:srgbClr val="0070C0"/>
                </a:solidFill>
              </a:rPr>
              <a:t>disruptive innovation </a:t>
            </a:r>
            <a:r>
              <a:rPr lang="en-GB" sz="1600" i="1" dirty="0">
                <a:solidFill>
                  <a:srgbClr val="0070C0"/>
                </a:solidFill>
              </a:rPr>
              <a:t>and scaling up in </a:t>
            </a:r>
            <a:r>
              <a:rPr lang="en-GB" sz="1600" i="1" dirty="0" smtClean="0">
                <a:solidFill>
                  <a:srgbClr val="0070C0"/>
                </a:solidFill>
              </a:rPr>
              <a:t>Europe?</a:t>
            </a:r>
            <a:endParaRPr lang="en-GB" sz="1600" i="1" dirty="0">
              <a:solidFill>
                <a:srgbClr val="0070C0"/>
              </a:solidFill>
            </a:endParaRPr>
          </a:p>
          <a:p>
            <a:pPr marL="466725" lvl="1" indent="-285750">
              <a:buClrTx/>
            </a:pPr>
            <a:r>
              <a:rPr lang="en-GB" sz="1600" i="1" dirty="0">
                <a:solidFill>
                  <a:srgbClr val="0070C0"/>
                </a:solidFill>
              </a:rPr>
              <a:t>W</a:t>
            </a:r>
            <a:r>
              <a:rPr lang="en-GB" sz="1600" i="1" dirty="0" smtClean="0">
                <a:solidFill>
                  <a:srgbClr val="0070C0"/>
                </a:solidFill>
              </a:rPr>
              <a:t>hat can the EU do </a:t>
            </a:r>
            <a:r>
              <a:rPr lang="en-GB" sz="1600" i="1" dirty="0">
                <a:solidFill>
                  <a:srgbClr val="0070C0"/>
                </a:solidFill>
              </a:rPr>
              <a:t>about </a:t>
            </a:r>
            <a:r>
              <a:rPr lang="en-GB" sz="1600" i="1" dirty="0" smtClean="0">
                <a:solidFill>
                  <a:srgbClr val="0070C0"/>
                </a:solidFill>
              </a:rPr>
              <a:t>it?</a:t>
            </a:r>
            <a:endParaRPr lang="en-GB" sz="1600" i="1" dirty="0">
              <a:solidFill>
                <a:srgbClr val="0070C0"/>
              </a:solidFill>
            </a:endParaRPr>
          </a:p>
          <a:p>
            <a:pPr marL="466725" lvl="1" indent="-285750">
              <a:buClrTx/>
            </a:pPr>
            <a:r>
              <a:rPr lang="en-GB" sz="1600" i="1" dirty="0" smtClean="0">
                <a:solidFill>
                  <a:srgbClr val="0070C0"/>
                </a:solidFill>
              </a:rPr>
              <a:t>How could we improve existing </a:t>
            </a:r>
            <a:r>
              <a:rPr lang="en-GB" sz="1600" i="1" dirty="0">
                <a:solidFill>
                  <a:srgbClr val="0070C0"/>
                </a:solidFill>
              </a:rPr>
              <a:t>EU </a:t>
            </a:r>
            <a:r>
              <a:rPr lang="en-GB" sz="1600" i="1" dirty="0" smtClean="0">
                <a:solidFill>
                  <a:srgbClr val="0070C0"/>
                </a:solidFill>
              </a:rPr>
              <a:t>support for innovation?</a:t>
            </a:r>
            <a:endParaRPr lang="en-GB" sz="1600" i="1" dirty="0">
              <a:solidFill>
                <a:srgbClr val="0070C0"/>
              </a:solidFill>
            </a:endParaRPr>
          </a:p>
          <a:p>
            <a:pPr marL="466725" lvl="1" indent="-285750">
              <a:buClrTx/>
            </a:pPr>
            <a:r>
              <a:rPr lang="en-GB" sz="1600" i="1" dirty="0" smtClean="0">
                <a:solidFill>
                  <a:srgbClr val="0070C0"/>
                </a:solidFill>
              </a:rPr>
              <a:t>What could be the role and functions of a European </a:t>
            </a:r>
            <a:r>
              <a:rPr lang="en-GB" sz="1600" i="1" dirty="0">
                <a:solidFill>
                  <a:srgbClr val="0070C0"/>
                </a:solidFill>
              </a:rPr>
              <a:t>Innovation </a:t>
            </a:r>
            <a:r>
              <a:rPr lang="en-GB" sz="1600" i="1" dirty="0" smtClean="0">
                <a:solidFill>
                  <a:srgbClr val="0070C0"/>
                </a:solidFill>
              </a:rPr>
              <a:t>Council?</a:t>
            </a:r>
          </a:p>
          <a:p>
            <a:pPr marL="180975" lvl="1" indent="0">
              <a:buClrTx/>
              <a:buNone/>
            </a:pPr>
            <a:endParaRPr lang="en-GB" sz="1600" dirty="0" smtClean="0">
              <a:solidFill>
                <a:srgbClr val="0070C0"/>
              </a:solidFill>
            </a:endParaRPr>
          </a:p>
          <a:p>
            <a:pPr marL="180975" lvl="1" indent="0">
              <a:buClrTx/>
              <a:buNone/>
            </a:pPr>
            <a:r>
              <a:rPr lang="en-GB" sz="1600" dirty="0" smtClean="0">
                <a:solidFill>
                  <a:srgbClr val="0070C0"/>
                </a:solidFill>
              </a:rPr>
              <a:t>S</a:t>
            </a:r>
            <a:r>
              <a:rPr lang="en-GB" sz="1600" i="1" dirty="0" smtClean="0">
                <a:solidFill>
                  <a:srgbClr val="0070C0"/>
                </a:solidFill>
              </a:rPr>
              <a:t>hare </a:t>
            </a:r>
            <a:r>
              <a:rPr lang="en-GB" sz="1600" i="1" dirty="0">
                <a:solidFill>
                  <a:srgbClr val="0070C0"/>
                </a:solidFill>
              </a:rPr>
              <a:t>your </a:t>
            </a:r>
            <a:r>
              <a:rPr lang="en-GB" sz="1600" i="1" dirty="0" smtClean="0">
                <a:solidFill>
                  <a:srgbClr val="0070C0"/>
                </a:solidFill>
              </a:rPr>
              <a:t>ideas at:</a:t>
            </a:r>
            <a:endParaRPr lang="en-GB" sz="1600" i="1" dirty="0">
              <a:solidFill>
                <a:srgbClr val="0070C0"/>
              </a:solidFill>
            </a:endParaRPr>
          </a:p>
          <a:p>
            <a:pPr marL="180975" lvl="1" indent="0">
              <a:buClrTx/>
              <a:buNone/>
            </a:pPr>
            <a:endParaRPr lang="en-GB" sz="1600" i="1" dirty="0">
              <a:solidFill>
                <a:srgbClr val="0070C0"/>
              </a:solidFill>
            </a:endParaRPr>
          </a:p>
          <a:p>
            <a:pPr marL="0" indent="0">
              <a:buClrTx/>
              <a:buNone/>
            </a:pPr>
            <a:endParaRPr lang="en-GB" dirty="0">
              <a:solidFill>
                <a:srgbClr val="0070C0"/>
              </a:solidFill>
            </a:endParaRPr>
          </a:p>
          <a:p>
            <a:pPr marL="0" indent="0">
              <a:buClrTx/>
              <a:buNone/>
            </a:pPr>
            <a:endParaRPr lang="en-GB" dirty="0" smtClean="0">
              <a:solidFill>
                <a:srgbClr val="0070C0"/>
              </a:solidFill>
            </a:endParaRPr>
          </a:p>
        </p:txBody>
      </p:sp>
      <p:sp>
        <p:nvSpPr>
          <p:cNvPr id="4" name="Subtitle 5"/>
          <p:cNvSpPr txBox="1">
            <a:spLocks/>
          </p:cNvSpPr>
          <p:nvPr/>
        </p:nvSpPr>
        <p:spPr>
          <a:xfrm>
            <a:off x="577231" y="5458122"/>
            <a:ext cx="8229057" cy="864096"/>
          </a:xfrm>
          <a:prstGeom prst="rect">
            <a:avLst/>
          </a:prstGeom>
        </p:spPr>
        <p:txBody>
          <a:bodyPr lIns="80147" tIns="40074" rIns="80147" bIns="40074">
            <a:normAutofit/>
          </a:bodyPr>
          <a:lstStyle>
            <a:lvl1pPr marL="266700" indent="-266700" algn="l" rtl="0" eaLnBrk="1" fontAlgn="base" hangingPunct="1">
              <a:spcBef>
                <a:spcPts val="300"/>
              </a:spcBef>
              <a:spcAft>
                <a:spcPts val="300"/>
              </a:spcAft>
              <a:buClr>
                <a:schemeClr val="bg1"/>
              </a:buClr>
              <a:buSzPct val="95000"/>
              <a:buFont typeface="+mj-lt"/>
              <a:buAutoNum type="arabicPeriod"/>
              <a:defRPr sz="1600" b="1" i="1">
                <a:solidFill>
                  <a:schemeClr val="bg1"/>
                </a:solidFill>
                <a:latin typeface="Verdana" pitchFamily="34" charset="0"/>
                <a:ea typeface="Verdana" pitchFamily="34" charset="0"/>
                <a:cs typeface="Verdana" pitchFamily="34" charset="0"/>
              </a:defRPr>
            </a:lvl1pPr>
            <a:lvl2pPr marL="447675" indent="-180975" algn="l" rtl="0" eaLnBrk="1" fontAlgn="base" hangingPunct="1">
              <a:spcBef>
                <a:spcPts val="300"/>
              </a:spcBef>
              <a:spcAft>
                <a:spcPts val="300"/>
              </a:spcAft>
              <a:buClr>
                <a:srgbClr val="FFD624"/>
              </a:buClr>
              <a:buSzPct val="100000"/>
              <a:buFont typeface="Wingdings" pitchFamily="2" charset="2"/>
              <a:buChar char="ü"/>
              <a:defRPr sz="1400" b="1">
                <a:solidFill>
                  <a:srgbClr val="FFD624"/>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defRPr sz="2000">
                <a:solidFill>
                  <a:schemeClr val="bg2">
                    <a:lumMod val="50000"/>
                  </a:schemeClr>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har char="–"/>
              <a:defRPr sz="2000">
                <a:solidFill>
                  <a:schemeClr val="bg2">
                    <a:lumMod val="50000"/>
                  </a:schemeClr>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r">
              <a:buNone/>
            </a:pPr>
            <a:r>
              <a:rPr lang="en-GB" b="0" i="0" dirty="0">
                <a:solidFill>
                  <a:srgbClr val="0070C0"/>
                </a:solidFill>
              </a:rPr>
              <a:t>O</a:t>
            </a:r>
            <a:r>
              <a:rPr lang="en-GB" b="0" i="0" dirty="0" smtClean="0">
                <a:solidFill>
                  <a:srgbClr val="0070C0"/>
                </a:solidFill>
              </a:rPr>
              <a:t>pen </a:t>
            </a:r>
            <a:r>
              <a:rPr lang="en-GB" b="0" i="0" dirty="0">
                <a:solidFill>
                  <a:srgbClr val="0070C0"/>
                </a:solidFill>
              </a:rPr>
              <a:t>until</a:t>
            </a:r>
            <a:r>
              <a:rPr lang="en-GB" b="0" i="0" dirty="0" smtClean="0">
                <a:solidFill>
                  <a:srgbClr val="0070C0"/>
                </a:solidFill>
              </a:rPr>
              <a:t>: </a:t>
            </a:r>
            <a:r>
              <a:rPr lang="en-GB" i="0" dirty="0" smtClean="0">
                <a:solidFill>
                  <a:srgbClr val="0070C0"/>
                </a:solidFill>
              </a:rPr>
              <a:t>29 </a:t>
            </a:r>
            <a:r>
              <a:rPr lang="en-GB" i="0" dirty="0">
                <a:solidFill>
                  <a:srgbClr val="0070C0"/>
                </a:solidFill>
              </a:rPr>
              <a:t>April </a:t>
            </a:r>
            <a:r>
              <a:rPr lang="en-GB" i="0" dirty="0" smtClean="0">
                <a:solidFill>
                  <a:srgbClr val="0070C0"/>
                </a:solidFill>
              </a:rPr>
              <a:t>2016</a:t>
            </a:r>
          </a:p>
          <a:p>
            <a:pPr marL="0" indent="0" algn="r">
              <a:buNone/>
            </a:pPr>
            <a:endParaRPr lang="en-GB" sz="200" i="0" dirty="0">
              <a:solidFill>
                <a:srgbClr val="0070C0"/>
              </a:solidFill>
            </a:endParaRPr>
          </a:p>
          <a:p>
            <a:pPr marL="0" indent="0" algn="r">
              <a:buNone/>
            </a:pPr>
            <a:r>
              <a:rPr lang="en-GB" b="0" i="0" dirty="0" smtClean="0">
                <a:solidFill>
                  <a:srgbClr val="0070C0"/>
                </a:solidFill>
              </a:rPr>
              <a:t>For </a:t>
            </a:r>
            <a:r>
              <a:rPr lang="en-GB" b="0" i="0" dirty="0">
                <a:solidFill>
                  <a:srgbClr val="0070C0"/>
                </a:solidFill>
              </a:rPr>
              <a:t>further information: </a:t>
            </a:r>
            <a:r>
              <a:rPr lang="en-GB" i="0" dirty="0" smtClean="0">
                <a:solidFill>
                  <a:srgbClr val="0070C0"/>
                </a:solidFill>
                <a:hlinkClick r:id="rId3"/>
              </a:rPr>
              <a:t>EC-EIC-ideas@ec.europa.eu</a:t>
            </a:r>
            <a:r>
              <a:rPr lang="en-GB" i="0" dirty="0" smtClean="0">
                <a:solidFill>
                  <a:srgbClr val="0070C0"/>
                </a:solidFill>
              </a:rPr>
              <a:t> </a:t>
            </a:r>
            <a:endParaRPr lang="en-GB" i="0" dirty="0">
              <a:solidFill>
                <a:srgbClr val="0070C0"/>
              </a:solidFill>
            </a:endParaRPr>
          </a:p>
        </p:txBody>
      </p:sp>
      <p:sp>
        <p:nvSpPr>
          <p:cNvPr id="5" name="Subtitle 5"/>
          <p:cNvSpPr txBox="1">
            <a:spLocks/>
          </p:cNvSpPr>
          <p:nvPr/>
        </p:nvSpPr>
        <p:spPr>
          <a:xfrm>
            <a:off x="107504" y="4902995"/>
            <a:ext cx="8229057" cy="576064"/>
          </a:xfrm>
          <a:prstGeom prst="rect">
            <a:avLst/>
          </a:prstGeom>
        </p:spPr>
        <p:txBody>
          <a:bodyPr lIns="80147" tIns="40074" rIns="80147" bIns="40074"/>
          <a:lstStyle>
            <a:lvl1pPr marL="266700" indent="-266700" algn="l" rtl="0" eaLnBrk="1" fontAlgn="base" hangingPunct="1">
              <a:spcBef>
                <a:spcPts val="300"/>
              </a:spcBef>
              <a:spcAft>
                <a:spcPts val="300"/>
              </a:spcAft>
              <a:buClr>
                <a:schemeClr val="bg1"/>
              </a:buClr>
              <a:buSzPct val="95000"/>
              <a:buFont typeface="+mj-lt"/>
              <a:buAutoNum type="arabicPeriod"/>
              <a:defRPr sz="1600" b="1" i="1">
                <a:solidFill>
                  <a:schemeClr val="bg1"/>
                </a:solidFill>
                <a:latin typeface="Verdana" pitchFamily="34" charset="0"/>
                <a:ea typeface="Verdana" pitchFamily="34" charset="0"/>
                <a:cs typeface="Verdana" pitchFamily="34" charset="0"/>
              </a:defRPr>
            </a:lvl1pPr>
            <a:lvl2pPr marL="447675" indent="-180975" algn="l" rtl="0" eaLnBrk="1" fontAlgn="base" hangingPunct="1">
              <a:spcBef>
                <a:spcPts val="300"/>
              </a:spcBef>
              <a:spcAft>
                <a:spcPts val="300"/>
              </a:spcAft>
              <a:buClr>
                <a:srgbClr val="FFD624"/>
              </a:buClr>
              <a:buSzPct val="100000"/>
              <a:buFont typeface="Wingdings" pitchFamily="2" charset="2"/>
              <a:buChar char="ü"/>
              <a:defRPr sz="1400" b="1">
                <a:solidFill>
                  <a:srgbClr val="FFD624"/>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defRPr sz="2000">
                <a:solidFill>
                  <a:schemeClr val="bg2">
                    <a:lumMod val="50000"/>
                  </a:schemeClr>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har char="–"/>
              <a:defRPr sz="2000">
                <a:solidFill>
                  <a:schemeClr val="bg2">
                    <a:lumMod val="50000"/>
                  </a:schemeClr>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Font typeface="+mj-lt"/>
              <a:buNone/>
            </a:pPr>
            <a:r>
              <a:rPr lang="en-GB" sz="2800" i="0" kern="0" dirty="0" smtClean="0">
                <a:solidFill>
                  <a:srgbClr val="FFFF00"/>
                </a:solidFill>
                <a:hlinkClick r:id="rId4"/>
              </a:rPr>
              <a:t>http://ec.europa.eu/research/eic</a:t>
            </a:r>
            <a:r>
              <a:rPr lang="en-GB" sz="2800" i="0" kern="0" dirty="0" smtClean="0">
                <a:solidFill>
                  <a:srgbClr val="FFFF00"/>
                </a:solidFill>
              </a:rPr>
              <a:t> </a:t>
            </a:r>
            <a:endParaRPr lang="en-GB" sz="2800" i="0" kern="0" dirty="0">
              <a:solidFill>
                <a:srgbClr val="FFFF00"/>
              </a:solidFill>
            </a:endParaRPr>
          </a:p>
        </p:txBody>
      </p:sp>
      <p:sp>
        <p:nvSpPr>
          <p:cNvPr id="6" name="Slide Number Placeholder 5"/>
          <p:cNvSpPr>
            <a:spLocks noGrp="1"/>
          </p:cNvSpPr>
          <p:nvPr>
            <p:ph type="sldNum" sz="quarter" idx="10"/>
          </p:nvPr>
        </p:nvSpPr>
        <p:spPr/>
        <p:txBody>
          <a:bodyPr/>
          <a:lstStyle/>
          <a:p>
            <a:fld id="{FD8AFA19-FFC5-4FD1-BCDD-3597D63929CF}" type="slidenum">
              <a:rPr lang="en-GB" smtClean="0"/>
              <a:t>16</a:t>
            </a:fld>
            <a:endParaRPr lang="en-GB"/>
          </a:p>
        </p:txBody>
      </p:sp>
    </p:spTree>
    <p:extLst>
      <p:ext uri="{BB962C8B-B14F-4D97-AF65-F5344CB8AC3E}">
        <p14:creationId xmlns:p14="http://schemas.microsoft.com/office/powerpoint/2010/main" val="1563381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Thank</a:t>
            </a:r>
            <a:r>
              <a:rPr lang="fi-FI" dirty="0" smtClean="0"/>
              <a:t> </a:t>
            </a:r>
            <a:r>
              <a:rPr lang="fi-FI" dirty="0" err="1" smtClean="0"/>
              <a:t>you</a:t>
            </a:r>
            <a:r>
              <a:rPr lang="fi-FI" dirty="0" smtClean="0"/>
              <a:t>!</a:t>
            </a:r>
            <a:endParaRPr lang="en-GB" dirty="0"/>
          </a:p>
        </p:txBody>
      </p:sp>
      <p:sp>
        <p:nvSpPr>
          <p:cNvPr id="4" name="Subtitle 5"/>
          <p:cNvSpPr txBox="1">
            <a:spLocks/>
          </p:cNvSpPr>
          <p:nvPr/>
        </p:nvSpPr>
        <p:spPr>
          <a:xfrm>
            <a:off x="577231" y="5458122"/>
            <a:ext cx="8229057" cy="864096"/>
          </a:xfrm>
          <a:prstGeom prst="rect">
            <a:avLst/>
          </a:prstGeom>
        </p:spPr>
        <p:txBody>
          <a:bodyPr lIns="80147" tIns="40074" rIns="80147" bIns="40074">
            <a:normAutofit/>
          </a:bodyPr>
          <a:lstStyle>
            <a:lvl1pPr marL="266700" indent="-266700" algn="l" rtl="0" eaLnBrk="1" fontAlgn="base" hangingPunct="1">
              <a:spcBef>
                <a:spcPts val="300"/>
              </a:spcBef>
              <a:spcAft>
                <a:spcPts val="300"/>
              </a:spcAft>
              <a:buClr>
                <a:schemeClr val="bg1"/>
              </a:buClr>
              <a:buSzPct val="95000"/>
              <a:buFont typeface="+mj-lt"/>
              <a:buAutoNum type="arabicPeriod"/>
              <a:defRPr sz="1600" b="1" i="1">
                <a:solidFill>
                  <a:schemeClr val="bg1"/>
                </a:solidFill>
                <a:latin typeface="Verdana" pitchFamily="34" charset="0"/>
                <a:ea typeface="Verdana" pitchFamily="34" charset="0"/>
                <a:cs typeface="Verdana" pitchFamily="34" charset="0"/>
              </a:defRPr>
            </a:lvl1pPr>
            <a:lvl2pPr marL="447675" indent="-180975" algn="l" rtl="0" eaLnBrk="1" fontAlgn="base" hangingPunct="1">
              <a:spcBef>
                <a:spcPts val="300"/>
              </a:spcBef>
              <a:spcAft>
                <a:spcPts val="300"/>
              </a:spcAft>
              <a:buClr>
                <a:srgbClr val="FFD624"/>
              </a:buClr>
              <a:buSzPct val="100000"/>
              <a:buFont typeface="Wingdings" pitchFamily="2" charset="2"/>
              <a:buChar char="ü"/>
              <a:defRPr sz="1400" b="1">
                <a:solidFill>
                  <a:srgbClr val="FFD624"/>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defRPr sz="2000">
                <a:solidFill>
                  <a:schemeClr val="bg2">
                    <a:lumMod val="50000"/>
                  </a:schemeClr>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har char="–"/>
              <a:defRPr sz="2000">
                <a:solidFill>
                  <a:schemeClr val="bg2">
                    <a:lumMod val="50000"/>
                  </a:schemeClr>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r">
              <a:buNone/>
            </a:pPr>
            <a:endParaRPr lang="en-GB" i="0" dirty="0">
              <a:solidFill>
                <a:srgbClr val="0070C0"/>
              </a:solidFill>
            </a:endParaRPr>
          </a:p>
        </p:txBody>
      </p:sp>
      <p:sp>
        <p:nvSpPr>
          <p:cNvPr id="5" name="Subtitle 5"/>
          <p:cNvSpPr txBox="1">
            <a:spLocks/>
          </p:cNvSpPr>
          <p:nvPr/>
        </p:nvSpPr>
        <p:spPr>
          <a:xfrm>
            <a:off x="107504" y="4902995"/>
            <a:ext cx="8229057" cy="576064"/>
          </a:xfrm>
          <a:prstGeom prst="rect">
            <a:avLst/>
          </a:prstGeom>
        </p:spPr>
        <p:txBody>
          <a:bodyPr lIns="80147" tIns="40074" rIns="80147" bIns="40074"/>
          <a:lstStyle>
            <a:lvl1pPr marL="266700" indent="-266700" algn="l" rtl="0" eaLnBrk="1" fontAlgn="base" hangingPunct="1">
              <a:spcBef>
                <a:spcPts val="300"/>
              </a:spcBef>
              <a:spcAft>
                <a:spcPts val="300"/>
              </a:spcAft>
              <a:buClr>
                <a:schemeClr val="bg1"/>
              </a:buClr>
              <a:buSzPct val="95000"/>
              <a:buFont typeface="+mj-lt"/>
              <a:buAutoNum type="arabicPeriod"/>
              <a:defRPr sz="1600" b="1" i="1">
                <a:solidFill>
                  <a:schemeClr val="bg1"/>
                </a:solidFill>
                <a:latin typeface="Verdana" pitchFamily="34" charset="0"/>
                <a:ea typeface="Verdana" pitchFamily="34" charset="0"/>
                <a:cs typeface="Verdana" pitchFamily="34" charset="0"/>
              </a:defRPr>
            </a:lvl1pPr>
            <a:lvl2pPr marL="447675" indent="-180975" algn="l" rtl="0" eaLnBrk="1" fontAlgn="base" hangingPunct="1">
              <a:spcBef>
                <a:spcPts val="300"/>
              </a:spcBef>
              <a:spcAft>
                <a:spcPts val="300"/>
              </a:spcAft>
              <a:buClr>
                <a:srgbClr val="FFD624"/>
              </a:buClr>
              <a:buSzPct val="100000"/>
              <a:buFont typeface="Wingdings" pitchFamily="2" charset="2"/>
              <a:buChar char="ü"/>
              <a:defRPr sz="1400" b="1">
                <a:solidFill>
                  <a:srgbClr val="FFD624"/>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defRPr sz="2000">
                <a:solidFill>
                  <a:schemeClr val="bg2">
                    <a:lumMod val="50000"/>
                  </a:schemeClr>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har char="–"/>
              <a:defRPr sz="2000">
                <a:solidFill>
                  <a:schemeClr val="bg2">
                    <a:lumMod val="50000"/>
                  </a:schemeClr>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Font typeface="+mj-lt"/>
              <a:buNone/>
            </a:pPr>
            <a:endParaRPr lang="en-GB" sz="2800" i="0" kern="0" dirty="0">
              <a:solidFill>
                <a:srgbClr val="FFFF00"/>
              </a:solidFill>
            </a:endParaRPr>
          </a:p>
        </p:txBody>
      </p:sp>
      <p:sp>
        <p:nvSpPr>
          <p:cNvPr id="6" name="Slide Number Placeholder 5"/>
          <p:cNvSpPr>
            <a:spLocks noGrp="1"/>
          </p:cNvSpPr>
          <p:nvPr>
            <p:ph type="sldNum" sz="quarter" idx="10"/>
          </p:nvPr>
        </p:nvSpPr>
        <p:spPr/>
        <p:txBody>
          <a:bodyPr/>
          <a:lstStyle/>
          <a:p>
            <a:fld id="{FD8AFA19-FFC5-4FD1-BCDD-3597D63929CF}" type="slidenum">
              <a:rPr lang="en-GB" smtClean="0"/>
              <a:t>17</a:t>
            </a:fld>
            <a:endParaRPr lang="en-GB"/>
          </a:p>
        </p:txBody>
      </p:sp>
      <p:pic>
        <p:nvPicPr>
          <p:cNvPr id="7"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7596" y="2815012"/>
            <a:ext cx="4430684" cy="295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047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Jyrki Katainen</a:t>
            </a:r>
            <a:br>
              <a:rPr lang="en-GB" dirty="0"/>
            </a:br>
            <a:r>
              <a:rPr lang="en-GB" dirty="0"/>
              <a:t>Vice-President</a:t>
            </a:r>
            <a:br>
              <a:rPr lang="en-GB" dirty="0"/>
            </a:br>
            <a:r>
              <a:rPr lang="en-GB" dirty="0"/>
              <a:t>Jobs, Growth, Investment and Competitiveness</a:t>
            </a:r>
          </a:p>
        </p:txBody>
      </p:sp>
      <p:sp>
        <p:nvSpPr>
          <p:cNvPr id="4" name="Slide Number Placeholder 3"/>
          <p:cNvSpPr>
            <a:spLocks noGrp="1"/>
          </p:cNvSpPr>
          <p:nvPr>
            <p:ph type="sldNum" sz="quarter" idx="10"/>
          </p:nvPr>
        </p:nvSpPr>
        <p:spPr/>
        <p:txBody>
          <a:bodyPr/>
          <a:lstStyle/>
          <a:p>
            <a:fld id="{FD8AFA19-FFC5-4FD1-BCDD-3597D63929CF}" type="slidenum">
              <a:rPr lang="en-GB" smtClean="0"/>
              <a:t>2</a:t>
            </a:fld>
            <a:endParaRPr lang="en-GB"/>
          </a:p>
        </p:txBody>
      </p:sp>
      <p:pic>
        <p:nvPicPr>
          <p:cNvPr id="5" name="Picture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2996952"/>
            <a:ext cx="7475220" cy="128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36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Carlos Moedas</a:t>
            </a:r>
            <a:br>
              <a:rPr lang="en-GB" sz="2000" dirty="0"/>
            </a:br>
            <a:r>
              <a:rPr lang="en-GB" sz="2000" dirty="0"/>
              <a:t>Commissioner for Research, Science and Innovation</a:t>
            </a:r>
          </a:p>
        </p:txBody>
      </p:sp>
      <p:sp>
        <p:nvSpPr>
          <p:cNvPr id="4" name="Slide Number Placeholder 3"/>
          <p:cNvSpPr>
            <a:spLocks noGrp="1"/>
          </p:cNvSpPr>
          <p:nvPr>
            <p:ph type="sldNum" sz="quarter" idx="10"/>
          </p:nvPr>
        </p:nvSpPr>
        <p:spPr/>
        <p:txBody>
          <a:bodyPr/>
          <a:lstStyle/>
          <a:p>
            <a:fld id="{FD8AFA19-FFC5-4FD1-BCDD-3597D63929CF}" type="slidenum">
              <a:rPr lang="en-GB" smtClean="0"/>
              <a:t>3</a:t>
            </a:fld>
            <a:endParaRPr lang="en-GB"/>
          </a:p>
        </p:txBody>
      </p:sp>
      <p:sp>
        <p:nvSpPr>
          <p:cNvPr id="7" name="Rectangle 1"/>
          <p:cNvSpPr>
            <a:spLocks noChangeArrowheads="1"/>
          </p:cNvSpPr>
          <p:nvPr/>
        </p:nvSpPr>
        <p:spPr bwMode="auto">
          <a:xfrm>
            <a:off x="899592" y="2276872"/>
            <a:ext cx="6660231" cy="438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914400" eaLnBrk="0" hangingPunct="0">
              <a:defRPr>
                <a:solidFill>
                  <a:schemeClr val="tx1"/>
                </a:solidFill>
                <a:latin typeface="Calibri" pitchFamily="34" charset="0"/>
                <a:ea typeface="MS PGothic" pitchFamily="34" charset="-128"/>
              </a:defRPr>
            </a:lvl5pPr>
            <a:lvl6pPr marL="1371600" eaLnBrk="0" fontAlgn="base" hangingPunct="0">
              <a:spcBef>
                <a:spcPct val="0"/>
              </a:spcBef>
              <a:spcAft>
                <a:spcPct val="0"/>
              </a:spcAft>
              <a:defRPr>
                <a:solidFill>
                  <a:schemeClr val="tx1"/>
                </a:solidFill>
                <a:latin typeface="Calibri" pitchFamily="34" charset="0"/>
                <a:ea typeface="MS PGothic" pitchFamily="34" charset="-128"/>
              </a:defRPr>
            </a:lvl6pPr>
            <a:lvl7pPr marL="1828800" eaLnBrk="0" fontAlgn="base" hangingPunct="0">
              <a:spcBef>
                <a:spcPct val="0"/>
              </a:spcBef>
              <a:spcAft>
                <a:spcPct val="0"/>
              </a:spcAft>
              <a:defRPr>
                <a:solidFill>
                  <a:schemeClr val="tx1"/>
                </a:solidFill>
                <a:latin typeface="Calibri" pitchFamily="34" charset="0"/>
                <a:ea typeface="MS PGothic" pitchFamily="34" charset="-128"/>
              </a:defRPr>
            </a:lvl7pPr>
            <a:lvl8pPr marL="2286000" eaLnBrk="0" fontAlgn="base" hangingPunct="0">
              <a:spcBef>
                <a:spcPct val="0"/>
              </a:spcBef>
              <a:spcAft>
                <a:spcPct val="0"/>
              </a:spcAft>
              <a:defRPr>
                <a:solidFill>
                  <a:schemeClr val="tx1"/>
                </a:solidFill>
                <a:latin typeface="Calibri" pitchFamily="34" charset="0"/>
                <a:ea typeface="MS PGothic" pitchFamily="34" charset="-128"/>
              </a:defRPr>
            </a:lvl8pPr>
            <a:lvl9pPr marL="2743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a:spcBef>
                <a:spcPts val="475"/>
              </a:spcBef>
              <a:buClr>
                <a:srgbClr val="FFFFFF"/>
              </a:buClr>
              <a:buSzPct val="45000"/>
              <a:defRPr/>
            </a:pPr>
            <a:endParaRPr lang="fi-FI" altLang="en-US" sz="1000" b="1" dirty="0" smtClean="0">
              <a:solidFill>
                <a:srgbClr val="0F5494"/>
              </a:solidFill>
              <a:latin typeface="Verdana" pitchFamily="34" charset="0"/>
              <a:ea typeface="Arial Unicode MS" pitchFamily="34" charset="-128"/>
              <a:cs typeface="Arial Unicode MS" pitchFamily="34" charset="-128"/>
            </a:endParaRPr>
          </a:p>
          <a:p>
            <a:pPr marL="714375" lvl="4" algn="just" eaLnBrk="1" hangingPunct="1">
              <a:spcBef>
                <a:spcPts val="300"/>
              </a:spcBef>
              <a:spcAft>
                <a:spcPts val="300"/>
              </a:spcAft>
              <a:buClr>
                <a:srgbClr val="00B0F0"/>
              </a:buClr>
              <a:buSzPct val="75000"/>
              <a:defRPr/>
            </a:pPr>
            <a:r>
              <a:rPr lang="en-GB" sz="1800" i="1" dirty="0" smtClean="0"/>
              <a:t>"We are moving into a world of open innovation and user innovation. A world where the digital and physical are coming together. A world where new knowledge is created through global collaborations involving thousands of people from across the world and from all walks of life."</a:t>
            </a:r>
            <a:endParaRPr lang="fi-FI" altLang="en-US" sz="1800" i="1" dirty="0" smtClean="0"/>
          </a:p>
          <a:p>
            <a:pPr marL="714375" algn="just" eaLnBrk="1">
              <a:spcBef>
                <a:spcPts val="475"/>
              </a:spcBef>
              <a:buClr>
                <a:srgbClr val="FFFFFF"/>
              </a:buClr>
              <a:buSzPct val="45000"/>
              <a:defRPr/>
            </a:pPr>
            <a:r>
              <a:rPr lang="en-GB" sz="1800" i="1" dirty="0" smtClean="0"/>
              <a:t>"</a:t>
            </a:r>
            <a:r>
              <a:rPr lang="en-GB" sz="1800" i="1" dirty="0" smtClean="0">
                <a:solidFill>
                  <a:srgbClr val="FF0000"/>
                </a:solidFill>
              </a:rPr>
              <a:t>Open innovation </a:t>
            </a:r>
            <a:r>
              <a:rPr lang="en-GB" sz="1800" i="1" dirty="0" smtClean="0"/>
              <a:t>is about </a:t>
            </a:r>
            <a:r>
              <a:rPr lang="en-GB" sz="1800" i="1" dirty="0" smtClean="0">
                <a:solidFill>
                  <a:srgbClr val="FF0000"/>
                </a:solidFill>
              </a:rPr>
              <a:t>involving far more actors in the innovation process</a:t>
            </a:r>
            <a:r>
              <a:rPr lang="en-GB" sz="1800" i="1" dirty="0" smtClean="0"/>
              <a:t>, from researchers, to entrepreneurs, to users, to governments and civil society. We need open innovation to </a:t>
            </a:r>
            <a:r>
              <a:rPr lang="en-GB" sz="1800" i="1" dirty="0" smtClean="0">
                <a:solidFill>
                  <a:srgbClr val="FF0000"/>
                </a:solidFill>
              </a:rPr>
              <a:t>capitalise on the results of European research and innovation</a:t>
            </a:r>
            <a:r>
              <a:rPr lang="en-GB" sz="1800" i="1" dirty="0" smtClean="0"/>
              <a:t>. This means creating the right </a:t>
            </a:r>
            <a:r>
              <a:rPr lang="en-GB" sz="1800" i="1" dirty="0" smtClean="0">
                <a:solidFill>
                  <a:srgbClr val="FF0000"/>
                </a:solidFill>
              </a:rPr>
              <a:t>ecosystems</a:t>
            </a:r>
            <a:r>
              <a:rPr lang="en-GB" sz="1800" i="1" dirty="0" smtClean="0"/>
              <a:t>, increasing investment, and bringing more companies and regions into the knowledge economy."</a:t>
            </a:r>
            <a:endParaRPr lang="fi-FI" altLang="en-US" sz="1800" i="1" dirty="0" smtClean="0"/>
          </a:p>
          <a:p>
            <a:pPr algn="just" eaLnBrk="1">
              <a:spcBef>
                <a:spcPts val="475"/>
              </a:spcBef>
              <a:buClr>
                <a:srgbClr val="FFFFFF"/>
              </a:buClr>
              <a:buSzPct val="45000"/>
              <a:buFont typeface="Arial" pitchFamily="34" charset="0"/>
              <a:buChar char="•"/>
              <a:defRPr/>
            </a:pPr>
            <a:endParaRPr lang="fi-FI" altLang="en-US" sz="1100" b="1" dirty="0" smtClean="0">
              <a:solidFill>
                <a:srgbClr val="0F5494"/>
              </a:solidFill>
              <a:latin typeface="Verdana" pitchFamily="34" charset="0"/>
              <a:ea typeface="Arial Unicode MS" pitchFamily="34" charset="-128"/>
              <a:cs typeface="Arial Unicode MS" pitchFamily="34" charset="-128"/>
            </a:endParaRPr>
          </a:p>
          <a:p>
            <a:pPr algn="just" eaLnBrk="1">
              <a:spcBef>
                <a:spcPts val="475"/>
              </a:spcBef>
              <a:buClr>
                <a:srgbClr val="FFFFFF"/>
              </a:buClr>
              <a:buSzPct val="45000"/>
              <a:buFont typeface="Arial" pitchFamily="34" charset="0"/>
              <a:buChar char="•"/>
              <a:defRPr/>
            </a:pPr>
            <a:endParaRPr lang="fi-FI" altLang="en-US" sz="1100" b="1" dirty="0" smtClean="0">
              <a:solidFill>
                <a:srgbClr val="0F5494"/>
              </a:solidFill>
              <a:latin typeface="Verdana" pitchFamily="34" charset="0"/>
              <a:ea typeface="Arial Unicode MS" pitchFamily="34" charset="-128"/>
              <a:cs typeface="Arial Unicode MS" pitchFamily="34" charset="-128"/>
            </a:endParaRPr>
          </a:p>
          <a:p>
            <a:pPr algn="just" eaLnBrk="1">
              <a:spcBef>
                <a:spcPts val="475"/>
              </a:spcBef>
              <a:buClr>
                <a:srgbClr val="FFFFFF"/>
              </a:buClr>
              <a:buSzPct val="45000"/>
              <a:buFont typeface="Arial" pitchFamily="34" charset="0"/>
              <a:buChar char="•"/>
              <a:defRPr/>
            </a:pPr>
            <a:endParaRPr lang="fi-FI" altLang="en-US" sz="1100" b="1" dirty="0" smtClean="0">
              <a:solidFill>
                <a:srgbClr val="0F5494"/>
              </a:solidFill>
              <a:latin typeface="Verdana"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78899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557338"/>
            <a:ext cx="8783638" cy="1223962"/>
          </a:xfrm>
        </p:spPr>
        <p:txBody>
          <a:bodyPr/>
          <a:lstStyle/>
          <a:p>
            <a:pPr algn="ctr">
              <a:defRPr/>
            </a:pPr>
            <a:r>
              <a:rPr lang="en-GB" sz="2800" dirty="0" smtClean="0"/>
              <a:t>Commissioner Moedas' 3 strategic priorities for R&amp;I policy</a:t>
            </a:r>
            <a:br>
              <a:rPr lang="en-GB" sz="2800" dirty="0" smtClean="0"/>
            </a:br>
            <a:endParaRPr lang="en-GB" sz="2800" b="0" dirty="0"/>
          </a:p>
        </p:txBody>
      </p:sp>
      <p:sp>
        <p:nvSpPr>
          <p:cNvPr id="3" name="Content Placeholder 2"/>
          <p:cNvSpPr>
            <a:spLocks noGrp="1"/>
          </p:cNvSpPr>
          <p:nvPr>
            <p:ph idx="1"/>
          </p:nvPr>
        </p:nvSpPr>
        <p:spPr>
          <a:xfrm>
            <a:off x="468313" y="2781300"/>
            <a:ext cx="8229600" cy="2736850"/>
          </a:xfrm>
        </p:spPr>
        <p:txBody>
          <a:bodyPr/>
          <a:lstStyle/>
          <a:p>
            <a:pPr>
              <a:lnSpc>
                <a:spcPct val="150000"/>
              </a:lnSpc>
              <a:buClr>
                <a:srgbClr val="204388"/>
              </a:buClr>
              <a:defRPr/>
            </a:pPr>
            <a:r>
              <a:rPr lang="en-GB" sz="2000" dirty="0" smtClean="0"/>
              <a:t>'Open innovation'</a:t>
            </a:r>
          </a:p>
          <a:p>
            <a:pPr>
              <a:lnSpc>
                <a:spcPct val="150000"/>
              </a:lnSpc>
              <a:buClr>
                <a:srgbClr val="204388"/>
              </a:buClr>
              <a:defRPr/>
            </a:pPr>
            <a:r>
              <a:rPr lang="en-GB" sz="2000" dirty="0" smtClean="0"/>
              <a:t>'Open science'</a:t>
            </a:r>
          </a:p>
          <a:p>
            <a:pPr>
              <a:lnSpc>
                <a:spcPct val="150000"/>
              </a:lnSpc>
              <a:buClr>
                <a:srgbClr val="204388"/>
              </a:buClr>
              <a:defRPr/>
            </a:pPr>
            <a:r>
              <a:rPr lang="en-GB" sz="2000" dirty="0" smtClean="0"/>
              <a:t>'Openness to the world'</a:t>
            </a:r>
            <a:endParaRPr lang="en-GB" sz="2000" dirty="0"/>
          </a:p>
        </p:txBody>
      </p:sp>
      <p:pic>
        <p:nvPicPr>
          <p:cNvPr id="9220" name="Picture 2" descr="C:\Users\radvare\Desktop\banner_twitter_1024×51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868863"/>
            <a:ext cx="3311525"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www.euractiv.com/files/carlosmoed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949575"/>
            <a:ext cx="3367087"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3"/>
          <p:cNvSpPr txBox="1">
            <a:spLocks noChangeArrowheads="1"/>
          </p:cNvSpPr>
          <p:nvPr/>
        </p:nvSpPr>
        <p:spPr bwMode="auto">
          <a:xfrm>
            <a:off x="3995738" y="5300663"/>
            <a:ext cx="5148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eaLnBrk="0" hangingPunct="0">
              <a:spcBef>
                <a:spcPct val="20000"/>
              </a:spcBef>
              <a:defRPr sz="1400">
                <a:solidFill>
                  <a:srgbClr val="0F5494"/>
                </a:solidFill>
                <a:latin typeface="Verdana"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s-ES" altLang="en-US" sz="1200" b="0" i="0" dirty="0" err="1">
                <a:solidFill>
                  <a:srgbClr val="204388"/>
                </a:solidFill>
              </a:rPr>
              <a:t>Priorities</a:t>
            </a:r>
            <a:r>
              <a:rPr lang="es-ES" altLang="en-US" sz="1200" b="0" i="0" dirty="0">
                <a:solidFill>
                  <a:srgbClr val="204388"/>
                </a:solidFill>
              </a:rPr>
              <a:t> </a:t>
            </a:r>
            <a:r>
              <a:rPr lang="es-ES" altLang="en-US" sz="1200" b="0" i="0" dirty="0" err="1">
                <a:solidFill>
                  <a:srgbClr val="204388"/>
                </a:solidFill>
              </a:rPr>
              <a:t>presented</a:t>
            </a:r>
            <a:r>
              <a:rPr lang="es-ES" altLang="en-US" sz="1200" b="0" i="0" dirty="0">
                <a:solidFill>
                  <a:srgbClr val="204388"/>
                </a:solidFill>
              </a:rPr>
              <a:t> at </a:t>
            </a:r>
            <a:r>
              <a:rPr lang="es-ES" altLang="en-US" sz="1200" b="0" i="0" dirty="0" err="1">
                <a:solidFill>
                  <a:srgbClr val="204388"/>
                </a:solidFill>
              </a:rPr>
              <a:t>the</a:t>
            </a:r>
            <a:r>
              <a:rPr lang="es-ES" altLang="en-US" sz="1200" b="0" i="0" dirty="0">
                <a:solidFill>
                  <a:srgbClr val="204388"/>
                </a:solidFill>
              </a:rPr>
              <a:t> </a:t>
            </a:r>
            <a:r>
              <a:rPr lang="es-ES" altLang="en-US" sz="1200" b="0" i="0" dirty="0" err="1">
                <a:solidFill>
                  <a:srgbClr val="204388"/>
                </a:solidFill>
              </a:rPr>
              <a:t>Conference</a:t>
            </a:r>
            <a:r>
              <a:rPr lang="es-ES" altLang="en-US" sz="1200" b="0" i="0" dirty="0">
                <a:solidFill>
                  <a:srgbClr val="204388"/>
                </a:solidFill>
              </a:rPr>
              <a:t> </a:t>
            </a:r>
            <a:r>
              <a:rPr lang="es-ES" altLang="en-US" sz="1200" b="0" dirty="0">
                <a:solidFill>
                  <a:srgbClr val="204388"/>
                </a:solidFill>
              </a:rPr>
              <a:t>'</a:t>
            </a:r>
            <a:r>
              <a:rPr lang="es-ES" altLang="en-US" sz="1200" b="0" dirty="0" err="1">
                <a:solidFill>
                  <a:srgbClr val="204388"/>
                </a:solidFill>
              </a:rPr>
              <a:t>Opening</a:t>
            </a:r>
            <a:r>
              <a:rPr lang="es-ES" altLang="en-US" sz="1200" b="0" dirty="0">
                <a:solidFill>
                  <a:srgbClr val="204388"/>
                </a:solidFill>
              </a:rPr>
              <a:t> up </a:t>
            </a:r>
            <a:r>
              <a:rPr lang="es-ES" altLang="en-US" sz="1200" b="0" dirty="0" err="1">
                <a:solidFill>
                  <a:srgbClr val="204388"/>
                </a:solidFill>
              </a:rPr>
              <a:t>to</a:t>
            </a:r>
            <a:r>
              <a:rPr lang="es-ES" altLang="en-US" sz="1200" b="0" dirty="0">
                <a:solidFill>
                  <a:srgbClr val="204388"/>
                </a:solidFill>
              </a:rPr>
              <a:t> </a:t>
            </a:r>
            <a:r>
              <a:rPr lang="es-ES" altLang="en-US" sz="1200" b="0" dirty="0" err="1">
                <a:solidFill>
                  <a:srgbClr val="204388"/>
                </a:solidFill>
              </a:rPr>
              <a:t>an</a:t>
            </a:r>
            <a:r>
              <a:rPr lang="es-ES" altLang="en-US" sz="1200" b="0" dirty="0">
                <a:solidFill>
                  <a:srgbClr val="204388"/>
                </a:solidFill>
              </a:rPr>
              <a:t> ERA of </a:t>
            </a:r>
            <a:r>
              <a:rPr lang="es-ES" altLang="en-US" sz="1200" b="0" dirty="0" err="1">
                <a:solidFill>
                  <a:srgbClr val="204388"/>
                </a:solidFill>
              </a:rPr>
              <a:t>Innovation</a:t>
            </a:r>
            <a:r>
              <a:rPr lang="es-ES" altLang="en-US" sz="1200" b="0" dirty="0">
                <a:solidFill>
                  <a:srgbClr val="204388"/>
                </a:solidFill>
              </a:rPr>
              <a:t>', </a:t>
            </a:r>
            <a:r>
              <a:rPr lang="es-ES" altLang="en-US" sz="1200" b="0" i="0" dirty="0">
                <a:solidFill>
                  <a:srgbClr val="204388"/>
                </a:solidFill>
              </a:rPr>
              <a:t>22-23 June 2015</a:t>
            </a:r>
          </a:p>
        </p:txBody>
      </p:sp>
    </p:spTree>
    <p:extLst>
      <p:ext uri="{BB962C8B-B14F-4D97-AF65-F5344CB8AC3E}">
        <p14:creationId xmlns:p14="http://schemas.microsoft.com/office/powerpoint/2010/main" val="34796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76872"/>
            <a:ext cx="8229057" cy="3888432"/>
          </a:xfrm>
        </p:spPr>
        <p:txBody>
          <a:bodyPr>
            <a:normAutofit/>
          </a:bodyPr>
          <a:lstStyle/>
          <a:p>
            <a:pPr marL="361950" lvl="0" indent="-361950" defTabSz="449263" eaLnBrk="0" hangingPunct="0">
              <a:spcBef>
                <a:spcPts val="0"/>
              </a:spcBef>
              <a:spcAft>
                <a:spcPts val="1000"/>
              </a:spcAft>
              <a:buSzPct val="120000"/>
              <a:buFont typeface="Arial" panose="020B0604020202020204" pitchFamily="34" charset="0"/>
              <a:buChar char="•"/>
            </a:pPr>
            <a:endParaRPr lang="en-GB" sz="1800" i="0" dirty="0"/>
          </a:p>
          <a:p>
            <a:pPr marL="285750" lvl="1" indent="-285750">
              <a:lnSpc>
                <a:spcPct val="150000"/>
              </a:lnSpc>
              <a:buClrTx/>
              <a:buSzPct val="95000"/>
            </a:pPr>
            <a:endParaRPr lang="en-GB" dirty="0"/>
          </a:p>
        </p:txBody>
      </p:sp>
      <p:sp>
        <p:nvSpPr>
          <p:cNvPr id="4" name="Slide Number Placeholder 3"/>
          <p:cNvSpPr>
            <a:spLocks noGrp="1"/>
          </p:cNvSpPr>
          <p:nvPr>
            <p:ph type="sldNum" sz="quarter" idx="10"/>
          </p:nvPr>
        </p:nvSpPr>
        <p:spPr/>
        <p:txBody>
          <a:bodyPr/>
          <a:lstStyle/>
          <a:p>
            <a:fld id="{FD8AFA19-FFC5-4FD1-BCDD-3597D63929CF}" type="slidenum">
              <a:rPr lang="en-GB" smtClean="0"/>
              <a:t>5</a:t>
            </a:fld>
            <a:endParaRPr lang="en-GB"/>
          </a:p>
        </p:txBody>
      </p:sp>
      <p:pic>
        <p:nvPicPr>
          <p:cNvPr id="5" name="Picture 4"/>
          <p:cNvPicPr>
            <a:picLocks noChangeAspect="1" noChangeArrowheads="1"/>
          </p:cNvPicPr>
          <p:nvPr/>
        </p:nvPicPr>
        <p:blipFill>
          <a:blip r:embed="rId3"/>
          <a:srcRect/>
          <a:stretch>
            <a:fillRect/>
          </a:stretch>
        </p:blipFill>
        <p:spPr bwMode="auto">
          <a:xfrm>
            <a:off x="971600" y="1340768"/>
            <a:ext cx="7379505" cy="48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4191458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057" cy="741592"/>
          </a:xfrm>
        </p:spPr>
        <p:txBody>
          <a:bodyPr/>
          <a:lstStyle/>
          <a:p>
            <a:r>
              <a:rPr lang="en-GB" dirty="0"/>
              <a:t/>
            </a:r>
            <a:br>
              <a:rPr lang="en-GB" dirty="0"/>
            </a:br>
            <a:r>
              <a:rPr lang="en-GB" dirty="0" smtClean="0"/>
              <a:t>Open Innovation – impact from research </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467544" y="2276872"/>
            <a:ext cx="8229057" cy="3888432"/>
          </a:xfrm>
        </p:spPr>
        <p:txBody>
          <a:bodyPr>
            <a:normAutofit/>
          </a:bodyPr>
          <a:lstStyle/>
          <a:p>
            <a:pPr marL="361950" lvl="0" indent="-361950" defTabSz="449263" eaLnBrk="0" hangingPunct="0">
              <a:spcBef>
                <a:spcPts val="0"/>
              </a:spcBef>
              <a:spcAft>
                <a:spcPts val="1000"/>
              </a:spcAft>
              <a:buSzPct val="120000"/>
              <a:buFont typeface="Arial" panose="020B0604020202020204" pitchFamily="34" charset="0"/>
              <a:buChar char="•"/>
            </a:pPr>
            <a:r>
              <a:rPr lang="en-GB" sz="1800" i="0" dirty="0"/>
              <a:t>Open Innovation was defined as the use of purposive inflows and outflows of knowledge to accelerate internal innovation, and expand the markets for external use of innovation, respectively (</a:t>
            </a:r>
            <a:r>
              <a:rPr lang="en-GB" sz="1800" i="0" dirty="0" err="1"/>
              <a:t>Chesbrough</a:t>
            </a:r>
            <a:r>
              <a:rPr lang="en-GB" sz="1800" i="0" dirty="0"/>
              <a:t>, 2003). </a:t>
            </a:r>
          </a:p>
          <a:p>
            <a:pPr marL="361950" lvl="0" indent="-361950" defTabSz="449263" eaLnBrk="0" hangingPunct="0">
              <a:spcBef>
                <a:spcPts val="0"/>
              </a:spcBef>
              <a:spcAft>
                <a:spcPts val="1000"/>
              </a:spcAft>
              <a:buSzPct val="120000"/>
              <a:buFont typeface="Arial" panose="020B0604020202020204" pitchFamily="34" charset="0"/>
              <a:buChar char="•"/>
            </a:pPr>
            <a:r>
              <a:rPr lang="en-GB" sz="1800" i="0" dirty="0"/>
              <a:t>The European Commission DG RTD uses a definition of Open Innovation characterised by: </a:t>
            </a:r>
          </a:p>
          <a:p>
            <a:pPr marL="542925" lvl="1" indent="-361950" defTabSz="449263" eaLnBrk="0" hangingPunct="0">
              <a:spcBef>
                <a:spcPts val="0"/>
              </a:spcBef>
              <a:spcAft>
                <a:spcPts val="1000"/>
              </a:spcAft>
              <a:buSzPct val="120000"/>
              <a:buFont typeface="Arial" panose="020B0604020202020204" pitchFamily="34" charset="0"/>
              <a:buChar char="•"/>
            </a:pPr>
            <a:r>
              <a:rPr lang="en-GB" i="0" dirty="0"/>
              <a:t>the combined power of ideas and knowledge from different actors (whether private, public or third sector) to co-create new products and find solutions to societal needs; </a:t>
            </a:r>
          </a:p>
          <a:p>
            <a:pPr marL="542925" lvl="1" indent="-361950" defTabSz="449263" eaLnBrk="0" hangingPunct="0">
              <a:spcBef>
                <a:spcPts val="0"/>
              </a:spcBef>
              <a:spcAft>
                <a:spcPts val="1000"/>
              </a:spcAft>
              <a:buSzPct val="120000"/>
              <a:buFont typeface="Arial" panose="020B0604020202020204" pitchFamily="34" charset="0"/>
              <a:buChar char="•"/>
            </a:pPr>
            <a:r>
              <a:rPr lang="en-GB" i="0" dirty="0"/>
              <a:t>the creation of shared economic and social value, including a citizen and user-centric approach; </a:t>
            </a:r>
          </a:p>
          <a:p>
            <a:pPr marL="542925" lvl="1" indent="-361950" defTabSz="449263" eaLnBrk="0" hangingPunct="0">
              <a:spcBef>
                <a:spcPts val="0"/>
              </a:spcBef>
              <a:spcAft>
                <a:spcPts val="1000"/>
              </a:spcAft>
              <a:buSzPct val="120000"/>
              <a:buFont typeface="Arial" panose="020B0604020202020204" pitchFamily="34" charset="0"/>
              <a:buChar char="•"/>
            </a:pPr>
            <a:r>
              <a:rPr lang="en-GB" i="0" dirty="0"/>
              <a:t>the implications of mega-trends such as digitisation, mass participation and collaboration, and sustainability. </a:t>
            </a:r>
          </a:p>
          <a:p>
            <a:pPr marL="361950" lvl="0" indent="-361950" defTabSz="449263" eaLnBrk="0" hangingPunct="0">
              <a:spcBef>
                <a:spcPts val="0"/>
              </a:spcBef>
              <a:spcAft>
                <a:spcPts val="1000"/>
              </a:spcAft>
              <a:buSzPct val="120000"/>
              <a:buFont typeface="Arial" panose="020B0604020202020204" pitchFamily="34" charset="0"/>
              <a:buChar char="•"/>
            </a:pPr>
            <a:endParaRPr lang="en-GB" sz="1800" i="0" dirty="0"/>
          </a:p>
          <a:p>
            <a:pPr marL="361950" lvl="0" indent="-361950" defTabSz="449263" eaLnBrk="0" hangingPunct="0">
              <a:spcBef>
                <a:spcPts val="0"/>
              </a:spcBef>
              <a:spcAft>
                <a:spcPts val="1000"/>
              </a:spcAft>
              <a:buSzPct val="120000"/>
              <a:buFont typeface="Arial" panose="020B0604020202020204" pitchFamily="34" charset="0"/>
              <a:buChar char="•"/>
            </a:pPr>
            <a:endParaRPr lang="en-GB" sz="1800" i="0" dirty="0"/>
          </a:p>
          <a:p>
            <a:pPr marL="285750" lvl="1" indent="-285750">
              <a:lnSpc>
                <a:spcPct val="150000"/>
              </a:lnSpc>
              <a:buClrTx/>
              <a:buSzPct val="95000"/>
            </a:pPr>
            <a:endParaRPr lang="en-GB" dirty="0"/>
          </a:p>
        </p:txBody>
      </p:sp>
      <p:sp>
        <p:nvSpPr>
          <p:cNvPr id="4" name="Slide Number Placeholder 3"/>
          <p:cNvSpPr>
            <a:spLocks noGrp="1"/>
          </p:cNvSpPr>
          <p:nvPr>
            <p:ph type="sldNum" sz="quarter" idx="10"/>
          </p:nvPr>
        </p:nvSpPr>
        <p:spPr/>
        <p:txBody>
          <a:bodyPr/>
          <a:lstStyle/>
          <a:p>
            <a:fld id="{FD8AFA19-FFC5-4FD1-BCDD-3597D63929CF}" type="slidenum">
              <a:rPr lang="en-GB" smtClean="0"/>
              <a:t>6</a:t>
            </a:fld>
            <a:endParaRPr lang="en-GB"/>
          </a:p>
        </p:txBody>
      </p:sp>
    </p:spTree>
    <p:extLst>
      <p:ext uri="{BB962C8B-B14F-4D97-AF65-F5344CB8AC3E}">
        <p14:creationId xmlns:p14="http://schemas.microsoft.com/office/powerpoint/2010/main" val="346274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057" cy="741592"/>
          </a:xfrm>
        </p:spPr>
        <p:txBody>
          <a:bodyPr/>
          <a:lstStyle/>
          <a:p>
            <a:r>
              <a:rPr lang="fi-FI" dirty="0" err="1" smtClean="0"/>
              <a:t>Ecosystem</a:t>
            </a:r>
            <a:r>
              <a:rPr lang="fi-FI" dirty="0" smtClean="0"/>
              <a:t> – </a:t>
            </a:r>
            <a:r>
              <a:rPr lang="fi-FI" dirty="0" err="1" smtClean="0"/>
              <a:t>pillars</a:t>
            </a:r>
            <a:r>
              <a:rPr lang="fi-FI" dirty="0" smtClean="0"/>
              <a:t> for action</a:t>
            </a:r>
            <a:endParaRPr lang="en-GB" dirty="0"/>
          </a:p>
        </p:txBody>
      </p:sp>
      <p:sp>
        <p:nvSpPr>
          <p:cNvPr id="3" name="Content Placeholder 2"/>
          <p:cNvSpPr>
            <a:spLocks noGrp="1"/>
          </p:cNvSpPr>
          <p:nvPr>
            <p:ph idx="1"/>
          </p:nvPr>
        </p:nvSpPr>
        <p:spPr>
          <a:xfrm>
            <a:off x="467544" y="2276872"/>
            <a:ext cx="8229057" cy="3888432"/>
          </a:xfrm>
        </p:spPr>
        <p:txBody>
          <a:bodyPr>
            <a:normAutofit/>
          </a:bodyPr>
          <a:lstStyle/>
          <a:p>
            <a:pPr marL="361950" lvl="0" indent="-361950" defTabSz="449263" eaLnBrk="0" hangingPunct="0">
              <a:spcBef>
                <a:spcPts val="0"/>
              </a:spcBef>
              <a:spcAft>
                <a:spcPts val="1000"/>
              </a:spcAft>
              <a:buSzPct val="120000"/>
              <a:buFont typeface="Arial" panose="020B0604020202020204" pitchFamily="34" charset="0"/>
              <a:buChar char="•"/>
            </a:pPr>
            <a:endParaRPr lang="en-GB" sz="1800" i="0" dirty="0"/>
          </a:p>
          <a:p>
            <a:pPr marL="361950" lvl="0" indent="-361950" defTabSz="449263" eaLnBrk="0" hangingPunct="0">
              <a:spcBef>
                <a:spcPts val="0"/>
              </a:spcBef>
              <a:spcAft>
                <a:spcPts val="1000"/>
              </a:spcAft>
              <a:buSzPct val="120000"/>
              <a:buFont typeface="Arial" panose="020B0604020202020204" pitchFamily="34" charset="0"/>
              <a:buChar char="•"/>
            </a:pPr>
            <a:endParaRPr lang="en-GB" sz="1800" i="0" dirty="0"/>
          </a:p>
          <a:p>
            <a:pPr marL="285750" lvl="1" indent="-285750">
              <a:lnSpc>
                <a:spcPct val="150000"/>
              </a:lnSpc>
              <a:buClrTx/>
              <a:buSzPct val="95000"/>
            </a:pPr>
            <a:endParaRPr lang="en-GB" dirty="0"/>
          </a:p>
        </p:txBody>
      </p:sp>
      <p:sp>
        <p:nvSpPr>
          <p:cNvPr id="4" name="Slide Number Placeholder 3"/>
          <p:cNvSpPr>
            <a:spLocks noGrp="1"/>
          </p:cNvSpPr>
          <p:nvPr>
            <p:ph type="sldNum" sz="quarter" idx="10"/>
          </p:nvPr>
        </p:nvSpPr>
        <p:spPr/>
        <p:txBody>
          <a:bodyPr/>
          <a:lstStyle/>
          <a:p>
            <a:fld id="{FD8AFA19-FFC5-4FD1-BCDD-3597D63929CF}" type="slidenum">
              <a:rPr lang="en-GB" smtClean="0"/>
              <a:t>7</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772816"/>
            <a:ext cx="5616624" cy="4745527"/>
          </a:xfrm>
          <a:prstGeom prst="rect">
            <a:avLst/>
          </a:prstGeom>
        </p:spPr>
      </p:pic>
    </p:spTree>
    <p:extLst>
      <p:ext uri="{BB962C8B-B14F-4D97-AF65-F5344CB8AC3E}">
        <p14:creationId xmlns:p14="http://schemas.microsoft.com/office/powerpoint/2010/main" val="466446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noGrp="1"/>
          </p:cNvSpPr>
          <p:nvPr>
            <p:ph type="title"/>
          </p:nvPr>
        </p:nvSpPr>
        <p:spPr/>
        <p:txBody>
          <a:bodyPr/>
          <a:lstStyle/>
          <a:p>
            <a:r>
              <a:rPr lang="fr-BE" altLang="en-US" smtClean="0">
                <a:latin typeface="Verdana" pitchFamily="34" charset="0"/>
                <a:cs typeface="Arial Unicode MS" pitchFamily="34" charset="-128"/>
              </a:rPr>
              <a:t>Pillars for action</a:t>
            </a:r>
            <a:endParaRPr altLang="en-US" smtClean="0">
              <a:latin typeface="Verdana" pitchFamily="34" charset="0"/>
              <a:cs typeface="Arial Unicode MS" pitchFamily="34" charset="-128"/>
            </a:endParaRPr>
          </a:p>
        </p:txBody>
      </p:sp>
      <p:sp>
        <p:nvSpPr>
          <p:cNvPr id="3" name="Content Placeholder 2"/>
          <p:cNvSpPr>
            <a:spLocks noGrp="1"/>
          </p:cNvSpPr>
          <p:nvPr>
            <p:ph idx="1"/>
          </p:nvPr>
        </p:nvSpPr>
        <p:spPr>
          <a:xfrm>
            <a:off x="395288" y="2060575"/>
            <a:ext cx="8229600" cy="4176713"/>
          </a:xfrm>
        </p:spPr>
        <p:txBody>
          <a:bodyPr/>
          <a:lstStyle/>
          <a:p>
            <a:pPr marL="108000" indent="0">
              <a:buFont typeface="StarSymbol"/>
              <a:buNone/>
              <a:defRPr/>
            </a:pPr>
            <a:r>
              <a:rPr sz="1400" dirty="0"/>
              <a:t>1) Reforming the Regulatory Environment; </a:t>
            </a:r>
          </a:p>
          <a:p>
            <a:pPr marL="108000" indent="0">
              <a:buFont typeface="StarSymbol"/>
              <a:buNone/>
              <a:defRPr/>
            </a:pPr>
            <a:r>
              <a:rPr sz="1400" dirty="0"/>
              <a:t>This pillar is about ensuring that framework conditions are appropriate and regulation is not an obstacle to innovation and that, whenever possible, it favours it. In order to do so, it is essential to identify the ways in which regulation is affecting all elements of the eco-system and their interactions. E.g. Scientific Advice Mechanism, Tech refit/</a:t>
            </a:r>
            <a:r>
              <a:rPr sz="1400" dirty="0" err="1"/>
              <a:t>InnovRefit</a:t>
            </a:r>
            <a:r>
              <a:rPr sz="1400" dirty="0"/>
              <a:t>/</a:t>
            </a:r>
            <a:r>
              <a:rPr sz="1400" dirty="0" err="1"/>
              <a:t>RegulationBeta</a:t>
            </a:r>
            <a:r>
              <a:rPr sz="1400" dirty="0"/>
              <a:t>/Innovation Investment Deals, Policy Support Facility.</a:t>
            </a:r>
          </a:p>
          <a:p>
            <a:pPr marL="108000" indent="0">
              <a:buFont typeface="StarSymbol"/>
              <a:buNone/>
              <a:defRPr/>
            </a:pPr>
            <a:r>
              <a:rPr sz="1400" dirty="0"/>
              <a:t>2) Boosting Private Investment in Research &amp; Innovation;</a:t>
            </a:r>
          </a:p>
          <a:p>
            <a:pPr marL="108000" indent="0">
              <a:buFont typeface="StarSymbol"/>
              <a:buNone/>
              <a:defRPr/>
            </a:pPr>
            <a:r>
              <a:rPr sz="1400" dirty="0"/>
              <a:t>This pillar is about ensuring access to finance for innovative ideas. It shows how it is possible to take action so as to bring different actors of the eco-system together in order to tackle this challenge through dedicated tools and policies. E.g. Fund of Funds, Maximising the use of </a:t>
            </a:r>
            <a:r>
              <a:rPr sz="1400" dirty="0" smtClean="0"/>
              <a:t>EFSI.</a:t>
            </a:r>
          </a:p>
          <a:p>
            <a:pPr marL="108000" indent="0">
              <a:buFont typeface="StarSymbol"/>
              <a:buNone/>
              <a:defRPr/>
            </a:pPr>
            <a:r>
              <a:rPr sz="1400" dirty="0" smtClean="0"/>
              <a:t>3) Maximising impacts.</a:t>
            </a:r>
          </a:p>
          <a:p>
            <a:pPr marL="108000" indent="0">
              <a:buFont typeface="StarSymbol"/>
              <a:buNone/>
              <a:defRPr/>
            </a:pPr>
            <a:r>
              <a:rPr sz="1400" dirty="0" smtClean="0"/>
              <a:t>In </a:t>
            </a:r>
            <a:r>
              <a:rPr sz="1400" dirty="0"/>
              <a:t>order to maximise the impact of the policies and R&amp;I programmes (including Horizon 2020), it is essential to boost the creation of an environment where all actors involved in the innovation process can interact and knowledge can circulate purposefully. E.g. Seal of excellence, European Innovation Council, Second wave of simplification in Horizon.</a:t>
            </a:r>
          </a:p>
          <a:p>
            <a:pPr>
              <a:defRPr/>
            </a:pPr>
            <a:endParaRPr dirty="0"/>
          </a:p>
        </p:txBody>
      </p:sp>
    </p:spTree>
    <p:extLst>
      <p:ext uri="{BB962C8B-B14F-4D97-AF65-F5344CB8AC3E}">
        <p14:creationId xmlns:p14="http://schemas.microsoft.com/office/powerpoint/2010/main" val="191076556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title"/>
          </p:nvPr>
        </p:nvSpPr>
        <p:spPr>
          <a:xfrm>
            <a:off x="457472" y="1967328"/>
            <a:ext cx="8229057" cy="741592"/>
          </a:xfrm>
          <a:prstGeom prst="rect">
            <a:avLst/>
          </a:prstGeom>
        </p:spPr>
        <p:txBody>
          <a:bodyPr>
            <a:noAutofit/>
          </a:bodyPr>
          <a:lstStyle/>
          <a:p>
            <a:endParaRPr lang="en-GB" altLang="en-US" sz="2000" b="0" i="1" dirty="0"/>
          </a:p>
        </p:txBody>
      </p:sp>
      <p:sp>
        <p:nvSpPr>
          <p:cNvPr id="2" name="TextBox 1"/>
          <p:cNvSpPr txBox="1"/>
          <p:nvPr/>
        </p:nvSpPr>
        <p:spPr>
          <a:xfrm>
            <a:off x="2195736" y="2996952"/>
            <a:ext cx="5184576" cy="2123658"/>
          </a:xfrm>
          <a:prstGeom prst="rect">
            <a:avLst/>
          </a:prstGeom>
          <a:noFill/>
        </p:spPr>
        <p:txBody>
          <a:bodyPr wrap="square" rtlCol="0">
            <a:spAutoFit/>
          </a:bodyPr>
          <a:lstStyle/>
          <a:p>
            <a:r>
              <a:rPr lang="en-GB" sz="3200" dirty="0">
                <a:solidFill>
                  <a:srgbClr val="0070C0"/>
                </a:solidFill>
              </a:rPr>
              <a:t>D</a:t>
            </a:r>
            <a:r>
              <a:rPr lang="en-GB" sz="3200" dirty="0" smtClean="0">
                <a:solidFill>
                  <a:srgbClr val="0070C0"/>
                </a:solidFill>
              </a:rPr>
              <a:t>esigning a</a:t>
            </a:r>
            <a:r>
              <a:rPr lang="en-GB" sz="3200" b="1" dirty="0" smtClean="0">
                <a:solidFill>
                  <a:schemeClr val="bg1"/>
                </a:solidFill>
              </a:rPr>
              <a:t/>
            </a:r>
            <a:br>
              <a:rPr lang="en-GB" sz="3200" b="1" dirty="0" smtClean="0">
                <a:solidFill>
                  <a:schemeClr val="bg1"/>
                </a:solidFill>
              </a:rPr>
            </a:br>
            <a:r>
              <a:rPr lang="en-GB" sz="3200" b="1" dirty="0" smtClean="0">
                <a:solidFill>
                  <a:srgbClr val="00B0F0"/>
                </a:solidFill>
              </a:rPr>
              <a:t>European </a:t>
            </a:r>
          </a:p>
          <a:p>
            <a:r>
              <a:rPr lang="en-GB" sz="3200" b="1" dirty="0" smtClean="0">
                <a:solidFill>
                  <a:srgbClr val="00B0F0"/>
                </a:solidFill>
              </a:rPr>
              <a:t>Innovation Council:</a:t>
            </a:r>
          </a:p>
          <a:p>
            <a:endParaRPr lang="en-GB" sz="3600" b="1" dirty="0">
              <a:solidFill>
                <a:srgbClr val="00B0F0"/>
              </a:solidFill>
            </a:endParaRPr>
          </a:p>
        </p:txBody>
      </p:sp>
      <p:sp>
        <p:nvSpPr>
          <p:cNvPr id="5" name="Rectangle 6"/>
          <p:cNvSpPr txBox="1">
            <a:spLocks noChangeArrowheads="1"/>
          </p:cNvSpPr>
          <p:nvPr/>
        </p:nvSpPr>
        <p:spPr>
          <a:xfrm>
            <a:off x="539552" y="5748292"/>
            <a:ext cx="7539112" cy="864096"/>
          </a:xfrm>
          <a:prstGeom prst="rect">
            <a:avLst/>
          </a:prstGeom>
        </p:spPr>
        <p:txBody>
          <a:bodyPr lIns="80147" tIns="40074" rIns="80147" bIns="40074">
            <a:noAutofit/>
          </a:bodyPr>
          <a:lstStyle>
            <a:lvl1pPr marL="266700" indent="-266700" algn="l" rtl="0" eaLnBrk="1" fontAlgn="base" hangingPunct="1">
              <a:spcBef>
                <a:spcPts val="300"/>
              </a:spcBef>
              <a:spcAft>
                <a:spcPts val="300"/>
              </a:spcAft>
              <a:buClr>
                <a:schemeClr val="bg1"/>
              </a:buClr>
              <a:buSzPct val="95000"/>
              <a:buFont typeface="+mj-lt"/>
              <a:buAutoNum type="arabicPeriod"/>
              <a:defRPr sz="1600" b="1" i="1">
                <a:solidFill>
                  <a:schemeClr val="bg1"/>
                </a:solidFill>
                <a:latin typeface="Verdana" pitchFamily="34" charset="0"/>
                <a:ea typeface="Verdana" pitchFamily="34" charset="0"/>
                <a:cs typeface="Verdana" pitchFamily="34" charset="0"/>
              </a:defRPr>
            </a:lvl1pPr>
            <a:lvl2pPr marL="447675" indent="-180975" algn="l" rtl="0" eaLnBrk="1" fontAlgn="base" hangingPunct="1">
              <a:spcBef>
                <a:spcPts val="300"/>
              </a:spcBef>
              <a:spcAft>
                <a:spcPts val="300"/>
              </a:spcAft>
              <a:buClr>
                <a:srgbClr val="FFD624"/>
              </a:buClr>
              <a:buSzPct val="100000"/>
              <a:buFont typeface="Wingdings" pitchFamily="2" charset="2"/>
              <a:buChar char="ü"/>
              <a:defRPr sz="1400" b="1">
                <a:solidFill>
                  <a:srgbClr val="FFD624"/>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defRPr sz="2000">
                <a:solidFill>
                  <a:schemeClr val="bg2">
                    <a:lumMod val="50000"/>
                  </a:schemeClr>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har char="–"/>
              <a:defRPr sz="2000">
                <a:solidFill>
                  <a:schemeClr val="bg2">
                    <a:lumMod val="50000"/>
                  </a:schemeClr>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endParaRPr lang="en-GB" altLang="en-US" sz="2000" b="0" dirty="0"/>
          </a:p>
        </p:txBody>
      </p:sp>
      <p:sp>
        <p:nvSpPr>
          <p:cNvPr id="4" name="Slide Number Placeholder 3"/>
          <p:cNvSpPr>
            <a:spLocks noGrp="1"/>
          </p:cNvSpPr>
          <p:nvPr>
            <p:ph type="sldNum" sz="quarter" idx="10"/>
          </p:nvPr>
        </p:nvSpPr>
        <p:spPr/>
        <p:txBody>
          <a:bodyPr/>
          <a:lstStyle/>
          <a:p>
            <a:fld id="{FD8AFA19-FFC5-4FD1-BCDD-3597D63929CF}" type="slidenum">
              <a:rPr lang="en-GB" smtClean="0"/>
              <a:t>9</a:t>
            </a:fld>
            <a:endParaRPr lang="en-GB" dirty="0"/>
          </a:p>
        </p:txBody>
      </p:sp>
    </p:spTree>
    <p:extLst>
      <p:ext uri="{BB962C8B-B14F-4D97-AF65-F5344CB8AC3E}">
        <p14:creationId xmlns:p14="http://schemas.microsoft.com/office/powerpoint/2010/main" val="1419626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8233</TotalTime>
  <Words>993</Words>
  <Application>Microsoft Office PowerPoint</Application>
  <PresentationFormat>On-screen Show (4:3)</PresentationFormat>
  <Paragraphs>134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2_Blank</vt:lpstr>
      <vt:lpstr>Open Innovation - latest developments</vt:lpstr>
      <vt:lpstr>Jyrki Katainen Vice-President Jobs, Growth, Investment and Competitiveness</vt:lpstr>
      <vt:lpstr>Carlos Moedas Commissioner for Research, Science and Innovation</vt:lpstr>
      <vt:lpstr>Commissioner Moedas' 3 strategic priorities for R&amp;I policy </vt:lpstr>
      <vt:lpstr>PowerPoint Presentation</vt:lpstr>
      <vt:lpstr> Open Innovation – impact from research   </vt:lpstr>
      <vt:lpstr>Ecosystem – pillars for action</vt:lpstr>
      <vt:lpstr>Pillars for action</vt:lpstr>
      <vt:lpstr>PowerPoint Presentation</vt:lpstr>
      <vt:lpstr>PowerPoint Presentation</vt:lpstr>
      <vt:lpstr>The EU is making major efforts to boost innovation…</vt:lpstr>
      <vt:lpstr>… but is losing the race on scaling up disruptive, market-creating innovation</vt:lpstr>
      <vt:lpstr>Guiding principles for possible EU action</vt:lpstr>
      <vt:lpstr>What could a European Innovation Council do?</vt:lpstr>
      <vt:lpstr>Views received so far…</vt:lpstr>
      <vt:lpstr>A call for ideas :</vt:lpstr>
      <vt:lpstr>Thank you!</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European Innovation Council</dc:title>
  <dc:creator>NORTH Christopher (RTD)</dc:creator>
  <cp:lastModifiedBy>LAGODNY Julius (RTD)</cp:lastModifiedBy>
  <cp:revision>197</cp:revision>
  <cp:lastPrinted>2016-02-10T09:10:53Z</cp:lastPrinted>
  <dcterms:created xsi:type="dcterms:W3CDTF">2015-11-17T12:33:38Z</dcterms:created>
  <dcterms:modified xsi:type="dcterms:W3CDTF">2016-03-11T17:03:06Z</dcterms:modified>
</cp:coreProperties>
</file>