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4" r:id="rId4"/>
    <p:sldId id="343" r:id="rId5"/>
    <p:sldId id="344" r:id="rId6"/>
    <p:sldId id="345" r:id="rId7"/>
    <p:sldId id="348" r:id="rId8"/>
    <p:sldId id="350" r:id="rId9"/>
    <p:sldId id="303" r:id="rId10"/>
    <p:sldId id="274" r:id="rId11"/>
    <p:sldId id="351" r:id="rId12"/>
    <p:sldId id="352" r:id="rId13"/>
    <p:sldId id="305" r:id="rId14"/>
    <p:sldId id="313" r:id="rId15"/>
    <p:sldId id="314" r:id="rId16"/>
    <p:sldId id="353" r:id="rId17"/>
    <p:sldId id="354" r:id="rId18"/>
    <p:sldId id="288" r:id="rId19"/>
    <p:sldId id="289" r:id="rId20"/>
    <p:sldId id="290" r:id="rId21"/>
    <p:sldId id="291" r:id="rId22"/>
    <p:sldId id="292" r:id="rId23"/>
    <p:sldId id="355" r:id="rId24"/>
    <p:sldId id="356" r:id="rId25"/>
    <p:sldId id="357" r:id="rId26"/>
    <p:sldId id="306" r:id="rId27"/>
    <p:sldId id="326" r:id="rId28"/>
    <p:sldId id="327" r:id="rId29"/>
    <p:sldId id="328" r:id="rId30"/>
    <p:sldId id="329" r:id="rId31"/>
    <p:sldId id="307" r:id="rId32"/>
    <p:sldId id="358" r:id="rId33"/>
    <p:sldId id="359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5" d="100"/>
          <a:sy n="85" d="100"/>
        </p:scale>
        <p:origin x="-590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nja\Desktop\PP\FITD%20portfolio\31%20August%202019,%20FITR%20beneficiarie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nja\Desktop\PP\FITD%20portfolio\31%20August%202019,%20FITR%20beneficiar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anja\Desktop\PP\FITD%20portfolio\31%20July%202019,%20FITR%20beneficia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Total </a:t>
            </a:r>
            <a:r>
              <a:rPr lang="en-US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portfolio: Number of beneficiaries</a:t>
            </a:r>
            <a:r>
              <a:rPr lang="en-US" sz="1600" b="1" baseline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per support instrument (240 beneficiaries in total)</a:t>
            </a:r>
            <a:endParaRPr lang="en-US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6C66-4A07-98C1-CB7DFA006EFB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6C66-4A07-98C1-CB7DFA006EFB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6C66-4A07-98C1-CB7DFA006EFB}"/>
              </c:ext>
            </c:extLst>
          </c:dPt>
          <c:dPt>
            <c:idx val="3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6C66-4A07-98C1-CB7DFA006EFB}"/>
              </c:ext>
            </c:extLst>
          </c:dPt>
          <c:dPt>
            <c:idx val="4"/>
            <c:bubble3D val="0"/>
            <c:spPr>
              <a:solidFill>
                <a:schemeClr val="tx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6C66-4A07-98C1-CB7DFA006EFB}"/>
              </c:ext>
            </c:extLst>
          </c:dPt>
          <c:dPt>
            <c:idx val="5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6C66-4A07-98C1-CB7DFA006EF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'[31 August 2019, FITR beneficiaries.xlsx]Analitics per instrument'!$A$31:$A$36</c:f>
              <c:strCache>
                <c:ptCount val="6"/>
                <c:pt idx="0">
                  <c:v>Improvement of innovation</c:v>
                </c:pt>
                <c:pt idx="1">
                  <c:v>Start-up &amp; Spin-off companies</c:v>
                </c:pt>
                <c:pt idx="2">
                  <c:v>Technology development</c:v>
                </c:pt>
                <c:pt idx="3">
                  <c:v>Commercialization of innovation</c:v>
                </c:pt>
                <c:pt idx="4">
                  <c:v>Technology extension</c:v>
                </c:pt>
                <c:pt idx="5">
                  <c:v>Business Accelerator</c:v>
                </c:pt>
              </c:strCache>
            </c:strRef>
          </c:cat>
          <c:val>
            <c:numRef>
              <c:f>'[31 August 2019, FITR beneficiaries.xlsx]Analitics per instrument'!$B$31:$B$36</c:f>
              <c:numCache>
                <c:formatCode>General</c:formatCode>
                <c:ptCount val="6"/>
                <c:pt idx="0">
                  <c:v>110</c:v>
                </c:pt>
                <c:pt idx="1">
                  <c:v>85</c:v>
                </c:pt>
                <c:pt idx="2">
                  <c:v>25</c:v>
                </c:pt>
                <c:pt idx="3">
                  <c:v>13</c:v>
                </c:pt>
                <c:pt idx="4">
                  <c:v>4</c:v>
                </c:pt>
                <c:pt idx="5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6C66-4A07-98C1-CB7DFA006E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095289530700569"/>
          <c:y val="0.28858232209353885"/>
          <c:w val="0.366527627199567"/>
          <c:h val="0.564006287477865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pPr>
            <a:r>
              <a:rPr lang="en-US" sz="1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Total portfolio</a:t>
            </a:r>
            <a:r>
              <a:rPr lang="en-US" sz="1400" b="1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: Volume per support instrument (22,787,982.02 € total portfolio) </a:t>
            </a:r>
            <a:endParaRPr lang="en-US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B33-4D6C-AB68-D1EDECAE8B43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B33-4D6C-AB68-D1EDECAE8B4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EB33-4D6C-AB68-D1EDECAE8B43}"/>
              </c:ext>
            </c:extLst>
          </c:dPt>
          <c:dPt>
            <c:idx val="3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EB33-4D6C-AB68-D1EDECAE8B43}"/>
              </c:ext>
            </c:extLst>
          </c:dPt>
          <c:dPt>
            <c:idx val="4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EB33-4D6C-AB68-D1EDECAE8B43}"/>
              </c:ext>
            </c:extLst>
          </c:dPt>
          <c:dPt>
            <c:idx val="5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EB33-4D6C-AB68-D1EDECAE8B4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'[31 August 2019, FITR beneficiaries.xlsx]Analitics per instrument'!$A$44:$A$49</c:f>
              <c:strCache>
                <c:ptCount val="6"/>
                <c:pt idx="0">
                  <c:v>Improvement of innovation</c:v>
                </c:pt>
                <c:pt idx="1">
                  <c:v>Start-up &amp; Spin-off companies</c:v>
                </c:pt>
                <c:pt idx="2">
                  <c:v>Technology development</c:v>
                </c:pt>
                <c:pt idx="3">
                  <c:v>Business Accelerator</c:v>
                </c:pt>
                <c:pt idx="4">
                  <c:v>Technology extension</c:v>
                </c:pt>
                <c:pt idx="5">
                  <c:v>Commercialization of innovation</c:v>
                </c:pt>
              </c:strCache>
            </c:strRef>
          </c:cat>
          <c:val>
            <c:numRef>
              <c:f>'[31 August 2019, FITR beneficiaries.xlsx]Analitics per instrument'!$B$44:$B$49</c:f>
              <c:numCache>
                <c:formatCode>#,##0.00\ [$€-1]</c:formatCode>
                <c:ptCount val="6"/>
                <c:pt idx="0">
                  <c:v>14544625.699999994</c:v>
                </c:pt>
                <c:pt idx="1">
                  <c:v>2417923.7000000002</c:v>
                </c:pt>
                <c:pt idx="2">
                  <c:v>1890219.71</c:v>
                </c:pt>
                <c:pt idx="3">
                  <c:v>1443495</c:v>
                </c:pt>
                <c:pt idx="4">
                  <c:v>1404909.61</c:v>
                </c:pt>
                <c:pt idx="5">
                  <c:v>1086808.3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EB33-4D6C-AB68-D1EDECAE8B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632280668651453"/>
          <c:y val="0.29259034881362184"/>
          <c:w val="0.35247560174916387"/>
          <c:h val="0.40843304624998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Total portfolio: </a:t>
            </a:r>
            <a:r>
              <a:rPr lang="en-US" sz="16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analytics</a:t>
            </a:r>
            <a:r>
              <a:rPr lang="en-US" sz="1600" b="1" baseline="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baseline="0" dirty="0">
                <a:latin typeface="Calibri Light" panose="020F0302020204030204" pitchFamily="34" charset="0"/>
                <a:cs typeface="Calibri Light" panose="020F0302020204030204" pitchFamily="34" charset="0"/>
              </a:rPr>
              <a:t>per industry</a:t>
            </a:r>
            <a:endParaRPr lang="en-US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'[31 July 2019, FITR beneficiaries.xlsx]Analitics per industry'!$A$2:$A$22</c:f>
              <c:strCache>
                <c:ptCount val="21"/>
                <c:pt idx="0">
                  <c:v>IT</c:v>
                </c:pt>
                <c:pt idx="1">
                  <c:v>Engineering</c:v>
                </c:pt>
                <c:pt idx="2">
                  <c:v>Energetics</c:v>
                </c:pt>
                <c:pt idx="3">
                  <c:v>Construction</c:v>
                </c:pt>
                <c:pt idx="4">
                  <c:v>Food processing</c:v>
                </c:pt>
                <c:pt idx="5">
                  <c:v>Agriculture</c:v>
                </c:pt>
                <c:pt idx="6">
                  <c:v>Textile &amp; Leather</c:v>
                </c:pt>
                <c:pt idx="7">
                  <c:v>Education</c:v>
                </c:pt>
                <c:pt idx="8">
                  <c:v>Electronics</c:v>
                </c:pt>
                <c:pt idx="9">
                  <c:v>Furniture&amp;Wood processing</c:v>
                </c:pt>
                <c:pt idx="10">
                  <c:v>Marketing&amp;Sales</c:v>
                </c:pt>
                <c:pt idx="11">
                  <c:v>Health&amp;medicine</c:v>
                </c:pt>
                <c:pt idx="12">
                  <c:v>Biochemistry</c:v>
                </c:pt>
                <c:pt idx="13">
                  <c:v>Catering</c:v>
                </c:pt>
                <c:pt idx="14">
                  <c:v>Transport</c:v>
                </c:pt>
                <c:pt idx="15">
                  <c:v>Automobile ind.</c:v>
                </c:pt>
                <c:pt idx="16">
                  <c:v>Creative ind.</c:v>
                </c:pt>
                <c:pt idx="17">
                  <c:v>Pharmaceutical ind.</c:v>
                </c:pt>
                <c:pt idx="18">
                  <c:v>Ecology</c:v>
                </c:pt>
                <c:pt idx="19">
                  <c:v>Biomedicine</c:v>
                </c:pt>
                <c:pt idx="20">
                  <c:v>Telecomunication</c:v>
                </c:pt>
              </c:strCache>
            </c:strRef>
          </c:cat>
          <c:val>
            <c:numRef>
              <c:f>'[31 July 2019, FITR beneficiaries.xlsx]Analitics per industry'!$B$2:$B$22</c:f>
              <c:numCache>
                <c:formatCode>General</c:formatCode>
                <c:ptCount val="21"/>
                <c:pt idx="0">
                  <c:v>87</c:v>
                </c:pt>
                <c:pt idx="1">
                  <c:v>28</c:v>
                </c:pt>
                <c:pt idx="2">
                  <c:v>18</c:v>
                </c:pt>
                <c:pt idx="3">
                  <c:v>15</c:v>
                </c:pt>
                <c:pt idx="4">
                  <c:v>12</c:v>
                </c:pt>
                <c:pt idx="5">
                  <c:v>12</c:v>
                </c:pt>
                <c:pt idx="6">
                  <c:v>10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4</c:v>
                </c:pt>
                <c:pt idx="15">
                  <c:v>3</c:v>
                </c:pt>
                <c:pt idx="16">
                  <c:v>3</c:v>
                </c:pt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0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995-4651-89ED-2EF4332EBA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34694016"/>
        <c:axId val="134695552"/>
      </c:barChart>
      <c:catAx>
        <c:axId val="134694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4695552"/>
        <c:crosses val="autoZero"/>
        <c:auto val="1"/>
        <c:lblAlgn val="ctr"/>
        <c:lblOffset val="100"/>
        <c:noMultiLvlLbl val="0"/>
      </c:catAx>
      <c:valAx>
        <c:axId val="134695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e-DE"/>
          </a:p>
        </c:txPr>
        <c:crossAx val="13469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-1016"/>
            <a:ext cx="12190194" cy="685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1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34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32594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6979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90851F4-0FDC-8944-AFB1-570285A3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6392E6E9-847E-BC4E-BEA1-7A4DFD734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="" xmlns:a16="http://schemas.microsoft.com/office/drawing/2014/main" id="{50CB991F-2845-E647-B231-0D8EFFBD5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6DDE5-E0A9-364B-BCFD-9868CCF1593E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="" xmlns:a16="http://schemas.microsoft.com/office/drawing/2014/main" id="{3CAD2E3D-5E69-B846-B62D-0E0A32B30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="" xmlns:a16="http://schemas.microsoft.com/office/drawing/2014/main" id="{ADC87486-8833-F34F-88DE-D51CB1999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36A2A-5D89-544C-9192-A4C61FB68392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743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03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16"/>
            <a:ext cx="12192000" cy="6860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00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137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717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112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93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63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219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E8BD4-FB34-41C2-8B13-005F8F9628E5}" type="datetimeFigureOut">
              <a:rPr lang="fr-FR" smtClean="0"/>
              <a:t>23/09/2019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4299C-4D6A-468A-B6BE-B5C4FD6BB0B9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982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asht.rks-gov.net/uploads/2015/06/02-ligji-per-arsimin-e-larte-anglisht.pdf" TargetMode="External"/><Relationship Id="rId2" Type="http://schemas.openxmlformats.org/officeDocument/2006/relationships/hyperlink" Target="https://www.uni-pr.edu/desk/inc/media/33DA1FD8-AADE-461B-BE70-87C51D3CD4E1.pdf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igjet.kuvendikosoves.org/LTS/DraftLawPhase?draftLawId=73&amp;languageid=1" TargetMode="External"/><Relationship Id="rId5" Type="http://schemas.openxmlformats.org/officeDocument/2006/relationships/hyperlink" Target="http://konsultimet.rks-gov.net/StrategjiaKombetarepernovaciondhe%20Ndermarresi_Shqip.pdf" TargetMode="External"/><Relationship Id="rId4" Type="http://schemas.openxmlformats.org/officeDocument/2006/relationships/hyperlink" Target="http://www.assembly-kosova.org/common/docs/ligjet/2004_42_en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860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36814" y="489856"/>
            <a:ext cx="10716986" cy="602524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R&amp;I Strategies</a:t>
            </a:r>
          </a:p>
          <a:p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bs-Latn-BA" sz="2800" dirty="0" smtClean="0"/>
              <a:t>Imagine 2030, SDG for Bosnia and Herzegovina (R&amp;I is under Smart Growth (Accelerator 4: Increased support to R&amp;D&amp;I</a:t>
            </a:r>
            <a:endParaRPr lang="de-AT" sz="2800" dirty="0" smtClean="0"/>
          </a:p>
          <a:p>
            <a:pPr marL="457200" lvl="1" indent="0">
              <a:buNone/>
            </a:pPr>
            <a:endParaRPr lang="bs-Latn-BA" sz="2800" dirty="0" smtClean="0"/>
          </a:p>
          <a:p>
            <a:pPr lvl="1"/>
            <a:r>
              <a:rPr lang="en-US" sz="2800" dirty="0" smtClean="0"/>
              <a:t>Strategy of Development of Science in Bosnia and Herzegovina 2017-2022  - Revised Framework Document, 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Strategy of Scientific and Technological Development of the Republic of </a:t>
            </a:r>
            <a:r>
              <a:rPr lang="en-US" sz="2800" dirty="0" err="1" smtClean="0"/>
              <a:t>Srpska</a:t>
            </a:r>
            <a:r>
              <a:rPr lang="en-US" sz="2800" dirty="0" smtClean="0"/>
              <a:t> 2017-2021 “Knowledge for Development”</a:t>
            </a:r>
          </a:p>
          <a:p>
            <a:pPr marL="457200" lvl="1" indent="0">
              <a:buNone/>
            </a:pPr>
            <a:endParaRPr lang="en-US" sz="2800" dirty="0" smtClean="0"/>
          </a:p>
          <a:p>
            <a:pPr lvl="1"/>
            <a:r>
              <a:rPr lang="en-US" sz="2800" dirty="0" smtClean="0"/>
              <a:t>Strategy of Development of Science in the Federation of Bosnia and Herzegovina 2011-2021 (draft)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638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26621"/>
            <a:ext cx="10515600" cy="5450342"/>
          </a:xfrm>
        </p:spPr>
        <p:txBody>
          <a:bodyPr/>
          <a:lstStyle/>
          <a:p>
            <a:r>
              <a:rPr lang="bs-Latn-BA" dirty="0" smtClean="0"/>
              <a:t>H2020: 45 projects with 76 participants (</a:t>
            </a:r>
            <a:r>
              <a:rPr lang="en-US" b="1" dirty="0" smtClean="0"/>
              <a:t>6,120,686</a:t>
            </a:r>
            <a:r>
              <a:rPr lang="bs-Latn-BA" b="1" dirty="0" smtClean="0"/>
              <a:t> EUR);</a:t>
            </a:r>
          </a:p>
          <a:p>
            <a:r>
              <a:rPr lang="bs-Latn-BA" b="1" dirty="0" smtClean="0"/>
              <a:t>Entrance fee: 11.5 mio EUR – total (2014-2020);</a:t>
            </a:r>
          </a:p>
          <a:p>
            <a:r>
              <a:rPr lang="bs-Latn-BA" b="1" dirty="0" smtClean="0"/>
              <a:t>Success rate: 17,5% vs 15,3 EU average</a:t>
            </a:r>
            <a:endParaRPr lang="bs-Latn-BA" b="1" dirty="0"/>
          </a:p>
          <a:p>
            <a:pPr marL="0" indent="0">
              <a:buNone/>
            </a:pPr>
            <a:endParaRPr lang="de-AT" b="1" dirty="0" smtClean="0"/>
          </a:p>
          <a:p>
            <a:pPr marL="0" indent="0">
              <a:buNone/>
            </a:pPr>
            <a:r>
              <a:rPr lang="bs-Latn-BA" b="1" dirty="0" smtClean="0"/>
              <a:t>Bosnia and Herzegovina strongly supports </a:t>
            </a:r>
            <a:endParaRPr lang="de-AT" b="1" dirty="0" smtClean="0"/>
          </a:p>
          <a:p>
            <a:pPr marL="0" indent="0">
              <a:buNone/>
            </a:pPr>
            <a:r>
              <a:rPr lang="en-US" b="1" dirty="0" smtClean="0"/>
              <a:t>The </a:t>
            </a:r>
            <a:r>
              <a:rPr lang="en-US" b="1" dirty="0"/>
              <a:t>Initial Statement on the Horizon </a:t>
            </a:r>
            <a:r>
              <a:rPr lang="en-US" b="1" dirty="0" smtClean="0"/>
              <a:t>Europe</a:t>
            </a:r>
            <a:r>
              <a:rPr lang="bs-Latn-BA" b="1" dirty="0" smtClean="0"/>
              <a:t> of the </a:t>
            </a:r>
            <a:r>
              <a:rPr lang="en-US" b="1" dirty="0" smtClean="0"/>
              <a:t>Ministries </a:t>
            </a:r>
            <a:r>
              <a:rPr lang="en-US" b="1" dirty="0"/>
              <a:t>responsible for Science of the Western </a:t>
            </a:r>
            <a:r>
              <a:rPr lang="en-US" b="1" dirty="0" smtClean="0"/>
              <a:t>Balkan</a:t>
            </a:r>
            <a:r>
              <a:rPr lang="bs-Latn-BA" b="1" dirty="0" smtClean="0"/>
              <a:t>s </a:t>
            </a:r>
            <a:endParaRPr lang="bs-Latn-BA" b="1" dirty="0"/>
          </a:p>
          <a:p>
            <a:pPr marL="0" indent="0">
              <a:buNone/>
            </a:pPr>
            <a:endParaRPr lang="bs-Latn-BA" b="1" dirty="0" smtClean="0"/>
          </a:p>
          <a:p>
            <a:r>
              <a:rPr lang="bs-Latn-BA" b="1" dirty="0" smtClean="0"/>
              <a:t>COST (2012-2018): 644 participants in 364 Actions (1,039 mio EUR)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2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530679"/>
            <a:ext cx="10515600" cy="56462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Status of Smart </a:t>
            </a:r>
            <a:r>
              <a:rPr lang="en-US" sz="4000" b="1" dirty="0"/>
              <a:t>Specialization </a:t>
            </a:r>
            <a:r>
              <a:rPr lang="en-US" sz="4000" b="1" dirty="0" smtClean="0"/>
              <a:t>Strategy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Council of Ministers of </a:t>
            </a:r>
            <a:r>
              <a:rPr lang="en-GB" dirty="0"/>
              <a:t>Bosnia and Herzegovina </a:t>
            </a:r>
            <a:r>
              <a:rPr lang="en-US" dirty="0"/>
              <a:t>officially supported the decision to join the S3 for </a:t>
            </a:r>
            <a:r>
              <a:rPr lang="en-US" dirty="0" err="1"/>
              <a:t>BiH</a:t>
            </a:r>
            <a:r>
              <a:rPr lang="en-US" dirty="0"/>
              <a:t> on June 10</a:t>
            </a:r>
            <a:r>
              <a:rPr lang="bs-Latn-BA" dirty="0"/>
              <a:t>, 2019</a:t>
            </a:r>
            <a:endParaRPr lang="en-US" dirty="0"/>
          </a:p>
          <a:p>
            <a:r>
              <a:rPr lang="en-US" dirty="0"/>
              <a:t>Focal point for S3 – Directorate for Economic Planning of </a:t>
            </a:r>
            <a:r>
              <a:rPr lang="en-GB" dirty="0"/>
              <a:t>Bosnia and Herzegovina</a:t>
            </a:r>
            <a:r>
              <a:rPr lang="bs-Latn-BA" dirty="0"/>
              <a:t>;</a:t>
            </a:r>
          </a:p>
          <a:p>
            <a:r>
              <a:rPr lang="bs-Latn-BA" dirty="0"/>
              <a:t>BiH S3 Team Appointed</a:t>
            </a:r>
          </a:p>
          <a:p>
            <a:r>
              <a:rPr lang="bs-Latn-BA" dirty="0"/>
              <a:t>ResInfra@DR Project finished, Prepared set of Recomendations and Methodology for upcoming RI Road Map to be finished by the end of the year</a:t>
            </a:r>
          </a:p>
          <a:p>
            <a:r>
              <a:rPr lang="bs-Latn-BA" dirty="0"/>
              <a:t>Pilot (Pre-survey) before launching the official full EDP for the ICT in RS has been initiated;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561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2891" y="3244334"/>
            <a:ext cx="20582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KOSOVO*</a:t>
            </a:r>
            <a:endParaRPr lang="en-US" sz="3600" dirty="0"/>
          </a:p>
        </p:txBody>
      </p:sp>
      <p:sp>
        <p:nvSpPr>
          <p:cNvPr id="3" name="Rechteck 2"/>
          <p:cNvSpPr/>
          <p:nvPr/>
        </p:nvSpPr>
        <p:spPr>
          <a:xfrm>
            <a:off x="383721" y="5669713"/>
            <a:ext cx="113728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(*This designation is without prejudice to positions on status and is in line with UNSCR 1244 and the ICJ opinion on the Kosovo declaration of independence.)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893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6165" y="375297"/>
            <a:ext cx="11192027" cy="5750006"/>
          </a:xfrm>
        </p:spPr>
        <p:txBody>
          <a:bodyPr>
            <a:normAutofit fontScale="92500" lnSpcReduction="10000"/>
          </a:bodyPr>
          <a:lstStyle/>
          <a:p>
            <a:pPr marL="228600" lvl="2" algn="ctr">
              <a:spcBef>
                <a:spcPts val="1000"/>
              </a:spcBef>
              <a:buNone/>
            </a:pPr>
            <a:r>
              <a:rPr lang="en-US" sz="4000" b="1" dirty="0" smtClean="0"/>
              <a:t>Strategic and legal documents relevant for R&amp;I</a:t>
            </a:r>
          </a:p>
          <a:p>
            <a:pPr marL="228600" lvl="2" algn="ctr">
              <a:spcBef>
                <a:spcPts val="1000"/>
              </a:spcBef>
              <a:buNone/>
            </a:pPr>
            <a:endParaRPr lang="en-US" dirty="0" smtClean="0"/>
          </a:p>
          <a:p>
            <a:pPr marL="285750" lvl="2" indent="-285750" algn="just">
              <a:spcBef>
                <a:spcPts val="1000"/>
              </a:spcBef>
            </a:pPr>
            <a:r>
              <a:rPr lang="en-US" sz="2600" b="1" dirty="0" smtClean="0"/>
              <a:t>National program for research </a:t>
            </a:r>
            <a:endParaRPr lang="en-US" sz="2600" b="1" dirty="0"/>
          </a:p>
          <a:p>
            <a:pPr marL="0" lvl="2" indent="0" algn="just">
              <a:spcBef>
                <a:spcPts val="1000"/>
              </a:spcBef>
              <a:buNone/>
            </a:pPr>
            <a:r>
              <a:rPr lang="en-US" sz="2600" dirty="0" smtClean="0"/>
              <a:t>(</a:t>
            </a:r>
            <a:r>
              <a:rPr lang="en-US" sz="2600" u="sng" dirty="0" smtClean="0">
                <a:hlinkClick r:id="rId2"/>
              </a:rPr>
              <a:t>https://www.uni-pr.edu/desk/inc/media/33DA1FD8-AADE-461B-BE70-87C51D3CD4E1.pd</a:t>
            </a:r>
            <a:r>
              <a:rPr lang="en-GB" sz="2600" u="sng" dirty="0" smtClean="0">
                <a:hlinkClick r:id="rId2"/>
              </a:rPr>
              <a:t>f</a:t>
            </a:r>
            <a:r>
              <a:rPr lang="en-US" sz="2600" dirty="0" smtClean="0"/>
              <a:t>)</a:t>
            </a:r>
          </a:p>
          <a:p>
            <a:pPr marL="285750" lvl="2" indent="-285750" algn="just">
              <a:spcBef>
                <a:spcPts val="1000"/>
              </a:spcBef>
            </a:pPr>
            <a:r>
              <a:rPr lang="en-US" sz="2600" b="1" dirty="0" smtClean="0"/>
              <a:t>Law on higher Education </a:t>
            </a:r>
          </a:p>
          <a:p>
            <a:pPr marL="0" lvl="2" indent="0" algn="just">
              <a:spcBef>
                <a:spcPts val="1000"/>
              </a:spcBef>
              <a:buNone/>
            </a:pPr>
            <a:r>
              <a:rPr lang="en-US" sz="2600" dirty="0" smtClean="0"/>
              <a:t>(</a:t>
            </a:r>
            <a:r>
              <a:rPr lang="en-US" sz="2600" u="sng" dirty="0" smtClean="0">
                <a:hlinkClick r:id="rId3"/>
              </a:rPr>
              <a:t>https://masht.rks-gov.net/uploads/2015/06/02-ligji-per-arsimin-e-larte-anglisht.pdf</a:t>
            </a:r>
            <a:r>
              <a:rPr lang="en-US" sz="2600" dirty="0" smtClean="0"/>
              <a:t>)</a:t>
            </a:r>
            <a:endParaRPr lang="en-US" sz="2600" b="1" dirty="0" smtClean="0"/>
          </a:p>
          <a:p>
            <a:pPr marL="285750" lvl="2" indent="-285750" algn="just">
              <a:spcBef>
                <a:spcPts val="1000"/>
              </a:spcBef>
            </a:pPr>
            <a:r>
              <a:rPr lang="en-US" sz="2600" b="1" dirty="0" smtClean="0"/>
              <a:t>Law on Scientific Activity </a:t>
            </a:r>
          </a:p>
          <a:p>
            <a:pPr marL="0" lvl="2" indent="0" algn="just">
              <a:spcBef>
                <a:spcPts val="1000"/>
              </a:spcBef>
              <a:buNone/>
            </a:pPr>
            <a:r>
              <a:rPr lang="en-US" sz="2600" dirty="0" smtClean="0"/>
              <a:t>(</a:t>
            </a:r>
            <a:r>
              <a:rPr lang="en-US" sz="2600" u="sng" dirty="0" smtClean="0">
                <a:hlinkClick r:id="rId4"/>
              </a:rPr>
              <a:t>http://www.assembly-kosova.org/common/docs/ligjet/2004_42_en.pdf</a:t>
            </a:r>
            <a:r>
              <a:rPr lang="en-US" sz="2600" dirty="0" smtClean="0"/>
              <a:t>)</a:t>
            </a:r>
          </a:p>
          <a:p>
            <a:pPr marL="285750" lvl="2" indent="-285750">
              <a:spcBef>
                <a:spcPts val="1000"/>
              </a:spcBef>
            </a:pPr>
            <a:r>
              <a:rPr lang="en-US" sz="2600" b="1" dirty="0" smtClean="0"/>
              <a:t>Kosovo Strategy for innovation and entrepreneurship 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en-US" sz="2600" dirty="0" smtClean="0">
                <a:hlinkClick r:id="rId5"/>
              </a:rPr>
              <a:t>http://konsultimet.rks-gov.net/</a:t>
            </a:r>
            <a:endParaRPr lang="en-US" sz="2600" b="1" dirty="0" smtClean="0"/>
          </a:p>
          <a:p>
            <a:pPr marL="285750" lvl="2" indent="-285750">
              <a:spcBef>
                <a:spcPts val="1000"/>
              </a:spcBef>
            </a:pPr>
            <a:r>
              <a:rPr lang="en-US" sz="2600" b="1" dirty="0" smtClean="0"/>
              <a:t>Law on Scientific Innovation and Knowledge Transfer </a:t>
            </a:r>
          </a:p>
          <a:p>
            <a:pPr marL="0" lvl="2" indent="0">
              <a:spcBef>
                <a:spcPts val="1000"/>
              </a:spcBef>
              <a:buNone/>
            </a:pPr>
            <a:r>
              <a:rPr lang="en-US" sz="2600" b="1" u="sng" dirty="0">
                <a:hlinkClick r:id="rId6"/>
              </a:rPr>
              <a:t>h</a:t>
            </a:r>
            <a:r>
              <a:rPr lang="en-US" sz="2600" u="sng" dirty="0" smtClean="0">
                <a:hlinkClick r:id="rId6"/>
              </a:rPr>
              <a:t>ttp://ligjet.kuvendikosoves.org/LTS/DraftLawPhase?draftLawId=73&amp;languageid=1</a:t>
            </a:r>
            <a:endParaRPr lang="en-US" sz="2600" u="sng" dirty="0" smtClean="0"/>
          </a:p>
          <a:p>
            <a:pPr marL="228600" lvl="2">
              <a:spcBef>
                <a:spcPts val="1000"/>
              </a:spcBef>
              <a:buNone/>
            </a:pPr>
            <a:endParaRPr lang="en-US" sz="1800" b="1" dirty="0" smtClean="0"/>
          </a:p>
          <a:p>
            <a:pPr marL="228600" lvl="2">
              <a:spcBef>
                <a:spcPts val="1000"/>
              </a:spcBef>
              <a:buNone/>
            </a:pPr>
            <a:endParaRPr lang="en-US" sz="1800" dirty="0" smtClean="0"/>
          </a:p>
          <a:p>
            <a:pPr marL="228600" lvl="2" algn="just">
              <a:spcBef>
                <a:spcPts val="1000"/>
              </a:spcBef>
              <a:buNone/>
            </a:pPr>
            <a:endParaRPr lang="en-US" sz="180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Textfeld 4"/>
          <p:cNvSpPr txBox="1"/>
          <p:nvPr/>
        </p:nvSpPr>
        <p:spPr>
          <a:xfrm>
            <a:off x="466165" y="5826350"/>
            <a:ext cx="11286564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Focus on improving inter-ministerial co-ordination, design and</a:t>
            </a:r>
          </a:p>
          <a:p>
            <a:pPr algn="ctr"/>
            <a:r>
              <a:rPr lang="en-US" sz="2400" dirty="0" smtClean="0"/>
              <a:t> implementation of  R&amp;I policies ​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8894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4633" y="164779"/>
            <a:ext cx="10515600" cy="960179"/>
          </a:xfrm>
        </p:spPr>
        <p:txBody>
          <a:bodyPr>
            <a:noAutofit/>
          </a:bodyPr>
          <a:lstStyle/>
          <a:p>
            <a:pPr algn="ctr"/>
            <a:r>
              <a:rPr lang="de-DE" sz="4000" b="1" dirty="0" err="1">
                <a:cs typeface="Arial" charset="0"/>
              </a:rPr>
              <a:t>Latest</a:t>
            </a:r>
            <a:r>
              <a:rPr lang="de-DE" sz="4000" b="1" dirty="0">
                <a:cs typeface="Arial" charset="0"/>
              </a:rPr>
              <a:t> </a:t>
            </a:r>
            <a:r>
              <a:rPr lang="de-DE" sz="4000" b="1" dirty="0" err="1">
                <a:cs typeface="Arial" charset="0"/>
              </a:rPr>
              <a:t>policy</a:t>
            </a:r>
            <a:r>
              <a:rPr lang="de-DE" sz="4000" b="1" dirty="0">
                <a:cs typeface="Arial" charset="0"/>
              </a:rPr>
              <a:t> </a:t>
            </a:r>
            <a:r>
              <a:rPr lang="de-DE" sz="4000" b="1" dirty="0" err="1" smtClean="0">
                <a:cs typeface="Arial" charset="0"/>
              </a:rPr>
              <a:t>development</a:t>
            </a:r>
            <a:r>
              <a:rPr lang="de-DE" sz="4000" b="1" dirty="0" smtClean="0">
                <a:cs typeface="Arial" charset="0"/>
              </a:rPr>
              <a:t> </a:t>
            </a:r>
            <a:r>
              <a:rPr lang="de-DE" sz="4000" b="1" dirty="0" err="1">
                <a:cs typeface="Arial" charset="0"/>
              </a:rPr>
              <a:t>and</a:t>
            </a:r>
            <a:r>
              <a:rPr lang="de-DE" sz="4000" b="1" dirty="0">
                <a:cs typeface="Arial" charset="0"/>
              </a:rPr>
              <a:t> </a:t>
            </a:r>
            <a:r>
              <a:rPr lang="de-DE" sz="4000" b="1" dirty="0" err="1">
                <a:cs typeface="Arial" charset="0"/>
              </a:rPr>
              <a:t>ongoing</a:t>
            </a:r>
            <a:r>
              <a:rPr lang="de-DE" sz="4000" b="1" dirty="0">
                <a:cs typeface="Arial" charset="0"/>
              </a:rPr>
              <a:t> </a:t>
            </a:r>
            <a:r>
              <a:rPr lang="de-DE" sz="4000" b="1" dirty="0" err="1">
                <a:cs typeface="Arial" charset="0"/>
              </a:rPr>
              <a:t>programs</a:t>
            </a:r>
            <a:r>
              <a:rPr lang="de-DE" sz="4000" b="1" dirty="0">
                <a:cs typeface="Arial" charset="0"/>
              </a:rPr>
              <a:t/>
            </a:r>
            <a:br>
              <a:rPr lang="de-DE" sz="4000" b="1" dirty="0">
                <a:cs typeface="Arial" charset="0"/>
              </a:rPr>
            </a:br>
            <a:endParaRPr lang="en-GB" sz="40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14633" y="1111509"/>
            <a:ext cx="10515600" cy="5491118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National research schemes: </a:t>
            </a:r>
            <a:r>
              <a:rPr lang="en-US" sz="2400" dirty="0" smtClean="0"/>
              <a:t>Research grants, Small grants for publications, mobility support (ongoing) </a:t>
            </a:r>
            <a:endParaRPr lang="de-DE" sz="2400" dirty="0" smtClean="0">
              <a:cs typeface="Arial" charset="0"/>
            </a:endParaRPr>
          </a:p>
          <a:p>
            <a:pPr marL="0" indent="0">
              <a:buNone/>
            </a:pPr>
            <a:r>
              <a:rPr lang="de-DE" sz="2400" b="1" dirty="0" smtClean="0">
                <a:cs typeface="Arial" charset="0"/>
              </a:rPr>
              <a:t>Research </a:t>
            </a:r>
            <a:r>
              <a:rPr lang="de-DE" sz="2400" b="1" dirty="0" err="1" smtClean="0">
                <a:cs typeface="Arial" charset="0"/>
              </a:rPr>
              <a:t>infrastructure</a:t>
            </a:r>
            <a:r>
              <a:rPr lang="de-DE" sz="2400" b="1" dirty="0" smtClean="0">
                <a:cs typeface="Arial" charset="0"/>
              </a:rPr>
              <a:t> </a:t>
            </a:r>
            <a:r>
              <a:rPr lang="de-DE" sz="2400" b="1" dirty="0" err="1" smtClean="0">
                <a:cs typeface="Arial" charset="0"/>
              </a:rPr>
              <a:t>mapping</a:t>
            </a:r>
            <a:endParaRPr lang="de-DE" sz="2400" b="1" dirty="0" smtClean="0">
              <a:cs typeface="Arial" charset="0"/>
            </a:endParaRPr>
          </a:p>
          <a:p>
            <a:r>
              <a:rPr lang="de-DE" sz="2400" dirty="0" smtClean="0">
                <a:cs typeface="Arial" charset="0"/>
              </a:rPr>
              <a:t>Study visit in Montenegro (August 2019)</a:t>
            </a:r>
          </a:p>
          <a:p>
            <a:r>
              <a:rPr lang="de-DE" sz="2400" dirty="0" smtClean="0">
                <a:cs typeface="Arial" charset="0"/>
              </a:rPr>
              <a:t>Concept document –</a:t>
            </a:r>
            <a:r>
              <a:rPr lang="de-DE" sz="2400" b="1" dirty="0" smtClean="0">
                <a:cs typeface="Arial" charset="0"/>
              </a:rPr>
              <a:t> </a:t>
            </a:r>
            <a:r>
              <a:rPr lang="en-GB" sz="2400" dirty="0"/>
              <a:t>For mapping of the Research, Science and Innovation (RSI) System in </a:t>
            </a:r>
            <a:r>
              <a:rPr lang="en-GB" sz="2400" dirty="0" smtClean="0"/>
              <a:t>Kosovo*</a:t>
            </a:r>
          </a:p>
          <a:p>
            <a:pPr marL="0" indent="0">
              <a:buNone/>
            </a:pPr>
            <a:r>
              <a:rPr lang="en-GB" sz="2400" dirty="0" smtClean="0"/>
              <a:t>Short term activities: 1. Licensing research institutions; 2) Developing RSI </a:t>
            </a:r>
            <a:r>
              <a:rPr lang="en-GB" sz="2400" dirty="0"/>
              <a:t>Roadmap </a:t>
            </a:r>
            <a:endParaRPr lang="en-GB" sz="2400" dirty="0" smtClean="0"/>
          </a:p>
          <a:p>
            <a:pPr marL="0" indent="0">
              <a:buNone/>
            </a:pPr>
            <a:r>
              <a:rPr lang="en-US" sz="2400" b="1" dirty="0" smtClean="0"/>
              <a:t>2019 Erasmus </a:t>
            </a:r>
            <a:r>
              <a:rPr lang="en-US" sz="2400" b="1" dirty="0"/>
              <a:t>+ </a:t>
            </a:r>
            <a:r>
              <a:rPr lang="en-US" sz="2400" b="1" dirty="0" smtClean="0"/>
              <a:t>awarded projects</a:t>
            </a:r>
            <a:endParaRPr lang="en-US" sz="2400" b="1" dirty="0"/>
          </a:p>
          <a:p>
            <a:pPr marL="0" indent="0" algn="just"/>
            <a:r>
              <a:rPr lang="en-US" sz="2400" dirty="0" smtClean="0"/>
              <a:t>Enhancing Research Culture in Higher Education in Kosovo / </a:t>
            </a:r>
            <a:r>
              <a:rPr lang="en-US" sz="2400" dirty="0" err="1" smtClean="0"/>
              <a:t>ResearchCult</a:t>
            </a:r>
            <a:endParaRPr lang="en-US" sz="2400" dirty="0" smtClean="0"/>
          </a:p>
          <a:p>
            <a:pPr marL="0" indent="0" algn="just"/>
            <a:r>
              <a:rPr lang="en-US" sz="2400" dirty="0" smtClean="0"/>
              <a:t>The </a:t>
            </a:r>
            <a:r>
              <a:rPr lang="en-US" sz="2400" dirty="0"/>
              <a:t>development and implementation of PhD Curricula in ICT for </a:t>
            </a:r>
            <a:r>
              <a:rPr lang="en-US" sz="2400" dirty="0" smtClean="0"/>
              <a:t>Kosovo* </a:t>
            </a:r>
            <a:r>
              <a:rPr lang="en-US" sz="2400" dirty="0"/>
              <a:t>Education System / DI-PHDICTKES 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297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16</a:t>
            </a:fld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186431" y="493059"/>
            <a:ext cx="11868705" cy="6529178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/>
              <a:t>Current state 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Kosovo* Status in Horizon 2020 – third party (ICPC). </a:t>
            </a:r>
          </a:p>
          <a:p>
            <a:pPr algn="just">
              <a:buFontTx/>
              <a:buChar char="-"/>
            </a:pPr>
            <a:r>
              <a:rPr lang="en-US" sz="2400" dirty="0" smtClean="0"/>
              <a:t>Success rate is 18.6 %. </a:t>
            </a:r>
          </a:p>
          <a:p>
            <a:pPr algn="just">
              <a:buFontTx/>
              <a:buChar char="-"/>
            </a:pPr>
            <a:r>
              <a:rPr lang="en-GB" sz="2400" dirty="0" smtClean="0"/>
              <a:t>Promotional and training measures have been taken to improve participation (</a:t>
            </a:r>
            <a:r>
              <a:rPr lang="en-US" sz="2400" dirty="0" smtClean="0"/>
              <a:t>Improved National Contact Points network, training, better linking of researchers, exchanges of best practices and mentoring with other countries. </a:t>
            </a:r>
          </a:p>
          <a:p>
            <a:pPr marL="0" indent="0" algn="just">
              <a:buNone/>
            </a:pPr>
            <a:r>
              <a:rPr lang="en-GB" sz="2400" b="1" dirty="0"/>
              <a:t>C</a:t>
            </a:r>
            <a:r>
              <a:rPr lang="en-GB" sz="2400" b="1" dirty="0" smtClean="0"/>
              <a:t>hallenges </a:t>
            </a:r>
          </a:p>
          <a:p>
            <a:pPr algn="just">
              <a:buFontTx/>
              <a:buChar char="-"/>
            </a:pPr>
            <a:r>
              <a:rPr lang="en-GB" sz="2400" dirty="0" smtClean="0"/>
              <a:t>Low research capacities, and lack of adequate regional and international networking.</a:t>
            </a:r>
          </a:p>
          <a:p>
            <a:pPr marL="0" indent="0" algn="just">
              <a:buNone/>
            </a:pPr>
            <a:r>
              <a:rPr lang="en-GB" sz="2400" b="1" dirty="0" smtClean="0"/>
              <a:t>Horizon Europe- </a:t>
            </a:r>
          </a:p>
          <a:p>
            <a:pPr marL="0" indent="0" algn="just">
              <a:buNone/>
            </a:pPr>
            <a:r>
              <a:rPr lang="en-GB" sz="2400" b="1" dirty="0" smtClean="0"/>
              <a:t>- </a:t>
            </a:r>
            <a:r>
              <a:rPr lang="en-GB" sz="2400" dirty="0" smtClean="0"/>
              <a:t>Upgrade status-associated country</a:t>
            </a:r>
            <a:endParaRPr lang="de-DE" altLang="de-DE" sz="2400" dirty="0" smtClean="0">
              <a:cs typeface="Arial" charset="0"/>
            </a:endParaRPr>
          </a:p>
          <a:p>
            <a:pPr>
              <a:buFontTx/>
              <a:buChar char="-"/>
            </a:pPr>
            <a:r>
              <a:rPr lang="de-DE" sz="2400" b="1" dirty="0" smtClean="0">
                <a:cs typeface="Arial" charset="0"/>
              </a:rPr>
              <a:t>We support the </a:t>
            </a:r>
            <a:r>
              <a:rPr lang="fr-FR" sz="2400" dirty="0" smtClean="0"/>
              <a:t>initial joint position of WB6 –adresses </a:t>
            </a:r>
            <a:r>
              <a:rPr lang="fr-FR" sz="2400" dirty="0" err="1" smtClean="0"/>
              <a:t>our</a:t>
            </a:r>
            <a:r>
              <a:rPr lang="fr-FR" sz="2400" dirty="0" smtClean="0"/>
              <a:t> </a:t>
            </a:r>
            <a:r>
              <a:rPr lang="fr-FR" sz="2400" dirty="0" err="1" smtClean="0"/>
              <a:t>needs</a:t>
            </a:r>
            <a:r>
              <a:rPr lang="fr-FR" sz="2400" dirty="0" smtClean="0"/>
              <a:t> in </a:t>
            </a:r>
            <a:r>
              <a:rPr lang="fr-FR" sz="2400" dirty="0" err="1" smtClean="0"/>
              <a:t>terms</a:t>
            </a:r>
            <a:r>
              <a:rPr lang="fr-FR" sz="2400" dirty="0" smtClean="0"/>
              <a:t> of:</a:t>
            </a:r>
          </a:p>
          <a:p>
            <a:pPr lvl="1">
              <a:buFontTx/>
              <a:buChar char="-"/>
            </a:pPr>
            <a:r>
              <a:rPr lang="en-US" b="1" dirty="0" smtClean="0"/>
              <a:t>boosting innovation </a:t>
            </a:r>
          </a:p>
          <a:p>
            <a:pPr lvl="1">
              <a:buFontTx/>
              <a:buChar char="-"/>
            </a:pPr>
            <a:r>
              <a:rPr lang="en-US" b="1" dirty="0" smtClean="0"/>
              <a:t>research </a:t>
            </a:r>
            <a:r>
              <a:rPr lang="en-US" b="1" dirty="0"/>
              <a:t>and </a:t>
            </a:r>
            <a:r>
              <a:rPr lang="en-US" b="1" dirty="0" smtClean="0"/>
              <a:t>innovation </a:t>
            </a:r>
            <a:r>
              <a:rPr lang="en-US" b="1" dirty="0"/>
              <a:t>capacity </a:t>
            </a:r>
            <a:r>
              <a:rPr lang="en-US" b="1" dirty="0" smtClean="0"/>
              <a:t>building</a:t>
            </a:r>
          </a:p>
          <a:p>
            <a:pPr lvl="1">
              <a:buFontTx/>
              <a:buChar char="-"/>
            </a:pPr>
            <a:r>
              <a:rPr lang="en-US" b="1" dirty="0" smtClean="0"/>
              <a:t>research collaboration </a:t>
            </a:r>
            <a:r>
              <a:rPr lang="en-US" b="1" dirty="0"/>
              <a:t>in the region and with the EU </a:t>
            </a:r>
            <a:r>
              <a:rPr lang="en-US" b="1" dirty="0" smtClean="0"/>
              <a:t>partners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0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52055" y="1039923"/>
            <a:ext cx="10515600" cy="6020208"/>
          </a:xfrm>
        </p:spPr>
        <p:txBody>
          <a:bodyPr>
            <a:normAutofit/>
          </a:bodyPr>
          <a:lstStyle/>
          <a:p>
            <a:pPr algn="just"/>
            <a:r>
              <a:rPr lang="en-GB" sz="3200" dirty="0" smtClean="0"/>
              <a:t>Kosovo* is at early </a:t>
            </a:r>
            <a:r>
              <a:rPr lang="en-GB" sz="3200" dirty="0"/>
              <a:t>stage in the process of developing S3</a:t>
            </a:r>
          </a:p>
          <a:p>
            <a:pPr algn="just"/>
            <a:r>
              <a:rPr lang="en-US" sz="3200" dirty="0"/>
              <a:t>Team for Smart Specialization Platform established in 2018/all stakeholders included. </a:t>
            </a:r>
          </a:p>
          <a:p>
            <a:pPr algn="just"/>
            <a:r>
              <a:rPr lang="en-GB" sz="3200" dirty="0"/>
              <a:t>First steps on data collection initiated.</a:t>
            </a:r>
          </a:p>
          <a:p>
            <a:r>
              <a:rPr lang="en-GB" sz="3200" dirty="0" smtClean="0"/>
              <a:t>Working group is analysing </a:t>
            </a:r>
            <a:r>
              <a:rPr lang="en-GB" sz="3200" dirty="0"/>
              <a:t>specific conditions of </a:t>
            </a:r>
            <a:r>
              <a:rPr lang="en-GB" sz="3200" dirty="0" smtClean="0"/>
              <a:t>country, </a:t>
            </a:r>
            <a:r>
              <a:rPr lang="en-GB" sz="3200" dirty="0"/>
              <a:t>mapping of economic, innovative and scientific </a:t>
            </a:r>
            <a:r>
              <a:rPr lang="en-GB" sz="3200" dirty="0" smtClean="0"/>
              <a:t>potential.  </a:t>
            </a:r>
          </a:p>
          <a:p>
            <a:r>
              <a:rPr lang="en-GB" sz="3200" dirty="0" smtClean="0"/>
              <a:t>Support by JRC (expert support)</a:t>
            </a:r>
          </a:p>
          <a:p>
            <a:r>
              <a:rPr lang="en-GB" sz="3200" dirty="0" smtClean="0"/>
              <a:t>Participating in regional and international activities related to S3. </a:t>
            </a:r>
          </a:p>
          <a:p>
            <a:r>
              <a:rPr lang="en-GB" sz="3200" dirty="0" smtClean="0"/>
              <a:t>S3 expected to be finalised by 2020.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191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2891" y="3244334"/>
            <a:ext cx="414222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NORTH </a:t>
            </a:r>
            <a:r>
              <a:rPr lang="en-GB" sz="3600" b="1" dirty="0"/>
              <a:t>M</a:t>
            </a:r>
            <a:r>
              <a:rPr lang="en-GB" sz="3600" b="1" dirty="0" smtClean="0"/>
              <a:t>ACEDONIA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765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18177"/>
            <a:ext cx="10515600" cy="905531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/>
            </a:r>
            <a:br>
              <a:rPr lang="en-GB" b="1" dirty="0" smtClean="0"/>
            </a:br>
            <a:r>
              <a:rPr lang="en-US" b="1" dirty="0" smtClean="0"/>
              <a:t>National policy framework</a:t>
            </a:r>
            <a:endParaRPr lang="en-GB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4"/>
            <a:ext cx="9877746" cy="4575175"/>
          </a:xfrm>
        </p:spPr>
        <p:txBody>
          <a:bodyPr/>
          <a:lstStyle/>
          <a:p>
            <a:pPr algn="just"/>
            <a:r>
              <a:rPr lang="en-US" dirty="0" smtClean="0"/>
              <a:t>New Action Plan 2019-2020 adopted for implementation of the National Innovation Strategy 2012 -2020</a:t>
            </a:r>
          </a:p>
          <a:p>
            <a:pPr algn="just"/>
            <a:r>
              <a:rPr lang="en-US" dirty="0" smtClean="0"/>
              <a:t>Strategy for Smart Specialization preparation on-going</a:t>
            </a:r>
          </a:p>
          <a:p>
            <a:pPr algn="just"/>
            <a:r>
              <a:rPr lang="en-US" dirty="0" smtClean="0"/>
              <a:t>National Roadmap for Research Infrastructure in advanced phase  </a:t>
            </a:r>
          </a:p>
          <a:p>
            <a:pPr algn="just"/>
            <a:r>
              <a:rPr lang="en-US" dirty="0" smtClean="0"/>
              <a:t>Establishment of Scientific Technology Park under an EU funded project</a:t>
            </a:r>
          </a:p>
          <a:p>
            <a:pPr algn="just"/>
            <a:r>
              <a:rPr lang="en-US" dirty="0" smtClean="0"/>
              <a:t>A Bylaw within </a:t>
            </a:r>
            <a:r>
              <a:rPr lang="mk-MK" dirty="0" smtClean="0"/>
              <a:t>the new Law on Higher Education, adopted </a:t>
            </a:r>
            <a:r>
              <a:rPr lang="en-US" dirty="0" smtClean="0"/>
              <a:t>for</a:t>
            </a:r>
            <a:r>
              <a:rPr lang="mk-MK" dirty="0" smtClean="0"/>
              <a:t> cover</a:t>
            </a:r>
            <a:r>
              <a:rPr lang="en-US" dirty="0" err="1" smtClean="0"/>
              <a:t>ing</a:t>
            </a:r>
            <a:r>
              <a:rPr lang="mk-MK" dirty="0" smtClean="0"/>
              <a:t> costs for publishing </a:t>
            </a:r>
            <a:r>
              <a:rPr lang="en-US" dirty="0" smtClean="0"/>
              <a:t>articles </a:t>
            </a:r>
            <a:r>
              <a:rPr lang="mk-MK" dirty="0" smtClean="0"/>
              <a:t> in </a:t>
            </a:r>
            <a:r>
              <a:rPr lang="en-US" dirty="0" smtClean="0"/>
              <a:t>e - journals</a:t>
            </a:r>
            <a:r>
              <a:rPr lang="mk-MK" dirty="0" smtClean="0"/>
              <a:t> with impact factor.</a:t>
            </a: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3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408465" y="3216728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6000" dirty="0" smtClean="0"/>
              <a:t>WESTERN BALKANS</a:t>
            </a:r>
            <a:endParaRPr lang="de-AT" sz="6000" dirty="0"/>
          </a:p>
        </p:txBody>
      </p:sp>
    </p:spTree>
    <p:extLst>
      <p:ext uri="{BB962C8B-B14F-4D97-AF65-F5344CB8AC3E}">
        <p14:creationId xmlns:p14="http://schemas.microsoft.com/office/powerpoint/2010/main" val="237968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856215"/>
              </p:ext>
            </p:extLst>
          </p:nvPr>
        </p:nvGraphicFramePr>
        <p:xfrm>
          <a:off x="0" y="1109251"/>
          <a:ext cx="5801710" cy="5480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640418"/>
              </p:ext>
            </p:extLst>
          </p:nvPr>
        </p:nvGraphicFramePr>
        <p:xfrm>
          <a:off x="5533696" y="975756"/>
          <a:ext cx="6658303" cy="53304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11352810" cy="54626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Activities of the Fund for Innovation and Technological Development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2802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1011819"/>
              </p:ext>
            </p:extLst>
          </p:nvPr>
        </p:nvGraphicFramePr>
        <p:xfrm>
          <a:off x="285007" y="409904"/>
          <a:ext cx="11762510" cy="6103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9653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Projects and grants for strengthening research and innovation capacities: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Awards Grants</a:t>
            </a:r>
            <a:r>
              <a:rPr lang="en-US" b="1" dirty="0" smtClean="0"/>
              <a:t> </a:t>
            </a:r>
            <a:r>
              <a:rPr lang="en-US" dirty="0" smtClean="0"/>
              <a:t> to stimulate researchers to publish in international journals with impact factor (grants for up to 300 researchers), </a:t>
            </a:r>
          </a:p>
          <a:p>
            <a:pPr algn="just"/>
            <a:r>
              <a:rPr lang="en-US" dirty="0" smtClean="0"/>
              <a:t>Support young scientists through  </a:t>
            </a:r>
            <a:r>
              <a:rPr lang="mk-MK" dirty="0" smtClean="0"/>
              <a:t>scholarships for postgraduate studies  for students who enroll on the Top 100 universities in the world according to Shanghai</a:t>
            </a:r>
            <a:r>
              <a:rPr lang="de-AT" dirty="0" smtClean="0"/>
              <a:t>‘</a:t>
            </a:r>
            <a:r>
              <a:rPr lang="mk-MK" dirty="0" smtClean="0"/>
              <a:t>s list,</a:t>
            </a:r>
            <a:r>
              <a:rPr lang="en-US" dirty="0" smtClean="0"/>
              <a:t>(around 20 students-covering all costs)</a:t>
            </a:r>
          </a:p>
          <a:p>
            <a:pPr algn="just"/>
            <a:r>
              <a:rPr lang="en-US" dirty="0" smtClean="0"/>
              <a:t>Supporting researchers for participation at Scientific Conferences ( ~ 230 researchers)</a:t>
            </a:r>
          </a:p>
          <a:p>
            <a:pPr algn="just"/>
            <a:r>
              <a:rPr lang="en-US" dirty="0" smtClean="0"/>
              <a:t>Award grants to 54 primary and secondary schools for research projects for young researchers and their mentors in different fields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53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International cooperation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involvement in the </a:t>
            </a:r>
            <a:r>
              <a:rPr lang="en-GB" dirty="0" smtClean="0"/>
              <a:t>establishment of the  South East European International Institute for Sustainable Technologies </a:t>
            </a:r>
          </a:p>
          <a:p>
            <a:r>
              <a:rPr lang="en-US" dirty="0" smtClean="0"/>
              <a:t>Membership in the Consortium of European Social Sciences Databases Archives  (CESSDA - ERIC) and European Social Survey (ESS-ERIC)</a:t>
            </a:r>
          </a:p>
          <a:p>
            <a:r>
              <a:rPr lang="en-US" b="1" dirty="0" smtClean="0"/>
              <a:t>Successful International </a:t>
            </a:r>
            <a:r>
              <a:rPr lang="en-GB" b="1" dirty="0" smtClean="0"/>
              <a:t>multilateral</a:t>
            </a:r>
            <a:r>
              <a:rPr lang="en-GB" dirty="0" smtClean="0"/>
              <a:t> </a:t>
            </a:r>
            <a:r>
              <a:rPr lang="en-US" b="1" dirty="0" smtClean="0"/>
              <a:t>cooperation: </a:t>
            </a:r>
            <a:r>
              <a:rPr lang="en-GB" dirty="0" smtClean="0"/>
              <a:t>COST, CEEPUS, IAEA, UNESCO</a:t>
            </a:r>
          </a:p>
          <a:p>
            <a:r>
              <a:rPr lang="en-US" dirty="0" smtClean="0"/>
              <a:t>Bilateral cooperation successfully on-going with countries in the Region and wider</a:t>
            </a:r>
          </a:p>
          <a:p>
            <a:pPr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96175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Horizon 2020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</a:t>
            </a:r>
          </a:p>
          <a:p>
            <a:pPr>
              <a:buNone/>
            </a:pPr>
            <a:r>
              <a:rPr lang="en-US" dirty="0" smtClean="0"/>
              <a:t>Legible applications :	626</a:t>
            </a:r>
          </a:p>
          <a:p>
            <a:pPr>
              <a:buNone/>
            </a:pPr>
            <a:r>
              <a:rPr lang="en-US" dirty="0" smtClean="0"/>
              <a:t>Approved participations:	  78	(0,86% of </a:t>
            </a:r>
            <a:r>
              <a:rPr lang="en-US" dirty="0" err="1" smtClean="0"/>
              <a:t>Ass.count</a:t>
            </a:r>
            <a:r>
              <a:rPr lang="en-US" dirty="0" smtClean="0"/>
              <a:t>. total)</a:t>
            </a:r>
          </a:p>
          <a:p>
            <a:pPr>
              <a:buNone/>
            </a:pPr>
            <a:r>
              <a:rPr lang="en-US" dirty="0" smtClean="0"/>
              <a:t>Success rate			11,22% (13,73% Ass. count)</a:t>
            </a:r>
          </a:p>
          <a:p>
            <a:pPr>
              <a:buNone/>
            </a:pPr>
            <a:r>
              <a:rPr lang="en-US" dirty="0" smtClean="0"/>
              <a:t>EU contribution:		8,55 million euro (0,23% Ass. Count. total)</a:t>
            </a:r>
          </a:p>
          <a:p>
            <a:pPr>
              <a:buNone/>
            </a:pPr>
            <a:r>
              <a:rPr lang="en-US" dirty="0" smtClean="0"/>
              <a:t>Best results in:		Energy, Infrastructures, Health, Environment</a:t>
            </a:r>
          </a:p>
          <a:p>
            <a:pPr>
              <a:buNone/>
            </a:pPr>
            <a:r>
              <a:rPr lang="en-US" dirty="0" smtClean="0"/>
              <a:t>Top collaborators:		Italy, Spain, UK, Germany, Greece</a:t>
            </a:r>
          </a:p>
          <a:p>
            <a:pPr>
              <a:buNone/>
            </a:pPr>
            <a:r>
              <a:rPr lang="en-US" sz="2000" dirty="0" smtClean="0"/>
              <a:t>(*Source: e-</a:t>
            </a:r>
            <a:r>
              <a:rPr lang="en-US" sz="2000" dirty="0" err="1" smtClean="0"/>
              <a:t>corda</a:t>
            </a:r>
            <a:r>
              <a:rPr lang="en-US" sz="2000" dirty="0" smtClean="0"/>
              <a:t> 17 September 2019)</a:t>
            </a:r>
          </a:p>
        </p:txBody>
      </p:sp>
    </p:spTree>
    <p:extLst>
      <p:ext uri="{BB962C8B-B14F-4D97-AF65-F5344CB8AC3E}">
        <p14:creationId xmlns:p14="http://schemas.microsoft.com/office/powerpoint/2010/main" val="20753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 bwMode="auto">
          <a:xfrm>
            <a:off x="822325" y="367380"/>
            <a:ext cx="10515600" cy="13255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b="1" dirty="0" smtClean="0"/>
              <a:t>RIS3 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 bwMode="auto">
          <a:xfrm>
            <a:off x="725488" y="882650"/>
            <a:ext cx="10515600" cy="565467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Phase 3.4-3.5 out of 7 on the S3 Roadmap:  Mapping the economic, scientific and innovation potential for S3</a:t>
            </a:r>
          </a:p>
          <a:p>
            <a:pPr eaLnBrk="1" hangingPunct="1"/>
            <a:r>
              <a:rPr lang="en-US" sz="2400" dirty="0" smtClean="0"/>
              <a:t> The  document has been sent to an EU expert for final check and comments about the used JRC methodology  </a:t>
            </a:r>
          </a:p>
          <a:p>
            <a:pPr eaLnBrk="1" hangingPunct="1"/>
            <a:r>
              <a:rPr lang="en-US" sz="2400" dirty="0" smtClean="0"/>
              <a:t>A broader discussion regarding  identified preliminary priority domains with  the representatives of the S3 Working group (academy, chambers,) and  Government authorities-will follow.</a:t>
            </a:r>
          </a:p>
          <a:p>
            <a:pPr eaLnBrk="1" hangingPunct="1"/>
            <a:r>
              <a:rPr lang="en-US" sz="2400" dirty="0" smtClean="0"/>
              <a:t>Expectation - till the end of October the Mapping could be sent to the JRC for final evaluation and approval </a:t>
            </a:r>
          </a:p>
          <a:p>
            <a:pPr eaLnBrk="1" hangingPunct="1"/>
            <a:r>
              <a:rPr lang="en-US" sz="2400" dirty="0" smtClean="0"/>
              <a:t>Planned - Qualitative analysis to start in Q4 2019</a:t>
            </a:r>
          </a:p>
          <a:p>
            <a:pPr eaLnBrk="1" hangingPunct="1"/>
            <a:r>
              <a:rPr lang="en-US" sz="2400" dirty="0" smtClean="0"/>
              <a:t>Continuous communication with German expert Mr. Walter </a:t>
            </a:r>
            <a:r>
              <a:rPr lang="en-US" sz="2400" dirty="0" err="1" smtClean="0"/>
              <a:t>Defaa</a:t>
            </a:r>
            <a:r>
              <a:rPr lang="en-US" sz="2400" dirty="0" smtClean="0"/>
              <a:t> , Cabinet of Prime Minister and Coordinative body of the WG for developing S3</a:t>
            </a:r>
          </a:p>
          <a:p>
            <a:pPr eaLnBrk="1" hangingPunct="1"/>
            <a:r>
              <a:rPr lang="en-US" sz="2400" dirty="0" smtClean="0"/>
              <a:t>Ministry of Economy’s platform “Konkurentnost.mk” -official web site for RIS3 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>
              <a:buFont typeface="Arial" pitchFamily="34" charset="0"/>
              <a:buNone/>
            </a:pP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8682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2891" y="3244334"/>
            <a:ext cx="30444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MONTENEGRO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6095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08212" y="699247"/>
            <a:ext cx="10645588" cy="5477716"/>
          </a:xfrm>
        </p:spPr>
        <p:txBody>
          <a:bodyPr/>
          <a:lstStyle/>
          <a:p>
            <a:r>
              <a:rPr lang="en-US" sz="3200" dirty="0" smtClean="0"/>
              <a:t>Smart Specialization Strategy - S3 adopted by the Government in June 2019 (under approval in the EC)</a:t>
            </a:r>
          </a:p>
          <a:p>
            <a:r>
              <a:rPr lang="en-US" sz="3200" dirty="0" smtClean="0"/>
              <a:t>H2020 Policy Support Facility - “Specific Support to Montenegro - Towards Entrepreneurial Innovation Ecosystems in Montenegro” from June 2018 - March 2019</a:t>
            </a:r>
          </a:p>
          <a:p>
            <a:r>
              <a:rPr lang="en-US" sz="3200" dirty="0" err="1" smtClean="0"/>
              <a:t>Programmes</a:t>
            </a:r>
            <a:r>
              <a:rPr lang="en-US" sz="3200" dirty="0" smtClean="0"/>
              <a:t> for improvement of human resources, creating environment for innovative activities in companies and startups</a:t>
            </a:r>
          </a:p>
          <a:p>
            <a:r>
              <a:rPr lang="en-US" sz="3200" dirty="0" smtClean="0"/>
              <a:t>Establishment of the legal entity “Science &amp; Technology Park of Montenegro” + </a:t>
            </a:r>
            <a:r>
              <a:rPr lang="en-US" sz="3200" dirty="0" err="1" smtClean="0"/>
              <a:t>finalisation</a:t>
            </a:r>
            <a:r>
              <a:rPr lang="en-US" sz="3200" dirty="0" smtClean="0"/>
              <a:t> of the building (end of 2020)</a:t>
            </a:r>
          </a:p>
          <a:p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2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1318" y="627529"/>
            <a:ext cx="10617890" cy="5336542"/>
          </a:xfrm>
        </p:spPr>
        <p:txBody>
          <a:bodyPr/>
          <a:lstStyle/>
          <a:p>
            <a:r>
              <a:rPr lang="en-US" sz="3200" dirty="0" smtClean="0"/>
              <a:t>SEEIIST Project – </a:t>
            </a:r>
            <a:r>
              <a:rPr lang="en-US" sz="3200" dirty="0" err="1" smtClean="0"/>
              <a:t>MoU</a:t>
            </a:r>
            <a:r>
              <a:rPr lang="en-US" sz="3200" dirty="0" smtClean="0"/>
              <a:t> of 6 prime ministers; establishment of the legal entity; Design Study phase kicked-off</a:t>
            </a:r>
          </a:p>
          <a:p>
            <a:r>
              <a:rPr lang="en-US" sz="3200" dirty="0" smtClean="0"/>
              <a:t>Concept note for a Multi-beneficiary IPA sent to DG NEAR and regional NIPAC-s for 1 project in 2019: </a:t>
            </a:r>
          </a:p>
          <a:p>
            <a:pPr lvl="1"/>
            <a:r>
              <a:rPr lang="en-US" dirty="0" smtClean="0"/>
              <a:t>Enhancing cooperation of the Western Balkan countries in the Regional Innovation Scheme of the “EUROPEAN INSTITUTE OF INNOVATION AND TECHNOLOGY” – EIT </a:t>
            </a:r>
          </a:p>
          <a:p>
            <a:pPr lvl="1"/>
            <a:r>
              <a:rPr lang="en-US" dirty="0" smtClean="0"/>
              <a:t>presented at Tirana June 2019 meeting, formal confirmation requested from NIPAC-s and DG NEAR</a:t>
            </a:r>
          </a:p>
          <a:p>
            <a:pPr lvl="1"/>
            <a:r>
              <a:rPr lang="en-US" dirty="0" smtClean="0"/>
              <a:t>No response from NIPAC-s and DG NEAR</a:t>
            </a:r>
          </a:p>
          <a:p>
            <a:pPr marL="228600" lvl="1">
              <a:spcBef>
                <a:spcPts val="1000"/>
              </a:spcBef>
            </a:pPr>
            <a:r>
              <a:rPr lang="en-US" sz="3200" dirty="0" smtClean="0"/>
              <a:t>Concept note for a Multi-beneficiary IPA sent for 2 projects in 2018 (1- Establishment of a unified cancer register, 2 – Institution building of NREN-s in WB) – proposals refused 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4725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236" y="642283"/>
            <a:ext cx="10515600" cy="4351338"/>
          </a:xfrm>
        </p:spPr>
        <p:txBody>
          <a:bodyPr/>
          <a:lstStyle/>
          <a:p>
            <a:r>
              <a:rPr lang="en-US" sz="3200" dirty="0" smtClean="0"/>
              <a:t>Process of amending Law on Innovation and preparation of a new Regulation on fiscal incentives for research &amp; innovation – in course (1st quarter of 2020)</a:t>
            </a:r>
          </a:p>
          <a:p>
            <a:r>
              <a:rPr lang="en-US" sz="3200" dirty="0" smtClean="0"/>
              <a:t>Establishment of governance structure for S3 &gt; Council for Innovation and Smart </a:t>
            </a:r>
            <a:r>
              <a:rPr lang="en-US" sz="3200" dirty="0" err="1" smtClean="0"/>
              <a:t>Specialisation</a:t>
            </a:r>
            <a:r>
              <a:rPr lang="en-US" sz="3200" dirty="0" smtClean="0"/>
              <a:t> (presided by the prime minister) - established on September 5, 2019; ...going towards an Innovation Fund</a:t>
            </a:r>
          </a:p>
          <a:p>
            <a:r>
              <a:rPr lang="en-US" sz="3200" dirty="0" smtClean="0"/>
              <a:t>Calls: Innovation projects; Scientific-research projects; Doctoral research projects; </a:t>
            </a:r>
            <a:r>
              <a:rPr lang="en-US" sz="3200" dirty="0" err="1" smtClean="0"/>
              <a:t>Centres</a:t>
            </a:r>
            <a:r>
              <a:rPr lang="en-US" sz="3200" dirty="0" smtClean="0"/>
              <a:t> of excellence; IPA innovation projects</a:t>
            </a:r>
          </a:p>
          <a:p>
            <a:r>
              <a:rPr lang="en-US" sz="3200" dirty="0" smtClean="0"/>
              <a:t>Statistics on research and Statistics on innovation – improvement of statistical processes</a:t>
            </a:r>
            <a:endParaRPr lang="en-GB" sz="3200" dirty="0" smtClean="0"/>
          </a:p>
          <a:p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5527343" y="1637731"/>
            <a:ext cx="6155141" cy="4749420"/>
          </a:xfrm>
          <a:prstGeom prst="cloud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b="1" dirty="0" smtClean="0"/>
              <a:t>Innovation projects – 1 call completed, 2</a:t>
            </a:r>
            <a:r>
              <a:rPr lang="en-US" b="1" baseline="30000" dirty="0" smtClean="0"/>
              <a:t>nd</a:t>
            </a:r>
            <a:r>
              <a:rPr lang="en-US" b="1" dirty="0" smtClean="0"/>
              <a:t> : applications submitted;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Scientific-research projects – 1 call completed;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Doctoral research projects – 1 call completed, 2</a:t>
            </a:r>
            <a:r>
              <a:rPr lang="en-US" b="1" baseline="30000" dirty="0" smtClean="0"/>
              <a:t>nd</a:t>
            </a:r>
            <a:r>
              <a:rPr lang="en-US" b="1" dirty="0" smtClean="0"/>
              <a:t> : evaluation in course; </a:t>
            </a:r>
          </a:p>
          <a:p>
            <a:pPr>
              <a:buFont typeface="Arial" pitchFamily="34" charset="0"/>
              <a:buChar char="•"/>
            </a:pPr>
            <a:r>
              <a:rPr lang="en-US" b="1" dirty="0" err="1" smtClean="0"/>
              <a:t>Centres</a:t>
            </a:r>
            <a:r>
              <a:rPr lang="en-US" b="1" dirty="0" smtClean="0"/>
              <a:t> of excellence – 1 call completed: negotiations for 2 new </a:t>
            </a:r>
            <a:r>
              <a:rPr lang="en-US" b="1" dirty="0" err="1" smtClean="0"/>
              <a:t>centres</a:t>
            </a:r>
            <a:r>
              <a:rPr lang="en-US" b="1" dirty="0" smtClean="0"/>
              <a:t> in course; 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/>
              <a:t>IPA innovation projects – 1 call: evaluations on approval at the EU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0728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2891" y="3244334"/>
            <a:ext cx="19034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ALBANIA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1528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627" y="191068"/>
            <a:ext cx="11652373" cy="188339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Innovation </a:t>
            </a:r>
            <a:r>
              <a:rPr lang="en-US" b="1" dirty="0" smtClean="0"/>
              <a:t>Research &amp; Innovation funding  ME </a:t>
            </a:r>
            <a:br>
              <a:rPr lang="en-US" b="1" dirty="0" smtClean="0"/>
            </a:br>
            <a:r>
              <a:rPr lang="en-US" b="1" dirty="0" smtClean="0"/>
              <a:t>						– overview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841440" y="743660"/>
            <a:ext cx="2649976" cy="2081426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r-Latn-ME" sz="1100" dirty="0"/>
          </a:p>
          <a:p>
            <a:pPr algn="ctr"/>
            <a:r>
              <a:rPr lang="sr-Latn-ME" sz="1600" b="1" dirty="0"/>
              <a:t>GRANTS</a:t>
            </a:r>
            <a:r>
              <a:rPr lang="sr-Latn-ME" sz="1600" b="1" baseline="0" dirty="0"/>
              <a:t> FOR INNOVATION PROJECTS</a:t>
            </a:r>
          </a:p>
          <a:p>
            <a:pPr algn="ctr"/>
            <a:r>
              <a:rPr lang="sr-Latn-ME" sz="1400" b="1" baseline="0" dirty="0"/>
              <a:t>0,7 M / year</a:t>
            </a:r>
          </a:p>
          <a:p>
            <a:pPr algn="ctr"/>
            <a:endParaRPr lang="sr-Latn-ME" sz="1200" b="1" baseline="0" dirty="0"/>
          </a:p>
          <a:p>
            <a:pPr algn="ctr"/>
            <a:r>
              <a:rPr lang="sr-Latn-ME" sz="1100" b="1" baseline="0" dirty="0"/>
              <a:t>business</a:t>
            </a:r>
          </a:p>
          <a:p>
            <a:pPr algn="ctr"/>
            <a:r>
              <a:rPr lang="sr-Latn-ME" sz="1100" b="1" baseline="0" dirty="0"/>
              <a:t>academia</a:t>
            </a:r>
          </a:p>
          <a:p>
            <a:pPr algn="ctr"/>
            <a:r>
              <a:rPr lang="sr-Latn-ME" sz="1100" b="1" baseline="0" dirty="0"/>
              <a:t>validated start-ups (from 2020)</a:t>
            </a:r>
          </a:p>
        </p:txBody>
      </p:sp>
      <p:sp>
        <p:nvSpPr>
          <p:cNvPr id="6" name="Oval 5"/>
          <p:cNvSpPr/>
          <p:nvPr/>
        </p:nvSpPr>
        <p:spPr>
          <a:xfrm>
            <a:off x="9049188" y="3024828"/>
            <a:ext cx="2324100" cy="179069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r-Latn-ME" sz="800" dirty="0"/>
          </a:p>
          <a:p>
            <a:pPr algn="ctr"/>
            <a:r>
              <a:rPr lang="sr-Latn-ME" sz="1200" b="1" dirty="0"/>
              <a:t>PRE-ACCELERATION</a:t>
            </a:r>
          </a:p>
          <a:p>
            <a:pPr algn="ctr"/>
            <a:r>
              <a:rPr lang="sr-Latn-ME" sz="1200" b="1" baseline="0" dirty="0"/>
              <a:t>PROGRAMME FOR </a:t>
            </a:r>
          </a:p>
          <a:p>
            <a:pPr algn="ctr"/>
            <a:r>
              <a:rPr lang="sr-Latn-ME" sz="1200" b="1" baseline="0" dirty="0"/>
              <a:t>START-UPS</a:t>
            </a:r>
          </a:p>
          <a:p>
            <a:pPr algn="ctr"/>
            <a:r>
              <a:rPr lang="sr-Latn-ME" b="1" baseline="0" dirty="0"/>
              <a:t>120,000 + / year</a:t>
            </a:r>
          </a:p>
          <a:p>
            <a:pPr algn="ctr"/>
            <a:endParaRPr lang="sr-Latn-ME" sz="1050" b="1" baseline="0" dirty="0"/>
          </a:p>
          <a:p>
            <a:pPr algn="ctr"/>
            <a:r>
              <a:rPr lang="sr-Latn-ME" sz="1000" b="1" baseline="0" dirty="0"/>
              <a:t>innovative start-ups</a:t>
            </a:r>
          </a:p>
          <a:p>
            <a:pPr algn="ctr"/>
            <a:r>
              <a:rPr lang="sr-Latn-ME" sz="1000" b="1" baseline="0" dirty="0"/>
              <a:t>S3 &amp; SDG priorities</a:t>
            </a:r>
          </a:p>
        </p:txBody>
      </p:sp>
      <p:sp>
        <p:nvSpPr>
          <p:cNvPr id="7" name="Oval 6"/>
          <p:cNvSpPr/>
          <p:nvPr/>
        </p:nvSpPr>
        <p:spPr>
          <a:xfrm>
            <a:off x="9046344" y="4907366"/>
            <a:ext cx="2260601" cy="17049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r-Latn-ME" sz="800" dirty="0"/>
          </a:p>
          <a:p>
            <a:pPr algn="ctr"/>
            <a:r>
              <a:rPr lang="sr-Latn-ME" sz="1400" b="1" dirty="0"/>
              <a:t>INNOVATION</a:t>
            </a:r>
            <a:r>
              <a:rPr lang="sr-Latn-ME" sz="1400" b="1" baseline="0" dirty="0"/>
              <a:t> VOUCHERS</a:t>
            </a:r>
          </a:p>
          <a:p>
            <a:pPr algn="ctr"/>
            <a:r>
              <a:rPr lang="sr-Latn-ME" b="1" baseline="0" dirty="0"/>
              <a:t>50,000  / year</a:t>
            </a:r>
          </a:p>
          <a:p>
            <a:pPr algn="ctr"/>
            <a:endParaRPr lang="sr-Latn-ME" sz="1050" b="1" baseline="0" dirty="0"/>
          </a:p>
          <a:p>
            <a:pPr algn="ctr"/>
            <a:r>
              <a:rPr lang="en-US" sz="1000" b="1" baseline="0" dirty="0" smtClean="0"/>
              <a:t>business</a:t>
            </a:r>
            <a:endParaRPr lang="sr-Latn-ME" sz="1000" b="1" baseline="0" dirty="0"/>
          </a:p>
        </p:txBody>
      </p:sp>
      <p:sp>
        <p:nvSpPr>
          <p:cNvPr id="8" name="Oval 7"/>
          <p:cNvSpPr/>
          <p:nvPr/>
        </p:nvSpPr>
        <p:spPr>
          <a:xfrm>
            <a:off x="6598847" y="4942908"/>
            <a:ext cx="2222500" cy="1704975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sr-Latn-ME" sz="1000" dirty="0"/>
          </a:p>
          <a:p>
            <a:pPr algn="ctr"/>
            <a:r>
              <a:rPr lang="en-US" sz="1400" b="1" dirty="0"/>
              <a:t>INNOVATIVE PROJECTS IN CREATIVE INDUSTRIES</a:t>
            </a:r>
            <a:endParaRPr lang="sr-Latn-ME" sz="1400" b="1" baseline="0" dirty="0"/>
          </a:p>
          <a:p>
            <a:pPr algn="ctr"/>
            <a:r>
              <a:rPr lang="sr-Latn-ME" b="1" baseline="0" dirty="0"/>
              <a:t>50,000 </a:t>
            </a:r>
            <a:r>
              <a:rPr lang="en-US" b="1" baseline="0" dirty="0"/>
              <a:t> </a:t>
            </a:r>
            <a:r>
              <a:rPr lang="sr-Latn-ME" b="1" baseline="0" dirty="0"/>
              <a:t>/ year</a:t>
            </a:r>
          </a:p>
          <a:p>
            <a:pPr algn="ctr"/>
            <a:endParaRPr lang="sr-Latn-ME" sz="900" b="1" baseline="0" dirty="0"/>
          </a:p>
        </p:txBody>
      </p:sp>
      <p:sp>
        <p:nvSpPr>
          <p:cNvPr id="9" name="Oval 8"/>
          <p:cNvSpPr/>
          <p:nvPr/>
        </p:nvSpPr>
        <p:spPr>
          <a:xfrm>
            <a:off x="3981449" y="3069668"/>
            <a:ext cx="2159001" cy="1619249"/>
          </a:xfrm>
          <a:prstGeom prst="ellipse">
            <a:avLst/>
          </a:prstGeom>
          <a:solidFill>
            <a:srgbClr val="870B3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/>
              <a:t>EUREKA</a:t>
            </a:r>
          </a:p>
          <a:p>
            <a:pPr algn="ctr"/>
            <a:r>
              <a:rPr lang="en-US" sz="1200" b="1" baseline="0" dirty="0"/>
              <a:t>90,000 / y</a:t>
            </a:r>
            <a:endParaRPr lang="sr-Latn-ME" sz="1200" b="1" baseline="0" dirty="0"/>
          </a:p>
          <a:p>
            <a:pPr algn="ctr"/>
            <a:endParaRPr lang="en-US" sz="900" b="1" baseline="0" dirty="0"/>
          </a:p>
          <a:p>
            <a:pPr algn="ctr"/>
            <a:r>
              <a:rPr lang="sr-Latn-ME" sz="900" b="1" baseline="0" dirty="0"/>
              <a:t>business</a:t>
            </a:r>
          </a:p>
          <a:p>
            <a:pPr algn="ctr"/>
            <a:r>
              <a:rPr lang="sr-Latn-ME" sz="900" b="1" baseline="0" dirty="0"/>
              <a:t>academia</a:t>
            </a:r>
          </a:p>
          <a:p>
            <a:pPr algn="ctr"/>
            <a:endParaRPr lang="sr-Latn-ME" sz="1100" b="1" baseline="0" dirty="0"/>
          </a:p>
        </p:txBody>
      </p:sp>
      <p:sp>
        <p:nvSpPr>
          <p:cNvPr id="10" name="Oval 9"/>
          <p:cNvSpPr/>
          <p:nvPr/>
        </p:nvSpPr>
        <p:spPr>
          <a:xfrm>
            <a:off x="545911" y="586855"/>
            <a:ext cx="2606722" cy="2060812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/>
              <a:t>CENTERS OF</a:t>
            </a:r>
          </a:p>
          <a:p>
            <a:pPr algn="ctr"/>
            <a:r>
              <a:rPr lang="en-US" sz="1400" b="1" dirty="0"/>
              <a:t>EXCELLENCE</a:t>
            </a:r>
          </a:p>
          <a:p>
            <a:pPr algn="ctr"/>
            <a:r>
              <a:rPr lang="en-US" sz="900" b="1" baseline="0" dirty="0"/>
              <a:t>600,000 / y</a:t>
            </a:r>
          </a:p>
          <a:p>
            <a:pPr algn="ctr"/>
            <a:endParaRPr lang="en-US" sz="900" b="1" baseline="0" dirty="0"/>
          </a:p>
          <a:p>
            <a:pPr algn="ctr"/>
            <a:r>
              <a:rPr lang="sr-Latn-ME" sz="900" b="1" baseline="0" dirty="0"/>
              <a:t>academia</a:t>
            </a:r>
            <a:endParaRPr lang="en-US" sz="900" b="1" baseline="0" dirty="0"/>
          </a:p>
          <a:p>
            <a:pPr algn="ctr"/>
            <a:r>
              <a:rPr lang="en-US" sz="900" b="1" baseline="0" dirty="0"/>
              <a:t>business</a:t>
            </a:r>
          </a:p>
          <a:p>
            <a:pPr algn="ctr"/>
            <a:r>
              <a:rPr lang="en-US" sz="900" b="1" baseline="0" dirty="0"/>
              <a:t>public sector</a:t>
            </a:r>
            <a:endParaRPr lang="sr-Latn-ME" sz="900" b="1" baseline="0" dirty="0"/>
          </a:p>
          <a:p>
            <a:pPr algn="ctr"/>
            <a:endParaRPr lang="sr-Latn-ME" sz="1100" b="1" baseline="0" dirty="0"/>
          </a:p>
        </p:txBody>
      </p:sp>
      <p:sp>
        <p:nvSpPr>
          <p:cNvPr id="11" name="Oval 10"/>
          <p:cNvSpPr/>
          <p:nvPr/>
        </p:nvSpPr>
        <p:spPr>
          <a:xfrm>
            <a:off x="491319" y="2797791"/>
            <a:ext cx="2682319" cy="1918079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/>
              <a:t>NATIONAL RESEARCH PROJECTS</a:t>
            </a:r>
          </a:p>
          <a:p>
            <a:pPr algn="ctr"/>
            <a:r>
              <a:rPr lang="en-US" sz="900" b="1" baseline="0"/>
              <a:t>600,000 / y</a:t>
            </a:r>
          </a:p>
          <a:p>
            <a:pPr algn="ctr"/>
            <a:endParaRPr lang="en-US" sz="900" b="1" baseline="0"/>
          </a:p>
          <a:p>
            <a:pPr algn="ctr"/>
            <a:r>
              <a:rPr lang="sr-Latn-ME" sz="900" b="1" baseline="0"/>
              <a:t>academia</a:t>
            </a:r>
            <a:endParaRPr lang="en-US" sz="900" b="1" baseline="0"/>
          </a:p>
        </p:txBody>
      </p:sp>
      <p:sp>
        <p:nvSpPr>
          <p:cNvPr id="12" name="Oval 11"/>
          <p:cNvSpPr/>
          <p:nvPr/>
        </p:nvSpPr>
        <p:spPr>
          <a:xfrm>
            <a:off x="545912" y="4843392"/>
            <a:ext cx="2554750" cy="1837188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/>
              <a:t>DOCTORAL </a:t>
            </a:r>
          </a:p>
          <a:p>
            <a:pPr algn="ctr"/>
            <a:r>
              <a:rPr lang="en-US" sz="1400" b="1" dirty="0"/>
              <a:t>FELLOWSHIPS</a:t>
            </a:r>
          </a:p>
          <a:p>
            <a:pPr algn="ctr"/>
            <a:r>
              <a:rPr lang="en-US" sz="900" b="1" baseline="0" dirty="0"/>
              <a:t>250,000 / y</a:t>
            </a:r>
          </a:p>
          <a:p>
            <a:pPr algn="ctr"/>
            <a:endParaRPr lang="en-US" sz="900" b="1" baseline="0" dirty="0"/>
          </a:p>
          <a:p>
            <a:pPr algn="ctr"/>
            <a:r>
              <a:rPr lang="en-US" sz="900" b="1" baseline="0" dirty="0" smtClean="0"/>
              <a:t>A</a:t>
            </a:r>
            <a:r>
              <a:rPr lang="sr-Latn-ME" sz="900" b="1" baseline="0" dirty="0" smtClean="0"/>
              <a:t>cademia</a:t>
            </a:r>
            <a:endParaRPr lang="en-US" sz="900" b="1" baseline="0" dirty="0" smtClean="0"/>
          </a:p>
          <a:p>
            <a:pPr algn="ctr"/>
            <a:r>
              <a:rPr lang="en-US" sz="900" b="1" dirty="0" smtClean="0"/>
              <a:t>(business)</a:t>
            </a:r>
            <a:endParaRPr lang="en-US" sz="900" b="1" baseline="0" dirty="0"/>
          </a:p>
        </p:txBody>
      </p:sp>
      <p:sp>
        <p:nvSpPr>
          <p:cNvPr id="13" name="Oval 12"/>
          <p:cNvSpPr/>
          <p:nvPr/>
        </p:nvSpPr>
        <p:spPr>
          <a:xfrm>
            <a:off x="4022675" y="1214864"/>
            <a:ext cx="2159001" cy="1619249"/>
          </a:xfrm>
          <a:prstGeom prst="ellipse">
            <a:avLst/>
          </a:prstGeom>
          <a:solidFill>
            <a:srgbClr val="870B31"/>
          </a:solidFill>
          <a:ln w="38100">
            <a:solidFill>
              <a:schemeClr val="tx1">
                <a:lumMod val="75000"/>
                <a:lumOff val="25000"/>
              </a:schemeClr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HORIZON</a:t>
            </a:r>
            <a:endParaRPr lang="en-US" sz="1400" b="1" dirty="0"/>
          </a:p>
        </p:txBody>
      </p:sp>
      <p:sp>
        <p:nvSpPr>
          <p:cNvPr id="14" name="Oval 13"/>
          <p:cNvSpPr/>
          <p:nvPr/>
        </p:nvSpPr>
        <p:spPr>
          <a:xfrm>
            <a:off x="6287223" y="2201981"/>
            <a:ext cx="2222500" cy="1704975"/>
          </a:xfrm>
          <a:prstGeom prst="ellipse">
            <a:avLst/>
          </a:prstGeom>
          <a:solidFill>
            <a:srgbClr val="870B31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IPA – industry-academia partnerships &amp; innovation </a:t>
            </a:r>
          </a:p>
        </p:txBody>
      </p:sp>
      <p:sp>
        <p:nvSpPr>
          <p:cNvPr id="15" name="Oval 14"/>
          <p:cNvSpPr/>
          <p:nvPr/>
        </p:nvSpPr>
        <p:spPr>
          <a:xfrm>
            <a:off x="3427863" y="4857039"/>
            <a:ext cx="2563504" cy="1837188"/>
          </a:xfrm>
          <a:prstGeom prst="ellipse">
            <a:avLst/>
          </a:prstGeom>
          <a:solidFill>
            <a:schemeClr val="bg1">
              <a:lumMod val="65000"/>
            </a:schemeClr>
          </a:solidFill>
          <a:ln w="28575">
            <a:solidFill>
              <a:schemeClr val="tx1">
                <a:lumMod val="95000"/>
                <a:lumOff val="5000"/>
              </a:schemeClr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 smtClean="0"/>
              <a:t>SMALL SUPPORT SCHEMES</a:t>
            </a:r>
          </a:p>
          <a:p>
            <a:pPr algn="ctr"/>
            <a:r>
              <a:rPr lang="en-US" sz="1400" b="1" dirty="0" smtClean="0"/>
              <a:t>Mobility, publications, patents, promotion…</a:t>
            </a:r>
            <a:endParaRPr lang="en-US" sz="1400" b="1" dirty="0"/>
          </a:p>
          <a:p>
            <a:pPr algn="ctr"/>
            <a:r>
              <a:rPr lang="en-US" sz="900" b="1" baseline="0" dirty="0" smtClean="0"/>
              <a:t>500,000 </a:t>
            </a:r>
            <a:r>
              <a:rPr lang="en-US" sz="900" b="1" baseline="0" dirty="0"/>
              <a:t>/ </a:t>
            </a:r>
            <a:r>
              <a:rPr lang="en-US" sz="900" b="1" baseline="0" dirty="0" smtClean="0"/>
              <a:t>y</a:t>
            </a:r>
            <a:endParaRPr lang="en-US" sz="900" b="1" baseline="0" dirty="0"/>
          </a:p>
        </p:txBody>
      </p:sp>
    </p:spTree>
    <p:extLst>
      <p:ext uri="{BB962C8B-B14F-4D97-AF65-F5344CB8AC3E}">
        <p14:creationId xmlns:p14="http://schemas.microsoft.com/office/powerpoint/2010/main" val="262975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2891" y="3244334"/>
            <a:ext cx="15488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SERBIA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409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/>
              <a:t>Legislative Framework in the Field of Science</a:t>
            </a:r>
            <a:br>
              <a:rPr lang="en-US" b="1" dirty="0"/>
            </a:br>
            <a:endParaRPr lang="en-GB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42745"/>
            <a:ext cx="10515600" cy="4965320"/>
          </a:xfrm>
        </p:spPr>
        <p:txBody>
          <a:bodyPr/>
          <a:lstStyle/>
          <a:p>
            <a:pPr marL="0" lvl="0" indent="0" algn="just">
              <a:buNone/>
            </a:pPr>
            <a:endParaRPr lang="en-US" sz="105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The </a:t>
            </a:r>
            <a:r>
              <a:rPr lang="en-US" sz="2000" dirty="0">
                <a:solidFill>
                  <a:prstClr val="black"/>
                </a:solidFill>
              </a:rPr>
              <a:t>Law on the Science Fund of the Republic of Serbia was </a:t>
            </a:r>
            <a:r>
              <a:rPr lang="en-US" sz="2000" dirty="0" smtClean="0">
                <a:solidFill>
                  <a:prstClr val="black"/>
                </a:solidFill>
              </a:rPr>
              <a:t>adopted in December 2018.</a:t>
            </a:r>
            <a:endParaRPr lang="en-US" sz="2000" dirty="0">
              <a:solidFill>
                <a:prstClr val="black"/>
              </a:solidFill>
            </a:endParaRPr>
          </a:p>
          <a:p>
            <a:pPr marL="800100" lvl="2" indent="0" algn="just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</a:rPr>
              <a:t>Government of the Republic of Serbia appointed Director of the Science Fund, dr Milica Djuric-</a:t>
            </a:r>
            <a:r>
              <a:rPr lang="en-US" dirty="0" err="1">
                <a:solidFill>
                  <a:prstClr val="black"/>
                </a:solidFill>
              </a:rPr>
              <a:t>Jovicic</a:t>
            </a:r>
            <a:r>
              <a:rPr lang="en-US" dirty="0">
                <a:solidFill>
                  <a:prstClr val="black"/>
                </a:solidFill>
              </a:rPr>
              <a:t>, on 21. February 2019</a:t>
            </a:r>
          </a:p>
          <a:p>
            <a:pPr marL="800100" lvl="2" indent="0" algn="just">
              <a:spcBef>
                <a:spcPts val="0"/>
              </a:spcBef>
              <a:buNone/>
            </a:pPr>
            <a:r>
              <a:rPr lang="en-US" dirty="0">
                <a:solidFill>
                  <a:prstClr val="black"/>
                </a:solidFill>
              </a:rPr>
              <a:t>FIRST CALL HAS BEEN PUBLISHED on 21. July 2019.</a:t>
            </a:r>
          </a:p>
          <a:p>
            <a:pPr lvl="0" algn="just"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Law on Science and Research - was adopted in </a:t>
            </a:r>
            <a:r>
              <a:rPr lang="en-US" sz="2000" dirty="0" smtClean="0">
                <a:solidFill>
                  <a:prstClr val="black"/>
                </a:solidFill>
              </a:rPr>
              <a:t>July 2019.</a:t>
            </a:r>
            <a:endParaRPr lang="en-US" sz="2000" dirty="0">
              <a:solidFill>
                <a:prstClr val="black"/>
              </a:solidFill>
            </a:endParaRPr>
          </a:p>
          <a:p>
            <a:pPr lvl="0" algn="just"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Working </a:t>
            </a:r>
            <a:r>
              <a:rPr lang="en-US" sz="2000" dirty="0">
                <a:solidFill>
                  <a:prstClr val="black"/>
                </a:solidFill>
              </a:rPr>
              <a:t>group formed for drafting the new Law on Innovation activity</a:t>
            </a:r>
          </a:p>
          <a:p>
            <a:pPr lvl="0" algn="just"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MESTD published Platform on Open Science (9. July 2018) and Platform on Development of Research Infrastructure, (27. December 2018).</a:t>
            </a:r>
          </a:p>
          <a:p>
            <a:pPr lvl="0" algn="just">
              <a:spcBef>
                <a:spcPts val="0"/>
              </a:spcBef>
            </a:pPr>
            <a:r>
              <a:rPr lang="en-US" sz="2000" dirty="0">
                <a:solidFill>
                  <a:prstClr val="black"/>
                </a:solidFill>
              </a:rPr>
              <a:t>4S – Final stage of the </a:t>
            </a:r>
            <a:r>
              <a:rPr lang="en-US" sz="2000" dirty="0" smtClean="0">
                <a:solidFill>
                  <a:prstClr val="black"/>
                </a:solidFill>
              </a:rPr>
              <a:t>development</a:t>
            </a:r>
          </a:p>
          <a:p>
            <a:pPr lvl="0" algn="just">
              <a:spcBef>
                <a:spcPts val="0"/>
              </a:spcBef>
            </a:pPr>
            <a:r>
              <a:rPr lang="en-US" sz="2000" dirty="0" smtClean="0">
                <a:solidFill>
                  <a:prstClr val="black"/>
                </a:solidFill>
              </a:rPr>
              <a:t>Serbia </a:t>
            </a:r>
            <a:r>
              <a:rPr lang="en-US" sz="2000" dirty="0">
                <a:solidFill>
                  <a:prstClr val="black"/>
                </a:solidFill>
              </a:rPr>
              <a:t>became CERN's 23rd Member State on 24 March 2019</a:t>
            </a:r>
            <a:r>
              <a:rPr lang="en-US" sz="2000" dirty="0" smtClean="0">
                <a:solidFill>
                  <a:prstClr val="black"/>
                </a:solidFill>
              </a:rPr>
              <a:t>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en-US" sz="2000" b="1" dirty="0" smtClean="0">
              <a:solidFill>
                <a:prstClr val="black"/>
              </a:solidFill>
            </a:endParaRPr>
          </a:p>
          <a:p>
            <a:pPr marL="0" lvl="0" indent="0" algn="just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prstClr val="black"/>
                </a:solidFill>
              </a:rPr>
              <a:t>Investment in Research infrastructure </a:t>
            </a:r>
            <a:r>
              <a:rPr lang="en-US" sz="2000" dirty="0" smtClean="0">
                <a:solidFill>
                  <a:prstClr val="black"/>
                </a:solidFill>
              </a:rPr>
              <a:t>– 68 million euro (Science Park, Faculties, apartments construction, </a:t>
            </a:r>
            <a:r>
              <a:rPr lang="en-GB" sz="2000" dirty="0" err="1" smtClean="0"/>
              <a:t>BioSense</a:t>
            </a:r>
            <a:r>
              <a:rPr lang="en-US" sz="2000" dirty="0" smtClean="0">
                <a:solidFill>
                  <a:prstClr val="black"/>
                </a:solidFill>
              </a:rPr>
              <a:t>, </a:t>
            </a:r>
            <a:r>
              <a:rPr lang="en-GB" sz="2000" dirty="0" smtClean="0"/>
              <a:t>Verrocchio)</a:t>
            </a:r>
          </a:p>
          <a:p>
            <a:pPr marL="0" indent="0" algn="just">
              <a:buNone/>
            </a:pPr>
            <a:r>
              <a:rPr lang="en-US" sz="2000" b="1" dirty="0" smtClean="0"/>
              <a:t>Program for talented </a:t>
            </a:r>
            <a:r>
              <a:rPr lang="en-US" sz="2000" b="1" dirty="0"/>
              <a:t>young researchers </a:t>
            </a:r>
            <a:r>
              <a:rPr lang="en-US" sz="2000" dirty="0"/>
              <a:t>- students of doctoral academic studies for participation in scientific research </a:t>
            </a:r>
            <a:r>
              <a:rPr lang="en-US" sz="2000" dirty="0" smtClean="0"/>
              <a:t>projects – 1100 young researchers were included in national projects</a:t>
            </a:r>
            <a:endParaRPr lang="en-US" sz="2000" dirty="0"/>
          </a:p>
          <a:p>
            <a:pPr marL="0" lvl="0" indent="0" algn="just">
              <a:buNone/>
            </a:pPr>
            <a:endParaRPr lang="en-GB" sz="20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73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36376" y="203764"/>
            <a:ext cx="9144000" cy="1325563"/>
          </a:xfrm>
        </p:spPr>
        <p:txBody>
          <a:bodyPr/>
          <a:lstStyle/>
          <a:p>
            <a:pPr lvl="0"/>
            <a:r>
              <a:rPr lang="en-GB" b="1" dirty="0" smtClean="0"/>
              <a:t>		</a:t>
            </a:r>
            <a:r>
              <a:rPr lang="en-GB" b="1" dirty="0" smtClean="0"/>
              <a:t>National Programs</a:t>
            </a:r>
            <a:endParaRPr lang="en-GB" sz="32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116259"/>
          </a:xfrm>
        </p:spPr>
        <p:txBody>
          <a:bodyPr/>
          <a:lstStyle/>
          <a:p>
            <a:pPr marL="0" indent="0" algn="just">
              <a:buNone/>
            </a:pPr>
            <a:r>
              <a:rPr lang="en-US" sz="2000" b="1" dirty="0" smtClean="0"/>
              <a:t>MESTD</a:t>
            </a:r>
            <a:endParaRPr lang="en-US" sz="2000" b="1" dirty="0"/>
          </a:p>
          <a:p>
            <a:pPr marL="0" indent="0" algn="just">
              <a:buNone/>
            </a:pPr>
            <a:r>
              <a:rPr lang="en-US" sz="2000" dirty="0"/>
              <a:t>National Program of Basic Research and Program of Technological Development -  financing of 773 projects continued. </a:t>
            </a:r>
            <a:endParaRPr lang="en-US" sz="2000" dirty="0" smtClean="0"/>
          </a:p>
          <a:p>
            <a:pPr marL="0" indent="0" algn="just">
              <a:buNone/>
            </a:pPr>
            <a:r>
              <a:rPr lang="en-US" sz="2000" dirty="0" smtClean="0"/>
              <a:t>National </a:t>
            </a:r>
            <a:r>
              <a:rPr lang="en-US" sz="2000" dirty="0">
                <a:solidFill>
                  <a:prstClr val="black"/>
                </a:solidFill>
              </a:rPr>
              <a:t>Program of Development of scientific research staff </a:t>
            </a:r>
            <a:r>
              <a:rPr lang="en-US" sz="2000" dirty="0"/>
              <a:t>and </a:t>
            </a:r>
            <a:r>
              <a:rPr lang="en-US" sz="2000" dirty="0">
                <a:solidFill>
                  <a:prstClr val="black"/>
                </a:solidFill>
              </a:rPr>
              <a:t>Program of international cooperation (H2020 July </a:t>
            </a:r>
            <a:r>
              <a:rPr lang="en-US" sz="2000" dirty="0" smtClean="0">
                <a:solidFill>
                  <a:prstClr val="black"/>
                </a:solidFill>
              </a:rPr>
              <a:t>2019 statistics - </a:t>
            </a:r>
            <a:r>
              <a:rPr lang="sr-Cyrl-RS" sz="2000" dirty="0">
                <a:solidFill>
                  <a:prstClr val="black"/>
                </a:solidFill>
              </a:rPr>
              <a:t>393 </a:t>
            </a:r>
            <a:r>
              <a:rPr lang="en-US" sz="2000" dirty="0">
                <a:solidFill>
                  <a:prstClr val="black"/>
                </a:solidFill>
              </a:rPr>
              <a:t>participations,</a:t>
            </a:r>
            <a:r>
              <a:rPr lang="sr-Cyrl-RS" sz="2000" dirty="0">
                <a:solidFill>
                  <a:prstClr val="black"/>
                </a:solidFill>
              </a:rPr>
              <a:t> 274</a:t>
            </a:r>
            <a:r>
              <a:rPr lang="en-US" sz="2000" dirty="0">
                <a:solidFill>
                  <a:prstClr val="black"/>
                </a:solidFill>
              </a:rPr>
              <a:t> </a:t>
            </a:r>
            <a:r>
              <a:rPr lang="en-US" sz="2000" dirty="0" smtClean="0">
                <a:solidFill>
                  <a:prstClr val="black"/>
                </a:solidFill>
              </a:rPr>
              <a:t>grants</a:t>
            </a:r>
            <a:r>
              <a:rPr lang="sr-Cyrl-RS" sz="2000" dirty="0">
                <a:solidFill>
                  <a:prstClr val="black"/>
                </a:solidFill>
              </a:rPr>
              <a:t>, </a:t>
            </a:r>
            <a:r>
              <a:rPr lang="en-US" sz="2000" dirty="0">
                <a:solidFill>
                  <a:prstClr val="black"/>
                </a:solidFill>
              </a:rPr>
              <a:t>budget </a:t>
            </a:r>
            <a:r>
              <a:rPr lang="sr-Cyrl-RS" sz="2000" dirty="0">
                <a:solidFill>
                  <a:prstClr val="black"/>
                </a:solidFill>
              </a:rPr>
              <a:t>91.4</a:t>
            </a:r>
            <a:r>
              <a:rPr lang="en-US" sz="2000" dirty="0">
                <a:solidFill>
                  <a:prstClr val="black"/>
                </a:solidFill>
              </a:rPr>
              <a:t> million euro)</a:t>
            </a:r>
          </a:p>
          <a:p>
            <a:pPr marL="0" lvl="0" indent="0" algn="just">
              <a:buNone/>
            </a:pPr>
            <a:r>
              <a:rPr lang="en-US" sz="2000" b="1" dirty="0" smtClean="0"/>
              <a:t>Science </a:t>
            </a:r>
            <a:r>
              <a:rPr lang="en-US" sz="2000" b="1" dirty="0"/>
              <a:t>Fund of the Republic of Serbia </a:t>
            </a:r>
          </a:p>
          <a:p>
            <a:pPr marL="0" lvl="0" indent="0" algn="just">
              <a:buNone/>
            </a:pPr>
            <a:r>
              <a:rPr lang="en-US" sz="2000" dirty="0" smtClean="0"/>
              <a:t>Program </a:t>
            </a:r>
            <a:r>
              <a:rPr lang="en-US" sz="2000" dirty="0"/>
              <a:t>for excellent projects of young researchers (PROMIS) is officially </a:t>
            </a:r>
            <a:r>
              <a:rPr lang="en-US" sz="2000" dirty="0" smtClean="0"/>
              <a:t>closed in September 2019 - received </a:t>
            </a:r>
            <a:r>
              <a:rPr lang="en-US" sz="2000" dirty="0"/>
              <a:t>585 project applications </a:t>
            </a:r>
            <a:endParaRPr lang="en-US" sz="2000" dirty="0" smtClean="0"/>
          </a:p>
          <a:p>
            <a:pPr marL="0" lvl="0" indent="0" algn="just">
              <a:buNone/>
            </a:pPr>
            <a:r>
              <a:rPr lang="en-US" sz="2000" dirty="0" smtClean="0"/>
              <a:t>New calls by the end of 2019 on cooperation with Diaspora, Artificial intelligence…</a:t>
            </a:r>
          </a:p>
          <a:p>
            <a:pPr marL="0" lvl="0" indent="0" algn="just">
              <a:buNone/>
            </a:pPr>
            <a:r>
              <a:rPr lang="sr-Latn-RS" sz="2000" b="1" dirty="0" smtClean="0">
                <a:solidFill>
                  <a:prstClr val="black"/>
                </a:solidFill>
              </a:rPr>
              <a:t>Innovation Fund</a:t>
            </a:r>
            <a:r>
              <a:rPr lang="en-US" sz="2000" b="1" dirty="0" smtClean="0">
                <a:solidFill>
                  <a:prstClr val="black"/>
                </a:solidFill>
              </a:rPr>
              <a:t> </a:t>
            </a:r>
            <a:r>
              <a:rPr lang="en-US" sz="2000" b="1" dirty="0"/>
              <a:t>of the Republic of Serbia </a:t>
            </a:r>
            <a:endParaRPr lang="en-US" sz="2000" b="1" dirty="0" smtClean="0"/>
          </a:p>
          <a:p>
            <a:pPr marL="0" indent="0" algn="just">
              <a:buNone/>
            </a:pPr>
            <a:r>
              <a:rPr lang="sr-Latn-RS" sz="2000" dirty="0" smtClean="0"/>
              <a:t>Mini</a:t>
            </a:r>
            <a:r>
              <a:rPr lang="en-US" sz="2000" dirty="0" smtClean="0"/>
              <a:t>/Matching </a:t>
            </a:r>
            <a:r>
              <a:rPr lang="sr-Latn-RS" sz="2000" dirty="0" smtClean="0"/>
              <a:t>Grants Program</a:t>
            </a:r>
            <a:r>
              <a:rPr lang="en-US" sz="2000" dirty="0" smtClean="0"/>
              <a:t>, Collaborative Grant Scheme, Innovation Vouchers, </a:t>
            </a:r>
            <a:r>
              <a:rPr lang="en-GB" sz="2000" dirty="0"/>
              <a:t>Transfer Technology Program </a:t>
            </a:r>
            <a:r>
              <a:rPr lang="en-GB" sz="2000" dirty="0" smtClean="0"/>
              <a:t>and </a:t>
            </a:r>
            <a:r>
              <a:rPr lang="en-GB" sz="2000" dirty="0"/>
              <a:t>new </a:t>
            </a:r>
            <a:r>
              <a:rPr lang="en-GB" sz="2000" dirty="0" smtClean="0"/>
              <a:t>one - Proof </a:t>
            </a:r>
            <a:r>
              <a:rPr lang="en-GB" sz="2000" dirty="0"/>
              <a:t>of </a:t>
            </a:r>
            <a:r>
              <a:rPr lang="en-GB" sz="2000" dirty="0" smtClean="0"/>
              <a:t>Concept</a:t>
            </a:r>
          </a:p>
          <a:p>
            <a:pPr marL="0" indent="0" algn="just">
              <a:buNone/>
            </a:pPr>
            <a:r>
              <a:rPr lang="en-US" sz="2000" dirty="0"/>
              <a:t>From the </a:t>
            </a:r>
            <a:r>
              <a:rPr lang="en-US" sz="2000" dirty="0" smtClean="0"/>
              <a:t>beginning (2011) </a:t>
            </a:r>
            <a:r>
              <a:rPr lang="en-US" sz="2000" dirty="0"/>
              <a:t>-</a:t>
            </a:r>
            <a:r>
              <a:rPr lang="en-US" sz="2000" dirty="0" smtClean="0"/>
              <a:t> </a:t>
            </a:r>
            <a:r>
              <a:rPr lang="en-US" sz="2000" dirty="0"/>
              <a:t>EUR 16.4 million has been approved through the Innovation Fund for 122 innovative projects, EUR 1.7 million for 330 innovation vouchers and EUR 380 thousand for technology transfer support. A total of € 18.6 million was approved. More than 1,450 innovative project applications were submitted to all public calls</a:t>
            </a:r>
            <a:r>
              <a:rPr lang="en-US" sz="2000" dirty="0" smtClean="0"/>
              <a:t>.</a:t>
            </a:r>
          </a:p>
          <a:p>
            <a:pPr marL="0" lvl="0" indent="0">
              <a:buNone/>
            </a:pPr>
            <a:endParaRPr lang="en-US" sz="2000" b="1" dirty="0">
              <a:solidFill>
                <a:prstClr val="black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B662E-7A1B-484A-AF0B-3B04AD986DB6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793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838200" y="272661"/>
            <a:ext cx="10648308" cy="1325563"/>
          </a:xfrm>
        </p:spPr>
        <p:txBody>
          <a:bodyPr/>
          <a:lstStyle/>
          <a:p>
            <a:pPr algn="ctr"/>
            <a:r>
              <a:rPr lang="en-US" sz="3600" b="1" dirty="0" smtClean="0"/>
              <a:t>(NASRI) - Contribution, Achievements and Challenges with regard Researchers mobility 2018-2019.</a:t>
            </a:r>
            <a:endParaRPr lang="en-GB" sz="3600" b="1" dirty="0"/>
          </a:p>
        </p:txBody>
      </p:sp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817652" y="1592493"/>
            <a:ext cx="10515600" cy="4183777"/>
          </a:xfrm>
        </p:spPr>
        <p:txBody>
          <a:bodyPr/>
          <a:lstStyle/>
          <a:p>
            <a:pPr algn="just">
              <a:buNone/>
            </a:pPr>
            <a:r>
              <a:rPr lang="en-US" sz="2400" b="1" dirty="0" smtClean="0"/>
              <a:t>   </a:t>
            </a:r>
            <a:r>
              <a:rPr lang="en-US" b="1" dirty="0" smtClean="0"/>
              <a:t>COST</a:t>
            </a:r>
          </a:p>
          <a:p>
            <a:pPr lvl="1" algn="just"/>
            <a:r>
              <a:rPr lang="en-US" dirty="0" smtClean="0"/>
              <a:t>Since April, 2018, Albania is one of the 38-th members of COST. </a:t>
            </a:r>
          </a:p>
          <a:p>
            <a:pPr lvl="1" algn="just"/>
            <a:r>
              <a:rPr lang="en-US" dirty="0" smtClean="0"/>
              <a:t>Achievements: Before  2018, participation in COST reached up to 29. After receiving membership participation is increased significantly . Currently  Albania counts 151 participants in COST Actions.  </a:t>
            </a:r>
          </a:p>
          <a:p>
            <a:pPr lvl="1" algn="just"/>
            <a:r>
              <a:rPr lang="en-US" dirty="0" smtClean="0"/>
              <a:t>NASRI has organized around 20 Info-Days. In these Info- Days have participated  around 400- persons from 15- HEI (Higher Education Institutions), both private and public. </a:t>
            </a:r>
          </a:p>
          <a:p>
            <a:pPr lvl="1" algn="just"/>
            <a:r>
              <a:rPr lang="en-US" dirty="0" smtClean="0"/>
              <a:t>Challenge: Based on the expression of interest from the community of researchers, by 2020, we  aim to increase the number of participation in COST Actions to 300 MC delegates (researchers). </a:t>
            </a:r>
          </a:p>
          <a:p>
            <a:pPr algn="just">
              <a:buNone/>
            </a:pPr>
            <a:endParaRPr lang="en-US" sz="1400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34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 smtClean="0"/>
              <a:t>(NASRI) - Contribution, Achievements and Challenges with regard Researchers mobility 2018-2019.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02335"/>
            <a:ext cx="10515600" cy="4351338"/>
          </a:xfrm>
        </p:spPr>
        <p:txBody>
          <a:bodyPr/>
          <a:lstStyle/>
          <a:p>
            <a:r>
              <a:rPr lang="en-US" b="1" dirty="0" smtClean="0"/>
              <a:t>CEEPUS:</a:t>
            </a:r>
          </a:p>
          <a:p>
            <a:pPr lvl="1"/>
            <a:r>
              <a:rPr lang="en-US" dirty="0" smtClean="0"/>
              <a:t>From 2018 NASRI is the National CEEPUS Office in Albania, playing a key role in promoting CEEPUS </a:t>
            </a:r>
            <a:r>
              <a:rPr lang="en-US" dirty="0" err="1" smtClean="0"/>
              <a:t>Programme</a:t>
            </a:r>
            <a:r>
              <a:rPr lang="en-US" dirty="0" smtClean="0"/>
              <a:t> in cooperation with HEI-s. </a:t>
            </a:r>
          </a:p>
          <a:p>
            <a:pPr lvl="1"/>
            <a:r>
              <a:rPr lang="en-US" dirty="0" smtClean="0"/>
              <a:t>Achievements - During last year,  2 HEI-s have joined the CEEPUS program, Tirana Business University and Albanian University.</a:t>
            </a:r>
          </a:p>
          <a:p>
            <a:pPr lvl="1"/>
            <a:r>
              <a:rPr lang="en-US" dirty="0" smtClean="0"/>
              <a:t>The number of outgoing students and professors from Albania towards other CEEPUS’ countries is approximately 80.</a:t>
            </a:r>
          </a:p>
          <a:p>
            <a:pPr lvl="1"/>
            <a:r>
              <a:rPr lang="en-US" dirty="0" smtClean="0"/>
              <a:t>During 2018- 2019 the incoming mobility number is increased by 5%.</a:t>
            </a:r>
          </a:p>
          <a:p>
            <a:pPr lvl="1"/>
            <a:r>
              <a:rPr lang="en-US" dirty="0" smtClean="0"/>
              <a:t>Challenge :  Our main future goal is to increase the number of incoming students and professors by 10% in 2020.</a:t>
            </a:r>
          </a:p>
          <a:p>
            <a:pPr lvl="1"/>
            <a:r>
              <a:rPr lang="en-US" dirty="0" smtClean="0"/>
              <a:t>Barriers: low level of fellowships ‘ financing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7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/>
              <a:t>(NASRI) - Contribution, Achievements and Challenges with regard Researchers mobility 2018-2019.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554" y="1589318"/>
            <a:ext cx="10515600" cy="4688191"/>
          </a:xfrm>
        </p:spPr>
        <p:txBody>
          <a:bodyPr/>
          <a:lstStyle/>
          <a:p>
            <a:r>
              <a:rPr lang="en-US" dirty="0" smtClean="0"/>
              <a:t>Bilateral programs </a:t>
            </a:r>
          </a:p>
          <a:p>
            <a:pPr lvl="1"/>
            <a:r>
              <a:rPr lang="en-US" dirty="0" smtClean="0"/>
              <a:t>Achievements : Currently NASRI is financing the 2nd phase for Albanian-Italian bilateral technological and scientific research projects.  Based on the agreement there are being financed 10 - projects every two years. </a:t>
            </a:r>
          </a:p>
          <a:p>
            <a:pPr lvl="1"/>
            <a:r>
              <a:rPr lang="en-US" dirty="0" smtClean="0"/>
              <a:t>The agency  has financed  the 1st phase for  10 projects in the framework of Albanian-Austrian bilateral  protocol on technological and scientific research projects. </a:t>
            </a:r>
          </a:p>
          <a:p>
            <a:pPr lvl="1"/>
            <a:r>
              <a:rPr lang="en-US" dirty="0" smtClean="0"/>
              <a:t>It is opened a new call for proposal in framework of bilateral protocol with Kosovo.  </a:t>
            </a:r>
          </a:p>
          <a:p>
            <a:pPr lvl="1"/>
            <a:r>
              <a:rPr lang="en-US" dirty="0" smtClean="0"/>
              <a:t>Challenges- NASRI has commenced the negotiations on the prospects of drafting a bilateral protocol, with neighborhood countries.  In  this regard we are currently mapping the draft-protocol of Albanian Croatian bilateral cooperation in the field of technological cooperation and scientific research.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58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/>
              <a:t>Horizon 2020 Framework Programme.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86829" y="1394109"/>
            <a:ext cx="10515600" cy="5032375"/>
          </a:xfrm>
        </p:spPr>
        <p:txBody>
          <a:bodyPr/>
          <a:lstStyle/>
          <a:p>
            <a:pPr algn="just"/>
            <a:r>
              <a:rPr lang="en-US" sz="2400" dirty="0" smtClean="0"/>
              <a:t>In the framework of ERA Priorities, NASRI has played a key role while promoting the  strengthening of the capacities  for  scientific researchers.   </a:t>
            </a:r>
          </a:p>
          <a:p>
            <a:pPr algn="just"/>
            <a:r>
              <a:rPr lang="en-US" sz="2400" dirty="0" smtClean="0"/>
              <a:t>NASRI, supported by </a:t>
            </a:r>
            <a:r>
              <a:rPr lang="sq-AL" sz="2400" dirty="0" smtClean="0"/>
              <a:t>DG Research and Innovation </a:t>
            </a:r>
            <a:r>
              <a:rPr lang="en-US" sz="2400" dirty="0" smtClean="0"/>
              <a:t>European</a:t>
            </a:r>
            <a:r>
              <a:rPr lang="en-US" sz="2400" i="1" dirty="0" smtClean="0"/>
              <a:t> </a:t>
            </a:r>
            <a:r>
              <a:rPr lang="en-US" sz="2400" dirty="0" smtClean="0"/>
              <a:t>Commission, Research Executive Agency, APRE, NCP Academy, TAIEX, the Technical Assistance Project EU programs where Albania is associated, has conducted around 130  Info- Days  and Workshops, in different public and non-public HEI- Higher Education Institutions.</a:t>
            </a:r>
          </a:p>
          <a:p>
            <a:pPr algn="just"/>
            <a:r>
              <a:rPr lang="en-US" sz="2400" dirty="0" smtClean="0"/>
              <a:t>Compared to FP7, there are submitted </a:t>
            </a:r>
            <a:r>
              <a:rPr lang="en-GB" sz="2400" dirty="0" smtClean="0"/>
              <a:t>329 </a:t>
            </a:r>
            <a:r>
              <a:rPr lang="fr-FR" sz="2400" dirty="0" smtClean="0"/>
              <a:t>applications in</a:t>
            </a:r>
            <a:r>
              <a:rPr lang="en-US" sz="2400" dirty="0" smtClean="0"/>
              <a:t>total, out of which 33 have been awarded with total EU Contribution  of 3.030 min Euro. </a:t>
            </a:r>
          </a:p>
          <a:p>
            <a:r>
              <a:rPr lang="en-US" sz="2400" dirty="0" smtClean="0"/>
              <a:t>NASRI  has a data base of 3900 researchers . </a:t>
            </a:r>
          </a:p>
          <a:p>
            <a:r>
              <a:rPr lang="en-US" sz="2400" dirty="0" smtClean="0"/>
              <a:t>Currently NASRI </a:t>
            </a:r>
            <a:r>
              <a:rPr lang="en-US" sz="2400" dirty="0" err="1" smtClean="0"/>
              <a:t>hase</a:t>
            </a:r>
            <a:r>
              <a:rPr lang="en-US" sz="2400" dirty="0" smtClean="0"/>
              <a:t> </a:t>
            </a:r>
            <a:r>
              <a:rPr lang="en-US" sz="2400" dirty="0" err="1" smtClean="0"/>
              <a:t>apdated</a:t>
            </a:r>
            <a:r>
              <a:rPr lang="en-US" sz="2400" dirty="0" smtClean="0"/>
              <a:t> the NCP list and Horizon committees  </a:t>
            </a:r>
          </a:p>
          <a:p>
            <a:r>
              <a:rPr lang="en-US" sz="2400" dirty="0" smtClean="0"/>
              <a:t>By 2020 NASRI aims to increase the number of  projects awarded through increasing the applications up  to 800. 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77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 smtClean="0"/>
              <a:t>National programs </a:t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17834"/>
            <a:ext cx="10515600" cy="4759129"/>
          </a:xfrm>
        </p:spPr>
        <p:txBody>
          <a:bodyPr/>
          <a:lstStyle/>
          <a:p>
            <a:r>
              <a:rPr lang="en-US" sz="2400" dirty="0" smtClean="0"/>
              <a:t>Building capacities of domestic infrastructure for research and innovation within public HEIs.  </a:t>
            </a:r>
            <a:r>
              <a:rPr lang="en-US" sz="2400" dirty="0" err="1" smtClean="0"/>
              <a:t>GoA</a:t>
            </a:r>
            <a:r>
              <a:rPr lang="en-US" sz="2400" dirty="0" smtClean="0"/>
              <a:t> through NASRI has financed 15- Project with a total contribution of state budget of 1.5 min Euro.</a:t>
            </a:r>
          </a:p>
          <a:p>
            <a:r>
              <a:rPr lang="en-US" sz="2400" dirty="0" smtClean="0"/>
              <a:t>R&amp;D (Research and Development projects) NASRI has financed 6-  national Research Project with a total contribution of 300,000 Euro.</a:t>
            </a:r>
          </a:p>
          <a:p>
            <a:pPr>
              <a:buNone/>
            </a:pPr>
            <a:endParaRPr lang="en-GB" sz="2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B662E-7A1B-484A-AF0B-3B04AD986DB6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692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162891" y="3244334"/>
            <a:ext cx="556254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 smtClean="0"/>
              <a:t>BOSNIA AND HERZEGOVINA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390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2321</Words>
  <Application>Microsoft Office PowerPoint</Application>
  <PresentationFormat>Benutzerdefiniert</PresentationFormat>
  <Paragraphs>253</Paragraphs>
  <Slides>33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Thème Office</vt:lpstr>
      <vt:lpstr>PowerPoint-Präsentation</vt:lpstr>
      <vt:lpstr>PowerPoint-Präsentation</vt:lpstr>
      <vt:lpstr>PowerPoint-Präsentation</vt:lpstr>
      <vt:lpstr>(NASRI) - Contribution, Achievements and Challenges with regard Researchers mobility 2018-2019.</vt:lpstr>
      <vt:lpstr>(NASRI) - Contribution, Achievements and Challenges with regard Researchers mobility 2018-2019.</vt:lpstr>
      <vt:lpstr>(NASRI) - Contribution, Achievements and Challenges with regard Researchers mobility 2018-2019.</vt:lpstr>
      <vt:lpstr>Horizon 2020 Framework Programme. </vt:lpstr>
      <vt:lpstr>National programs  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Latest policy development and ongoing programs </vt:lpstr>
      <vt:lpstr>PowerPoint-Präsentation</vt:lpstr>
      <vt:lpstr>PowerPoint-Präsentation</vt:lpstr>
      <vt:lpstr>PowerPoint-Präsentation</vt:lpstr>
      <vt:lpstr> National policy framework</vt:lpstr>
      <vt:lpstr>PowerPoint-Präsentation</vt:lpstr>
      <vt:lpstr>PowerPoint-Präsentation</vt:lpstr>
      <vt:lpstr>Projects and grants for strengthening research and innovation capacities:</vt:lpstr>
      <vt:lpstr>International cooperation</vt:lpstr>
      <vt:lpstr>Horizon 2020</vt:lpstr>
      <vt:lpstr>RIS3 </vt:lpstr>
      <vt:lpstr>PowerPoint-Präsentation</vt:lpstr>
      <vt:lpstr>PowerPoint-Präsentation</vt:lpstr>
      <vt:lpstr>PowerPoint-Präsentation</vt:lpstr>
      <vt:lpstr>PowerPoint-Präsentation</vt:lpstr>
      <vt:lpstr>Innovation Research &amp; Innovation funding  ME        – overview </vt:lpstr>
      <vt:lpstr>PowerPoint-Präsentation</vt:lpstr>
      <vt:lpstr>Legislative Framework in the Field of Science </vt:lpstr>
      <vt:lpstr>  National Programs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Maïssa NDIAYE</dc:creator>
  <cp:lastModifiedBy>Pecarz</cp:lastModifiedBy>
  <cp:revision>37</cp:revision>
  <dcterms:created xsi:type="dcterms:W3CDTF">2019-08-09T14:17:33Z</dcterms:created>
  <dcterms:modified xsi:type="dcterms:W3CDTF">2019-09-23T06:21:55Z</dcterms:modified>
</cp:coreProperties>
</file>