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4"/>
    <p:sldMasterId id="2147484065" r:id="rId5"/>
    <p:sldMasterId id="2147484081" r:id="rId6"/>
    <p:sldMasterId id="2147484118" r:id="rId7"/>
    <p:sldMasterId id="2147484137" r:id="rId8"/>
    <p:sldMasterId id="2147484152" r:id="rId9"/>
    <p:sldMasterId id="2147484181" r:id="rId10"/>
    <p:sldMasterId id="2147484198" r:id="rId11"/>
    <p:sldMasterId id="2147484215" r:id="rId12"/>
  </p:sldMasterIdLst>
  <p:notesMasterIdLst>
    <p:notesMasterId r:id="rId18"/>
  </p:notesMasterIdLst>
  <p:handoutMasterIdLst>
    <p:handoutMasterId r:id="rId19"/>
  </p:handoutMasterIdLst>
  <p:sldIdLst>
    <p:sldId id="514" r:id="rId13"/>
    <p:sldId id="531" r:id="rId14"/>
    <p:sldId id="552" r:id="rId15"/>
    <p:sldId id="534" r:id="rId16"/>
    <p:sldId id="555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lin Alfoldi" initials="KA" lastIdx="1" clrIdx="0">
    <p:extLst>
      <p:ext uri="{19B8F6BF-5375-455C-9EA6-DF929625EA0E}">
        <p15:presenceInfo xmlns:p15="http://schemas.microsoft.com/office/powerpoint/2012/main" userId="S::Katalin.Alfoldi@cost.eu::605b42ca-1815-43ad-89ee-7aff915a6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E8E8E8"/>
    <a:srgbClr val="BEBEBE"/>
    <a:srgbClr val="8E8E8E"/>
    <a:srgbClr val="26286D"/>
    <a:srgbClr val="6885B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44E39-37E6-49C9-82C2-5F3D74AA5528}" v="1" dt="2019-09-20T10:24:25.363"/>
    <p1510:client id="{743B92F6-1489-42E5-AFF7-118C064FCF11}" v="1" dt="2019-09-22T16:42:23.234"/>
    <p1510:client id="{9920034B-2A0A-4DB7-8810-F07CC567F580}" v="7" dt="2019-09-20T10:54:08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6101" autoAdjust="0"/>
  </p:normalViewPr>
  <p:slideViewPr>
    <p:cSldViewPr>
      <p:cViewPr varScale="1">
        <p:scale>
          <a:sx n="60" d="100"/>
          <a:sy n="60" d="100"/>
        </p:scale>
        <p:origin x="14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9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lfoldi\Desktop\WBC%20stats%20March%202019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WBC!$A$2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WBC!$B$1:$G$1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Montenegro</c:v>
                </c:pt>
                <c:pt idx="3">
                  <c:v>Republic of North Macedonia</c:v>
                </c:pt>
                <c:pt idx="4">
                  <c:v>Serbia</c:v>
                </c:pt>
                <c:pt idx="5">
                  <c:v>Kosovo*</c:v>
                </c:pt>
              </c:strCache>
            </c:strRef>
          </c:cat>
          <c:val>
            <c:numRef>
              <c:f>WBC!$B$2:$G$2</c:f>
              <c:numCache>
                <c:formatCode>General</c:formatCode>
                <c:ptCount val="6"/>
                <c:pt idx="1">
                  <c:v>43</c:v>
                </c:pt>
                <c:pt idx="2">
                  <c:v>13</c:v>
                </c:pt>
                <c:pt idx="3">
                  <c:v>52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7-4219-8A44-6688BFD0B07A}"/>
            </c:ext>
          </c:extLst>
        </c:ser>
        <c:ser>
          <c:idx val="1"/>
          <c:order val="1"/>
          <c:tx>
            <c:strRef>
              <c:f>WBC!$A$3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WBC!$B$1:$G$1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Montenegro</c:v>
                </c:pt>
                <c:pt idx="3">
                  <c:v>Republic of North Macedonia</c:v>
                </c:pt>
                <c:pt idx="4">
                  <c:v>Serbia</c:v>
                </c:pt>
                <c:pt idx="5">
                  <c:v>Kosovo*</c:v>
                </c:pt>
              </c:strCache>
            </c:strRef>
          </c:cat>
          <c:val>
            <c:numRef>
              <c:f>WBC!$B$3:$G$3</c:f>
              <c:numCache>
                <c:formatCode>General</c:formatCode>
                <c:ptCount val="6"/>
                <c:pt idx="1">
                  <c:v>53</c:v>
                </c:pt>
                <c:pt idx="2">
                  <c:v>20</c:v>
                </c:pt>
                <c:pt idx="3">
                  <c:v>57</c:v>
                </c:pt>
                <c:pt idx="4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7-4219-8A44-6688BFD0B07A}"/>
            </c:ext>
          </c:extLst>
        </c:ser>
        <c:ser>
          <c:idx val="2"/>
          <c:order val="2"/>
          <c:tx>
            <c:strRef>
              <c:f>WBC!$A$4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WBC!$B$1:$G$1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Montenegro</c:v>
                </c:pt>
                <c:pt idx="3">
                  <c:v>Republic of North Macedonia</c:v>
                </c:pt>
                <c:pt idx="4">
                  <c:v>Serbia</c:v>
                </c:pt>
                <c:pt idx="5">
                  <c:v>Kosovo*</c:v>
                </c:pt>
              </c:strCache>
            </c:strRef>
          </c:cat>
          <c:val>
            <c:numRef>
              <c:f>WBC!$B$4:$G$4</c:f>
              <c:numCache>
                <c:formatCode>General</c:formatCode>
                <c:ptCount val="6"/>
                <c:pt idx="0">
                  <c:v>9</c:v>
                </c:pt>
                <c:pt idx="1">
                  <c:v>71</c:v>
                </c:pt>
                <c:pt idx="2">
                  <c:v>32</c:v>
                </c:pt>
                <c:pt idx="3">
                  <c:v>65</c:v>
                </c:pt>
                <c:pt idx="4">
                  <c:v>89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7-4219-8A44-6688BFD0B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6061263"/>
        <c:axId val="1461908031"/>
      </c:barChart>
      <c:catAx>
        <c:axId val="145606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08031"/>
        <c:crosses val="autoZero"/>
        <c:auto val="1"/>
        <c:lblAlgn val="ctr"/>
        <c:lblOffset val="100"/>
        <c:noMultiLvlLbl val="0"/>
      </c:catAx>
      <c:valAx>
        <c:axId val="146190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606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6" y="0"/>
            <a:ext cx="294595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22"/>
            <a:ext cx="294595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6" y="9429322"/>
            <a:ext cx="294595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E9CC9E-CAFE-4D89-8C94-9BFF2E614B93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411437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6" y="0"/>
            <a:ext cx="294595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5483"/>
            <a:ext cx="5437550" cy="446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noProof="0"/>
              <a:t>Click to edit Master text styles</a:t>
            </a:r>
          </a:p>
          <a:p>
            <a:pPr lvl="1"/>
            <a:r>
              <a:rPr lang="en-GB" altLang="nl-NL" noProof="0"/>
              <a:t>Second level</a:t>
            </a:r>
          </a:p>
          <a:p>
            <a:pPr lvl="2"/>
            <a:r>
              <a:rPr lang="en-GB" altLang="nl-NL" noProof="0"/>
              <a:t>Third level</a:t>
            </a:r>
          </a:p>
          <a:p>
            <a:pPr lvl="3"/>
            <a:r>
              <a:rPr lang="en-GB" altLang="nl-NL" noProof="0"/>
              <a:t>Fourth level</a:t>
            </a:r>
          </a:p>
          <a:p>
            <a:pPr lvl="4"/>
            <a:r>
              <a:rPr lang="en-GB" altLang="nl-NL" noProof="0"/>
              <a:t>Fifth level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22"/>
            <a:ext cx="294595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6" y="9429322"/>
            <a:ext cx="2945955" cy="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8" tIns="44104" rIns="88208" bIns="441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4F822F-EA36-400F-87F1-769B038860DD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008139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02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72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0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9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2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25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48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50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49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9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55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54.png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25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22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25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8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25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37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45.jpeg"/><Relationship Id="rId9" Type="http://schemas.openxmlformats.org/officeDocument/2006/relationships/image" Target="../media/image46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3" y="396139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2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2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125121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2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32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53248" y="2180965"/>
            <a:ext cx="7091978" cy="3026037"/>
          </a:xfrm>
          <a:prstGeom prst="rect">
            <a:avLst/>
          </a:prstGeom>
        </p:spPr>
        <p:txBody>
          <a:bodyPr/>
          <a:lstStyle>
            <a:lvl1pPr marL="128588" indent="-128588">
              <a:buClr>
                <a:schemeClr val="accent6"/>
              </a:buClr>
              <a:buFont typeface="Arial"/>
              <a:buChar char="•"/>
              <a:defRPr baseline="0">
                <a:latin typeface="exo Regular" charset="0"/>
              </a:defRPr>
            </a:lvl1pPr>
            <a:lvl2pPr marL="385763" indent="-128588">
              <a:buClr>
                <a:schemeClr val="accent6"/>
              </a:buClr>
              <a:buFont typeface="Arial"/>
              <a:buChar char="•"/>
              <a:defRPr b="0" baseline="0">
                <a:latin typeface="Exo Bold" charset="0"/>
              </a:defRPr>
            </a:lvl2pPr>
            <a:lvl3pPr marL="642938" indent="-128588">
              <a:buClr>
                <a:schemeClr val="accent6"/>
              </a:buClr>
              <a:buFont typeface="Arial"/>
              <a:buChar char="•"/>
              <a:defRPr baseline="0"/>
            </a:lvl3pPr>
            <a:lvl4pPr marL="900113" indent="-128588">
              <a:buClr>
                <a:schemeClr val="accent6"/>
              </a:buClr>
              <a:buFont typeface="Arial"/>
              <a:buChar char="•"/>
              <a:defRPr/>
            </a:lvl4pPr>
            <a:lvl5pPr marL="1157288" indent="-128588">
              <a:buClr>
                <a:schemeClr val="accent6"/>
              </a:buClr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First level </a:t>
            </a:r>
            <a:r>
              <a:rPr lang="nl-NL" dirty="0" err="1"/>
              <a:t>Exo</a:t>
            </a:r>
            <a:r>
              <a:rPr lang="nl-NL" dirty="0"/>
              <a:t> </a:t>
            </a:r>
            <a:r>
              <a:rPr lang="nl-NL" dirty="0" err="1"/>
              <a:t>Regular</a:t>
            </a:r>
            <a:r>
              <a:rPr lang="nl-NL" dirty="0"/>
              <a:t> 24pt</a:t>
            </a:r>
          </a:p>
          <a:p>
            <a:pPr lvl="1"/>
            <a:r>
              <a:rPr lang="nl-NL" dirty="0"/>
              <a:t>Second level </a:t>
            </a:r>
            <a:r>
              <a:rPr lang="nl-NL" dirty="0" err="1"/>
              <a:t>Exo</a:t>
            </a:r>
            <a:r>
              <a:rPr lang="nl-NL" dirty="0"/>
              <a:t> </a:t>
            </a:r>
            <a:r>
              <a:rPr lang="nl-NL" dirty="0" err="1"/>
              <a:t>Regular</a:t>
            </a:r>
            <a:r>
              <a:rPr lang="nl-NL" dirty="0"/>
              <a:t> 18pt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 </a:t>
            </a:r>
            <a:r>
              <a:rPr lang="nl-NL" dirty="0" err="1"/>
              <a:t>Exo</a:t>
            </a:r>
            <a:r>
              <a:rPr lang="nl-NL" dirty="0"/>
              <a:t> </a:t>
            </a:r>
            <a:r>
              <a:rPr lang="nl-NL" dirty="0" err="1"/>
              <a:t>Regular</a:t>
            </a:r>
            <a:r>
              <a:rPr lang="nl-NL" dirty="0"/>
              <a:t> 16pt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 </a:t>
            </a:r>
            <a:r>
              <a:rPr lang="nl-NL" dirty="0" err="1"/>
              <a:t>Exo</a:t>
            </a:r>
            <a:r>
              <a:rPr lang="nl-NL" dirty="0"/>
              <a:t> </a:t>
            </a:r>
            <a:r>
              <a:rPr lang="nl-NL" dirty="0" err="1"/>
              <a:t>Regular</a:t>
            </a:r>
            <a:r>
              <a:rPr lang="nl-NL" dirty="0"/>
              <a:t>  12pt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</a:t>
            </a:r>
            <a:r>
              <a:rPr lang="nl-NL" dirty="0" err="1"/>
              <a:t>Exo</a:t>
            </a:r>
            <a:r>
              <a:rPr lang="nl-NL" dirty="0"/>
              <a:t> </a:t>
            </a:r>
            <a:r>
              <a:rPr lang="nl-NL" dirty="0" err="1"/>
              <a:t>Regular</a:t>
            </a:r>
            <a:r>
              <a:rPr lang="nl-NL" dirty="0"/>
              <a:t>  Level 11pt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953248" y="1420307"/>
            <a:ext cx="7091978" cy="4625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56" baseline="0">
                <a:latin typeface="Exo Medium"/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Exo</a:t>
            </a:r>
            <a:r>
              <a:rPr lang="nl-NL" dirty="0"/>
              <a:t> demi </a:t>
            </a:r>
            <a:r>
              <a:rPr lang="nl-NL" dirty="0" err="1"/>
              <a:t>bold</a:t>
            </a:r>
            <a:r>
              <a:rPr lang="nl-NL" dirty="0"/>
              <a:t> 33pt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863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2102946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C92376-DEF9-4B84-A4FA-83E2B55E4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7816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661322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269253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2625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748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8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4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4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4"/>
            <a:ext cx="380904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4475" y="1093984"/>
            <a:ext cx="377954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117400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9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1" y="1517652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06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656035" y="2103439"/>
            <a:ext cx="7668815" cy="367347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71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656035" y="1093984"/>
            <a:ext cx="7668815" cy="3847904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19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656035" y="1093984"/>
            <a:ext cx="7668815" cy="4682242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42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4"/>
            <a:ext cx="191017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2699147" y="1093789"/>
            <a:ext cx="6048375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</p:spTree>
    <p:extLst>
      <p:ext uri="{BB962C8B-B14F-4D97-AF65-F5344CB8AC3E}">
        <p14:creationId xmlns:p14="http://schemas.microsoft.com/office/powerpoint/2010/main" val="118653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5"/>
            <a:ext cx="5270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2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 </a:t>
            </a:r>
            <a:r>
              <a:rPr lang="fr-FR" sz="12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2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news: </a:t>
            </a:r>
            <a:r>
              <a:rPr lang="fr-FR" sz="12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2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2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29" name="Grouper 12"/>
          <p:cNvGrpSpPr/>
          <p:nvPr userDrawn="1"/>
        </p:nvGrpSpPr>
        <p:grpSpPr>
          <a:xfrm>
            <a:off x="6694678" y="5354058"/>
            <a:ext cx="1999892" cy="1118311"/>
            <a:chOff x="6170645" y="5354057"/>
            <a:chExt cx="2666522" cy="1118311"/>
          </a:xfrm>
        </p:grpSpPr>
        <p:grpSp>
          <p:nvGrpSpPr>
            <p:cNvPr id="30" name="Grouper 1"/>
            <p:cNvGrpSpPr/>
            <p:nvPr userDrawn="1"/>
          </p:nvGrpSpPr>
          <p:grpSpPr>
            <a:xfrm>
              <a:off x="6170645" y="5354057"/>
              <a:ext cx="2666522" cy="1118311"/>
              <a:chOff x="6170645" y="5354057"/>
              <a:chExt cx="2666522" cy="1118311"/>
            </a:xfrm>
          </p:grpSpPr>
          <p:pic>
            <p:nvPicPr>
              <p:cNvPr id="32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33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50" dirty="0" err="1">
                    <a:solidFill>
                      <a:schemeClr val="tx2"/>
                    </a:solidFill>
                  </a:rPr>
                  <a:t>www.cost.eu</a:t>
                </a:r>
                <a:endParaRPr lang="fr-FR" sz="105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4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35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36" name="ZoneTexte 11"/>
              <p:cNvSpPr txBox="1"/>
              <p:nvPr userDrawn="1"/>
            </p:nvSpPr>
            <p:spPr>
              <a:xfrm>
                <a:off x="6883674" y="5354057"/>
                <a:ext cx="190159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5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05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05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05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05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05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31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37" name="Picture 36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80" y="5781392"/>
            <a:ext cx="262517" cy="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7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10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94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9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8628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7" y="6342896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07AF-66D7-C348-9F8E-91228B109437}" type="slidenum">
              <a:rPr lang="de-DE" smtClean="0"/>
              <a:t>‹#›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5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5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4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2550">
                <a:solidFill>
                  <a:schemeClr val="accent2"/>
                </a:solidFill>
              </a:defRPr>
            </a:lvl1pPr>
            <a:lvl2pPr marL="557213" indent="-214313">
              <a:buFont typeface="Arial"/>
              <a:buChar char="•"/>
              <a:defRPr sz="2550">
                <a:solidFill>
                  <a:schemeClr val="accent2"/>
                </a:solidFill>
              </a:defRPr>
            </a:lvl2pPr>
            <a:lvl3pPr marL="8572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3pPr>
            <a:lvl4pPr marL="12001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4pPr>
            <a:lvl5pPr marL="1543050" indent="-171450">
              <a:buFont typeface="Arial"/>
              <a:buChar char="•"/>
              <a:defRPr sz="25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895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50"/>
            <a:ext cx="9143332" cy="6856998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Presenter</a:t>
            </a:r>
            <a:r>
              <a:rPr lang="fr-FR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412344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1" y="3390844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30441" y="4313605"/>
            <a:ext cx="5270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>
                <a:solidFill>
                  <a:srgbClr val="656865"/>
                </a:solidFill>
                <a:latin typeface="Arial"/>
              </a:rPr>
              <a:t>Subscribe</a:t>
            </a:r>
            <a:r>
              <a:rPr lang="fr-FR" sz="1200" dirty="0">
                <a:solidFill>
                  <a:srgbClr val="656865"/>
                </a:solidFill>
                <a:latin typeface="Arial"/>
              </a:rPr>
              <a:t> to </a:t>
            </a:r>
            <a:r>
              <a:rPr lang="fr-FR" sz="1200" dirty="0" err="1">
                <a:solidFill>
                  <a:srgbClr val="656865"/>
                </a:solidFill>
                <a:latin typeface="Arial"/>
              </a:rPr>
              <a:t>our</a:t>
            </a:r>
            <a:r>
              <a:rPr lang="fr-FR" sz="1200" dirty="0">
                <a:solidFill>
                  <a:srgbClr val="656865"/>
                </a:solidFill>
                <a:latin typeface="Arial"/>
              </a:rPr>
              <a:t> news: </a:t>
            </a:r>
            <a:r>
              <a:rPr lang="fr-FR" sz="1200" u="sng" dirty="0" err="1">
                <a:solidFill>
                  <a:srgbClr val="656865"/>
                </a:solidFill>
                <a:latin typeface="Arial"/>
              </a:rPr>
              <a:t>www.cost.eu</a:t>
            </a:r>
            <a:r>
              <a:rPr lang="fr-FR" sz="1200" u="sng" dirty="0">
                <a:solidFill>
                  <a:srgbClr val="656865"/>
                </a:solidFill>
                <a:latin typeface="Arial"/>
              </a:rPr>
              <a:t>/</a:t>
            </a:r>
            <a:r>
              <a:rPr lang="fr-FR" sz="1200" u="sng" dirty="0" err="1">
                <a:solidFill>
                  <a:srgbClr val="656865"/>
                </a:solidFill>
                <a:latin typeface="Arial"/>
              </a:rPr>
              <a:t>subscribe</a:t>
            </a:r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636486" y="5354058"/>
            <a:ext cx="2200682" cy="1118311"/>
            <a:chOff x="6636485" y="5354057"/>
            <a:chExt cx="2200682" cy="1118311"/>
          </a:xfrm>
        </p:grpSpPr>
        <p:grpSp>
          <p:nvGrpSpPr>
            <p:cNvPr id="17" name="Grouper 16"/>
            <p:cNvGrpSpPr/>
            <p:nvPr userDrawn="1"/>
          </p:nvGrpSpPr>
          <p:grpSpPr>
            <a:xfrm>
              <a:off x="6883674" y="5354057"/>
              <a:ext cx="1953493" cy="1118311"/>
              <a:chOff x="6883674" y="5354057"/>
              <a:chExt cx="1953493" cy="1118311"/>
            </a:xfrm>
          </p:grpSpPr>
          <p:pic>
            <p:nvPicPr>
              <p:cNvPr id="19" name="Image 18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0" name="ZoneTexte 19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050" dirty="0" err="1">
                    <a:solidFill>
                      <a:srgbClr val="656865"/>
                    </a:solidFill>
                    <a:latin typeface="Arial"/>
                  </a:rPr>
                  <a:t>www.cost.eu</a:t>
                </a:r>
                <a:endParaRPr lang="fr-FR" sz="1050" dirty="0">
                  <a:solidFill>
                    <a:srgbClr val="656865"/>
                  </a:solidFill>
                  <a:latin typeface="Arial"/>
                </a:endParaRPr>
              </a:p>
            </p:txBody>
          </p:sp>
          <p:pic>
            <p:nvPicPr>
              <p:cNvPr id="21" name="Image 20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2" name="Image 21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 userDrawn="1"/>
            </p:nvSpPr>
            <p:spPr>
              <a:xfrm>
                <a:off x="6883674" y="5354057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050" b="1" dirty="0" err="1">
                    <a:solidFill>
                      <a:srgbClr val="656865"/>
                    </a:solidFill>
                    <a:latin typeface="Arial"/>
                  </a:rPr>
                  <a:t>Subscribe</a:t>
                </a:r>
                <a:endParaRPr lang="fr-FR" sz="1050" b="1" dirty="0">
                  <a:solidFill>
                    <a:srgbClr val="656865"/>
                  </a:solidFill>
                  <a:latin typeface="Arial"/>
                </a:endParaRPr>
              </a:p>
            </p:txBody>
          </p:sp>
        </p:grpSp>
        <p:pic>
          <p:nvPicPr>
            <p:cNvPr id="18" name="Image 17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538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Presenter</a:t>
            </a:r>
            <a:r>
              <a:rPr lang="fr-FR"/>
              <a:t> – Location – 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"/>
            <a:ext cx="9144000" cy="6857499"/>
          </a:xfrm>
          <a:prstGeom prst="rect">
            <a:avLst/>
          </a:prstGeom>
        </p:spPr>
      </p:pic>
      <p:sp>
        <p:nvSpPr>
          <p:cNvPr id="6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90841" y="51958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Presenter</a:t>
            </a:r>
            <a:r>
              <a:rPr lang="fr-FR"/>
              <a:t> – Location – Date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190841" y="47103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– one line</a:t>
            </a:r>
          </a:p>
        </p:txBody>
      </p:sp>
      <p:sp>
        <p:nvSpPr>
          <p:cNvPr id="8" name="Titre 13"/>
          <p:cNvSpPr txBox="1">
            <a:spLocks/>
          </p:cNvSpPr>
          <p:nvPr userDrawn="1"/>
        </p:nvSpPr>
        <p:spPr>
          <a:xfrm>
            <a:off x="1191202" y="4113797"/>
            <a:ext cx="6245657" cy="587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Presentation title – one line</a:t>
            </a:r>
          </a:p>
        </p:txBody>
      </p:sp>
    </p:spTree>
    <p:extLst>
      <p:ext uri="{BB962C8B-B14F-4D97-AF65-F5344CB8AC3E}">
        <p14:creationId xmlns:p14="http://schemas.microsoft.com/office/powerpoint/2010/main" val="321486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"/>
            <a:ext cx="9144000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7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"/>
            <a:ext cx="9144000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"/>
            <a:ext cx="9144000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2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50"/>
            <a:ext cx="9143332" cy="6856998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5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50"/>
            <a:ext cx="9143332" cy="6856998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10445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"/>
            <a:ext cx="9144000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"/>
            <a:ext cx="9144000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74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50"/>
            <a:ext cx="9143332" cy="6856998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9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50"/>
            <a:ext cx="9143332" cy="6856998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err="1"/>
              <a:t>Smartart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563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928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"/>
            <a:ext cx="9144000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https://www.cost.eu/#social</a:t>
            </a:r>
            <a:endParaRPr lang="fr-FR" sz="1600">
              <a:solidFill>
                <a:schemeClr val="tx2"/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638094" y="5354057"/>
            <a:ext cx="2199073" cy="1172172"/>
            <a:chOff x="6638094" y="5354057"/>
            <a:chExt cx="2199073" cy="1172172"/>
          </a:xfrm>
        </p:grpSpPr>
        <p:grpSp>
          <p:nvGrpSpPr>
            <p:cNvPr id="17" name="Grouper 16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9" name="Image 18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0" name="ZoneTexte 19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err="1">
                    <a:solidFill>
                      <a:schemeClr val="tx2"/>
                    </a:solidFill>
                  </a:rPr>
                  <a:t>www.cost.eu</a:t>
                </a:r>
                <a:endParaRPr lang="fr-FR" sz="1400">
                  <a:solidFill>
                    <a:schemeClr val="tx2"/>
                  </a:solidFill>
                </a:endParaRPr>
              </a:p>
            </p:txBody>
          </p:sp>
          <p:pic>
            <p:nvPicPr>
              <p:cNvPr id="21" name="Image 20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2" name="Image 21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err="1">
                    <a:solidFill>
                      <a:schemeClr val="tx2"/>
                    </a:solidFill>
                  </a:rPr>
                  <a:t>Join</a:t>
                </a:r>
                <a:r>
                  <a:rPr lang="fr-FR" sz="1400" b="1">
                    <a:solidFill>
                      <a:schemeClr val="tx2"/>
                    </a:solidFill>
                  </a:rPr>
                  <a:t> </a:t>
                </a:r>
                <a:r>
                  <a:rPr lang="fr-FR" sz="1400" b="1" err="1">
                    <a:solidFill>
                      <a:schemeClr val="tx2"/>
                    </a:solidFill>
                  </a:rPr>
                  <a:t>our</a:t>
                </a:r>
                <a:r>
                  <a:rPr lang="fr-FR" sz="1400" b="1">
                    <a:solidFill>
                      <a:schemeClr val="tx2"/>
                    </a:solidFill>
                  </a:rPr>
                  <a:t> </a:t>
                </a:r>
                <a:r>
                  <a:rPr lang="fr-FR" sz="1400" b="1" err="1">
                    <a:solidFill>
                      <a:schemeClr val="tx2"/>
                    </a:solidFill>
                  </a:rPr>
                  <a:t>community</a:t>
                </a:r>
                <a:endParaRPr lang="fr-FR" sz="1400" b="1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8" name="Image 17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094" y="5783110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02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"/>
            <a:ext cx="9144000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58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50"/>
            <a:ext cx="9143332" cy="6856998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17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50"/>
            <a:ext cx="9143332" cy="6856998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3" y="2102946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2102946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3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2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55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538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74593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34542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49330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2625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96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22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7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3" y="396139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2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2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4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4"/>
            <a:ext cx="380904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4475" y="1093984"/>
            <a:ext cx="377954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704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656035" y="2103439"/>
            <a:ext cx="7668815" cy="367347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22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656035" y="1093984"/>
            <a:ext cx="7668815" cy="3847904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84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656035" y="1093984"/>
            <a:ext cx="7668815" cy="4682242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01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4"/>
            <a:ext cx="191017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2699147" y="1093789"/>
            <a:ext cx="6048375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</p:spTree>
    <p:extLst>
      <p:ext uri="{BB962C8B-B14F-4D97-AF65-F5344CB8AC3E}">
        <p14:creationId xmlns:p14="http://schemas.microsoft.com/office/powerpoint/2010/main" val="208896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5"/>
            <a:ext cx="5270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2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 </a:t>
            </a:r>
            <a:r>
              <a:rPr lang="fr-FR" sz="12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2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news: </a:t>
            </a:r>
            <a:r>
              <a:rPr lang="fr-FR" sz="12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2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2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29" name="Grouper 12"/>
          <p:cNvGrpSpPr/>
          <p:nvPr userDrawn="1"/>
        </p:nvGrpSpPr>
        <p:grpSpPr>
          <a:xfrm>
            <a:off x="6694678" y="5354058"/>
            <a:ext cx="1999892" cy="1118311"/>
            <a:chOff x="6170645" y="5354057"/>
            <a:chExt cx="2666522" cy="1118311"/>
          </a:xfrm>
        </p:grpSpPr>
        <p:grpSp>
          <p:nvGrpSpPr>
            <p:cNvPr id="30" name="Grouper 1"/>
            <p:cNvGrpSpPr/>
            <p:nvPr userDrawn="1"/>
          </p:nvGrpSpPr>
          <p:grpSpPr>
            <a:xfrm>
              <a:off x="6170645" y="5354057"/>
              <a:ext cx="2666522" cy="1118311"/>
              <a:chOff x="6170645" y="5354057"/>
              <a:chExt cx="2666522" cy="1118311"/>
            </a:xfrm>
          </p:grpSpPr>
          <p:pic>
            <p:nvPicPr>
              <p:cNvPr id="32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33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50" dirty="0" err="1">
                    <a:solidFill>
                      <a:schemeClr val="tx2"/>
                    </a:solidFill>
                  </a:rPr>
                  <a:t>www.cost.eu</a:t>
                </a:r>
                <a:endParaRPr lang="fr-FR" sz="105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4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35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36" name="ZoneTexte 11"/>
              <p:cNvSpPr txBox="1"/>
              <p:nvPr userDrawn="1"/>
            </p:nvSpPr>
            <p:spPr>
              <a:xfrm>
                <a:off x="6883674" y="5354057"/>
                <a:ext cx="190159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5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05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05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05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05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05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31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37" name="Picture 36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80" y="5781392"/>
            <a:ext cx="262517" cy="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0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0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32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3" y="396139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2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2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421428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1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2625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80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80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434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3" y="396139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2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2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03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1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2625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80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80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1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6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5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8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5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5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50389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40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947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2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18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2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99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9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1" y="1517652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932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1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1" y="3390844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30441" y="4313605"/>
            <a:ext cx="5270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2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 </a:t>
            </a:r>
            <a:r>
              <a:rPr lang="fr-FR" sz="1200" u="none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2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2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2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2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6170646" y="5354058"/>
            <a:ext cx="2666522" cy="1118311"/>
            <a:chOff x="6170645" y="5354057"/>
            <a:chExt cx="2666522" cy="1118311"/>
          </a:xfrm>
        </p:grpSpPr>
        <p:grpSp>
          <p:nvGrpSpPr>
            <p:cNvPr id="14" name="Grouper 1"/>
            <p:cNvGrpSpPr/>
            <p:nvPr userDrawn="1"/>
          </p:nvGrpSpPr>
          <p:grpSpPr>
            <a:xfrm>
              <a:off x="6170645" y="5354057"/>
              <a:ext cx="2666522" cy="1118311"/>
              <a:chOff x="6170645" y="5354057"/>
              <a:chExt cx="2666522" cy="1118311"/>
            </a:xfrm>
          </p:grpSpPr>
          <p:pic>
            <p:nvPicPr>
              <p:cNvPr id="24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5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50" dirty="0" err="1">
                    <a:solidFill>
                      <a:schemeClr val="tx2"/>
                    </a:solidFill>
                  </a:rPr>
                  <a:t>www.cost.eu</a:t>
                </a:r>
                <a:endParaRPr lang="fr-FR" sz="105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6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7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8" name="ZoneTexte 11"/>
              <p:cNvSpPr txBox="1"/>
              <p:nvPr userDrawn="1"/>
            </p:nvSpPr>
            <p:spPr>
              <a:xfrm>
                <a:off x="6883674" y="5354057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5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05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05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05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05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05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5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29" name="Picture 28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47" y="5781393"/>
            <a:ext cx="350023" cy="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7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61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3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060450" y="6216897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656035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656035" y="1093984"/>
            <a:ext cx="191017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2699147" y="1093789"/>
            <a:ext cx="6048375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</p:spTree>
    <p:extLst>
      <p:ext uri="{BB962C8B-B14F-4D97-AF65-F5344CB8AC3E}">
        <p14:creationId xmlns:p14="http://schemas.microsoft.com/office/powerpoint/2010/main" val="108188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CB97-7ED3-4AA1-8BF9-FB02A0A55E5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1276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1483820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37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677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9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5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8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9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691064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3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53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756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2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2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3" y="2102946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20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C92376-DEF9-4B84-A4FA-83E2B55E4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659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2781925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5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42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186588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65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7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84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9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6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48222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301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56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782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36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5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538322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6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 </a:t>
            </a:r>
            <a:r>
              <a:rPr lang="fr-FR" sz="1600" u="none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37" name="Grouper 12"/>
          <p:cNvGrpSpPr/>
          <p:nvPr userDrawn="1"/>
        </p:nvGrpSpPr>
        <p:grpSpPr>
          <a:xfrm>
            <a:off x="6170645" y="5354057"/>
            <a:ext cx="2666522" cy="1172172"/>
            <a:chOff x="6170645" y="5354057"/>
            <a:chExt cx="2666522" cy="1172172"/>
          </a:xfrm>
        </p:grpSpPr>
        <p:grpSp>
          <p:nvGrpSpPr>
            <p:cNvPr id="38" name="Grouper 1"/>
            <p:cNvGrpSpPr/>
            <p:nvPr userDrawn="1"/>
          </p:nvGrpSpPr>
          <p:grpSpPr>
            <a:xfrm>
              <a:off x="6170645" y="5354057"/>
              <a:ext cx="2666522" cy="1172172"/>
              <a:chOff x="6170645" y="5354057"/>
              <a:chExt cx="2666522" cy="1172172"/>
            </a:xfrm>
          </p:grpSpPr>
          <p:pic>
            <p:nvPicPr>
              <p:cNvPr id="40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41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42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43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44" name="ZoneTexte 11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39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45" name="Picture 44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46" y="5781391"/>
            <a:ext cx="350023" cy="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2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59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5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>
            <a:extLst>
              <a:ext uri="{FF2B5EF4-FFF2-40B4-BE49-F238E27FC236}">
                <a16:creationId xmlns:a16="http://schemas.microsoft.com/office/drawing/2014/main" id="{A833FBD7-4D57-4AA4-8A93-3B098C37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5415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>
            <a:extLst>
              <a:ext uri="{FF2B5EF4-FFF2-40B4-BE49-F238E27FC236}">
                <a16:creationId xmlns:a16="http://schemas.microsoft.com/office/drawing/2014/main" id="{7917323A-89EE-4D9D-BFCD-60B44929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3">
            <a:extLst>
              <a:ext uri="{FF2B5EF4-FFF2-40B4-BE49-F238E27FC236}">
                <a16:creationId xmlns:a16="http://schemas.microsoft.com/office/drawing/2014/main" id="{5BC9F53F-00AC-48C9-A4D8-5EC409667849}"/>
              </a:ext>
            </a:extLst>
          </p:cNvPr>
          <p:cNvSpPr txBox="1">
            <a:spLocks/>
          </p:cNvSpPr>
          <p:nvPr/>
        </p:nvSpPr>
        <p:spPr>
          <a:xfrm>
            <a:off x="1190625" y="4113213"/>
            <a:ext cx="6246813" cy="588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Presentation title – one line</a:t>
            </a:r>
            <a:endParaRPr lang="fr-FR" dirty="0"/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190841" y="51958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190841" y="47103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565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>
            <a:extLst>
              <a:ext uri="{FF2B5EF4-FFF2-40B4-BE49-F238E27FC236}">
                <a16:creationId xmlns:a16="http://schemas.microsoft.com/office/drawing/2014/main" id="{1660DE94-96C3-4D67-934D-15985A7D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940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>
            <a:extLst>
              <a:ext uri="{FF2B5EF4-FFF2-40B4-BE49-F238E27FC236}">
                <a16:creationId xmlns:a16="http://schemas.microsoft.com/office/drawing/2014/main" id="{66BFAB38-44EE-4C71-8C15-D04BD4A5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3D3652-484E-4122-A266-C998BBDAA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7B8DC70-A589-4692-9E63-4C893A09B2A8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737593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428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>
            <a:extLst>
              <a:ext uri="{FF2B5EF4-FFF2-40B4-BE49-F238E27FC236}">
                <a16:creationId xmlns:a16="http://schemas.microsoft.com/office/drawing/2014/main" id="{485AB7F5-3B75-4F4F-A0C8-6AC3124C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418965-9341-4CD3-91CB-9C02BEC97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FDE00A7-FCC9-4761-BF62-FDF0D0159D21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2530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9CB08CAB-5DBB-40FC-8C31-19E701BC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>
            <a:extLst>
              <a:ext uri="{FF2B5EF4-FFF2-40B4-BE49-F238E27FC236}">
                <a16:creationId xmlns:a16="http://schemas.microsoft.com/office/drawing/2014/main" id="{B4A9EC06-E0A0-4BE8-AE7F-F2D62E64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F316CE2-3A3D-45FF-BC40-34E9C7492104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737593" y="1093983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9420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>
            <a:extLst>
              <a:ext uri="{FF2B5EF4-FFF2-40B4-BE49-F238E27FC236}">
                <a16:creationId xmlns:a16="http://schemas.microsoft.com/office/drawing/2014/main" id="{49BE8CD9-C589-434E-A3CF-4064A864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F1B2F6E-F2C7-4002-B2E5-4B8F92309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69AF15-05D6-4CD4-9E02-D0E9FCB7C403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  <p:sp>
        <p:nvSpPr>
          <p:cNvPr id="10" name="Titre 13"/>
          <p:cNvSpPr>
            <a:spLocks noGrp="1"/>
          </p:cNvSpPr>
          <p:nvPr>
            <p:ph type="title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3572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40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189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3E1B76C7-B5C5-4172-9CC6-84BFDC123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>
            <a:extLst>
              <a:ext uri="{FF2B5EF4-FFF2-40B4-BE49-F238E27FC236}">
                <a16:creationId xmlns:a16="http://schemas.microsoft.com/office/drawing/2014/main" id="{19CF40AC-3823-48A9-B882-6F4D882A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F8D8023-A6E4-4FBF-8B16-2FB79299A210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94002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7EE943C5-B120-49A3-AD90-38A6611C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>
            <a:extLst>
              <a:ext uri="{FF2B5EF4-FFF2-40B4-BE49-F238E27FC236}">
                <a16:creationId xmlns:a16="http://schemas.microsoft.com/office/drawing/2014/main" id="{DDFB8782-1AE3-4F2A-BCF3-5DD9DEEB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AA1C169-51E7-42D8-B4E0-2208D5F51A50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92944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>
            <a:extLst>
              <a:ext uri="{FF2B5EF4-FFF2-40B4-BE49-F238E27FC236}">
                <a16:creationId xmlns:a16="http://schemas.microsoft.com/office/drawing/2014/main" id="{9162DA36-12AF-4D2A-9A02-834220F5D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>
            <a:extLst>
              <a:ext uri="{FF2B5EF4-FFF2-40B4-BE49-F238E27FC236}">
                <a16:creationId xmlns:a16="http://schemas.microsoft.com/office/drawing/2014/main" id="{34D89F4C-CC57-4295-88D3-4C513DE7E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1C7E66F-DBBE-4689-B81D-CB42A30DFA57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91492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51DA208-7559-41E3-8CFA-24161E24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DC8D18FB-8DA8-4C4F-B646-FD63D07B8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E075864-4010-4226-80C1-CA83EB0860FC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17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>
            <a:extLst>
              <a:ext uri="{FF2B5EF4-FFF2-40B4-BE49-F238E27FC236}">
                <a16:creationId xmlns:a16="http://schemas.microsoft.com/office/drawing/2014/main" id="{819970EF-CA81-4BC7-ABF2-8521F51B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F0474475-3454-4B15-B5DC-3F78864BD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B470A58-C865-43DD-901F-84F21D4D46A9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SmartArt graphic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146446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4A9C1BB3-CB59-43DB-B01E-C41CCF60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814C6038-4DCF-496A-834D-D471DCF8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4313238"/>
            <a:ext cx="5270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600">
                <a:solidFill>
                  <a:schemeClr val="tx2"/>
                </a:solidFill>
              </a:rPr>
              <a:t>Subscribe to our news: </a:t>
            </a:r>
            <a:r>
              <a:rPr lang="fr-FR" altLang="en-US" sz="1600" u="sng">
                <a:solidFill>
                  <a:schemeClr val="tx2"/>
                </a:solidFill>
              </a:rPr>
              <a:t>www.cost.eu/subscribe</a:t>
            </a:r>
            <a:endParaRPr lang="fr-FR" altLang="en-US" sz="1600">
              <a:solidFill>
                <a:schemeClr val="tx2"/>
              </a:solidFill>
            </a:endParaRPr>
          </a:p>
        </p:txBody>
      </p:sp>
      <p:grpSp>
        <p:nvGrpSpPr>
          <p:cNvPr id="6" name="Grouper 15">
            <a:extLst>
              <a:ext uri="{FF2B5EF4-FFF2-40B4-BE49-F238E27FC236}">
                <a16:creationId xmlns:a16="http://schemas.microsoft.com/office/drawing/2014/main" id="{E871BF99-21CC-4D2E-82C8-DF2049EB52A3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5354638"/>
            <a:ext cx="2201863" cy="1171575"/>
            <a:chOff x="6636485" y="5354057"/>
            <a:chExt cx="2200682" cy="1172172"/>
          </a:xfrm>
        </p:grpSpPr>
        <p:grpSp>
          <p:nvGrpSpPr>
            <p:cNvPr id="7" name="Grouper 16">
              <a:extLst>
                <a:ext uri="{FF2B5EF4-FFF2-40B4-BE49-F238E27FC236}">
                  <a16:creationId xmlns:a16="http://schemas.microsoft.com/office/drawing/2014/main" id="{A6E04814-23A1-45E2-99B1-2DA55C30C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9" name="Image 18" descr="Plan de travail 1OFF-Icones.jpg">
                <a:hlinkClick r:id="rId3"/>
                <a:extLst>
                  <a:ext uri="{FF2B5EF4-FFF2-40B4-BE49-F238E27FC236}">
                    <a16:creationId xmlns:a16="http://schemas.microsoft.com/office/drawing/2014/main" id="{7D5F072D-B624-45BD-96EC-85FBCC3F59D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903" y="5776143"/>
                <a:ext cx="360000" cy="33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ZoneTexte 19">
                <a:hlinkClick r:id="rId5"/>
                <a:extLst>
                  <a:ext uri="{FF2B5EF4-FFF2-40B4-BE49-F238E27FC236}">
                    <a16:creationId xmlns:a16="http://schemas.microsoft.com/office/drawing/2014/main" id="{378C3D44-4370-4185-A178-B0E581F4C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fr-FR" altLang="en-US" sz="1400">
                    <a:solidFill>
                      <a:schemeClr val="tx2"/>
                    </a:solidFill>
                  </a:rPr>
                  <a:t>www.cost.eu</a:t>
                </a:r>
              </a:p>
            </p:txBody>
          </p:sp>
          <p:pic>
            <p:nvPicPr>
              <p:cNvPr id="11" name="Image 20">
                <a:hlinkClick r:id="rId6"/>
                <a:extLst>
                  <a:ext uri="{FF2B5EF4-FFF2-40B4-BE49-F238E27FC236}">
                    <a16:creationId xmlns:a16="http://schemas.microsoft.com/office/drawing/2014/main" id="{6695E6FE-2E63-4CE1-A5EE-43972CECE36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0289" y="5780684"/>
                <a:ext cx="779907" cy="33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 21">
                <a:hlinkClick r:id="rId8"/>
                <a:extLst>
                  <a:ext uri="{FF2B5EF4-FFF2-40B4-BE49-F238E27FC236}">
                    <a16:creationId xmlns:a16="http://schemas.microsoft.com/office/drawing/2014/main" id="{DAF2A955-5C9E-468F-ABC2-4253F6EB1B0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9413" y="5781094"/>
                <a:ext cx="330628" cy="33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ZoneTexte 22">
                <a:extLst>
                  <a:ext uri="{FF2B5EF4-FFF2-40B4-BE49-F238E27FC236}">
                    <a16:creationId xmlns:a16="http://schemas.microsoft.com/office/drawing/2014/main" id="{3710D49B-2EAD-4CE6-BF76-C716A872A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fr-FR" altLang="en-US" sz="1400" b="1">
                    <a:solidFill>
                      <a:schemeClr val="tx2"/>
                    </a:solidFill>
                  </a:rPr>
                  <a:t>Subscribe</a:t>
                </a:r>
              </a:p>
            </p:txBody>
          </p:sp>
        </p:grpSp>
        <p:pic>
          <p:nvPicPr>
            <p:cNvPr id="8" name="Image 17">
              <a:hlinkClick r:id="rId10"/>
              <a:extLst>
                <a:ext uri="{FF2B5EF4-FFF2-40B4-BE49-F238E27FC236}">
                  <a16:creationId xmlns:a16="http://schemas.microsoft.com/office/drawing/2014/main" id="{9ECEF102-9D72-4E79-9D13-C11E7D8B7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485" y="5778159"/>
              <a:ext cx="328612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re 13"/>
          <p:cNvSpPr>
            <a:spLocks noGrp="1"/>
          </p:cNvSpPr>
          <p:nvPr>
            <p:ph type="title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891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C57D62AF-5DCE-4B2C-9441-725216E2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70771211-352A-486C-9D6D-036BC07C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AB6A523-2FF5-4EA3-A38D-E0D2DD499835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58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C149114-DCEC-4C02-BFA2-8F6149EA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6F1C1E68-733E-4951-A9FE-D20805C34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621665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13B658A-F7A4-43B9-8F67-E16586844C86}" type="slidenum">
              <a:rPr lang="fr-FR" altLang="en-US" sz="1600">
                <a:solidFill>
                  <a:schemeClr val="tx2"/>
                </a:solidFill>
              </a:rPr>
              <a:pPr algn="r" eaLnBrk="1" hangingPunct="1"/>
              <a:t>‹#›</a:t>
            </a:fld>
            <a:endParaRPr lang="fr-FR" alt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541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3" y="396139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2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2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178948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3" y="396139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2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2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7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 dirty="0">
              <a:solidFill>
                <a:srgbClr val="656865"/>
              </a:solidFill>
              <a:latin typeface="Arial"/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2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10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1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2625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80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80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47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77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5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04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5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7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06219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5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088754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2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93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2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01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4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9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1" y="1517652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07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35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6" y="6216897"/>
            <a:ext cx="224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2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1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9" r:id="rId11"/>
    <p:sldLayoutId id="2147484030" r:id="rId12"/>
    <p:sldLayoutId id="2147484031" r:id="rId13"/>
    <p:sldLayoutId id="214748403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8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63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7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9" r:id="rId10"/>
    <p:sldLayoutId id="2147484130" r:id="rId11"/>
    <p:sldLayoutId id="2147484131" r:id="rId12"/>
    <p:sldLayoutId id="2147484133" r:id="rId13"/>
    <p:sldLayoutId id="214748413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3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13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27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14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3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  <p:sldLayoutId id="214748423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 txBox="1">
            <a:spLocks/>
          </p:cNvSpPr>
          <p:nvPr/>
        </p:nvSpPr>
        <p:spPr>
          <a:xfrm>
            <a:off x="1043608" y="3933056"/>
            <a:ext cx="8710335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737373"/>
                </a:solidFill>
              </a:rPr>
              <a:t>Western Balkan Countries participation in COST activities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910C2F-21DA-46B8-A733-E446877DA7BE}"/>
              </a:ext>
            </a:extLst>
          </p:cNvPr>
          <p:cNvSpPr txBox="1">
            <a:spLocks/>
          </p:cNvSpPr>
          <p:nvPr/>
        </p:nvSpPr>
        <p:spPr>
          <a:xfrm>
            <a:off x="2483768" y="5085184"/>
            <a:ext cx="6334071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200"/>
              </a:spcBef>
            </a:pPr>
            <a:r>
              <a:rPr lang="en-GB" sz="2200" dirty="0">
                <a:solidFill>
                  <a:srgbClr val="737373"/>
                </a:solidFill>
              </a:rPr>
              <a:t>Dr Ronald De Bruin, Director COST Association </a:t>
            </a:r>
          </a:p>
          <a:p>
            <a:pPr algn="r">
              <a:spcBef>
                <a:spcPts val="200"/>
              </a:spcBef>
            </a:pPr>
            <a:r>
              <a:rPr lang="en-GB" sz="2200" dirty="0">
                <a:solidFill>
                  <a:srgbClr val="737373"/>
                </a:solidFill>
              </a:rPr>
              <a:t>Brussels, 23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07731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773A16-CC1F-4A2F-93B1-BC3C615E8B1F}"/>
              </a:ext>
            </a:extLst>
          </p:cNvPr>
          <p:cNvGrpSpPr/>
          <p:nvPr/>
        </p:nvGrpSpPr>
        <p:grpSpPr>
          <a:xfrm>
            <a:off x="7029960" y="6086303"/>
            <a:ext cx="1891576" cy="707886"/>
            <a:chOff x="7045878" y="6028211"/>
            <a:chExt cx="1891576" cy="7078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4533FE-C939-47E3-AFDB-2349A13C6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3" t="40513" r="94489" b="32183"/>
            <a:stretch/>
          </p:blipFill>
          <p:spPr>
            <a:xfrm flipH="1">
              <a:off x="7045878" y="6078582"/>
              <a:ext cx="121225" cy="5895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474995-B1DA-408C-A1D0-240F073E68EE}"/>
                </a:ext>
              </a:extLst>
            </p:cNvPr>
            <p:cNvSpPr txBox="1"/>
            <p:nvPr/>
          </p:nvSpPr>
          <p:spPr>
            <a:xfrm>
              <a:off x="7075059" y="6028211"/>
              <a:ext cx="1862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 Members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 Members ITCs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Other  Countries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 Cooperating Member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 Partner Member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D320A81-92E0-493D-B022-BDA3879B0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797" y="876300"/>
            <a:ext cx="5678467" cy="509491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1D859C0B-F5CC-481C-B91D-CA9B7E40D9E7}"/>
              </a:ext>
            </a:extLst>
          </p:cNvPr>
          <p:cNvSpPr txBox="1">
            <a:spLocks/>
          </p:cNvSpPr>
          <p:nvPr/>
        </p:nvSpPr>
        <p:spPr>
          <a:xfrm>
            <a:off x="215255" y="307646"/>
            <a:ext cx="8568952" cy="5877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COST - 45 years proven track record in research collaboration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09FAB-065D-4CEF-9CB9-FE96BCE231DE}"/>
              </a:ext>
            </a:extLst>
          </p:cNvPr>
          <p:cNvSpPr/>
          <p:nvPr/>
        </p:nvSpPr>
        <p:spPr>
          <a:xfrm>
            <a:off x="3121573" y="2722179"/>
            <a:ext cx="1568948" cy="16508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18F1926-1BE3-4694-8F4E-EA6C52FEDAC5}"/>
              </a:ext>
            </a:extLst>
          </p:cNvPr>
          <p:cNvSpPr txBox="1">
            <a:spLocks/>
          </p:cNvSpPr>
          <p:nvPr/>
        </p:nvSpPr>
        <p:spPr>
          <a:xfrm>
            <a:off x="222517" y="1060877"/>
            <a:ext cx="4468004" cy="43722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COST Members</a:t>
            </a:r>
          </a:p>
          <a:p>
            <a:pPr marL="266700" marR="0" lvl="1" indent="0" algn="just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Albania,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Austria, Belgium,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Bosnia and Herzegovina, Bulgaria, Croatia, Cyprus, Czech Republic,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Denmark,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D37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Estonia,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Finland, France, Germany, Greece,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Hungary,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Iceland, Ireland, Italy,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Latvia, Lithuania, Luxembourg, Malta, The Republic of Moldova, Montenegro,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6E82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Netherlands,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Republic of North Macedonia,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Norway,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Poland, Portugal, Romania, Serbia, Slovakia, Slovenia,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Spain, Sweden, Switzerland,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Turkey,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AB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61E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United Kingdom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Cooperating Member </a:t>
            </a:r>
          </a:p>
          <a:p>
            <a:pPr marL="2667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Israel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Partner Member </a:t>
            </a:r>
          </a:p>
          <a:p>
            <a:pPr marL="2667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South Africa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Near Neighbour Countries</a:t>
            </a:r>
          </a:p>
          <a:p>
            <a:pPr marL="26670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Algeria, Armenia, Azerbaijan, Belarus, </a:t>
            </a:r>
          </a:p>
          <a:p>
            <a:pPr marL="26670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Egypt, Georgia, Jordan, Kosovo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26670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Lebanon, Libya, Morocco, Palestine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26670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Russia, Syria, Tunisia and Ukraine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74028-E75A-4E21-BF2F-8819E6BA76D3}"/>
              </a:ext>
            </a:extLst>
          </p:cNvPr>
          <p:cNvSpPr txBox="1"/>
          <p:nvPr/>
        </p:nvSpPr>
        <p:spPr>
          <a:xfrm>
            <a:off x="1561813" y="6136674"/>
            <a:ext cx="51719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1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*This designation is without prejudice to positions on status and is in line with UNSCR 1244/1999 and the ICJ Opinion on the Kosovo declaration of independence.</a:t>
            </a:r>
          </a:p>
          <a:p>
            <a:pPr marL="457200" marR="0" lvl="1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**This designation shall not be construed as recognition of a State of Palestine and is without prejudice to the individual positions of the Member States on this issue.</a:t>
            </a:r>
          </a:p>
        </p:txBody>
      </p:sp>
    </p:spTree>
    <p:extLst>
      <p:ext uri="{BB962C8B-B14F-4D97-AF65-F5344CB8AC3E}">
        <p14:creationId xmlns:p14="http://schemas.microsoft.com/office/powerpoint/2010/main" val="29189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5EC0AE-0224-4C15-A6E8-807AD7B2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73599"/>
            <a:ext cx="4536504" cy="4467769"/>
          </a:xfrm>
          <a:prstGeom prst="rect">
            <a:avLst/>
          </a:prstGeom>
          <a:effectLst>
            <a:glow rad="38100">
              <a:schemeClr val="bg2">
                <a:lumMod val="40000"/>
                <a:lumOff val="60000"/>
                <a:alpha val="42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93E4A-A50C-4090-B1CE-8F528855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56792"/>
            <a:ext cx="8712968" cy="612068"/>
          </a:xfrm>
        </p:spPr>
        <p:txBody>
          <a:bodyPr/>
          <a:lstStyle/>
          <a:p>
            <a:r>
              <a:rPr lang="en-GB" dirty="0"/>
              <a:t>COST activities’ involvement compared to the size of the</a:t>
            </a:r>
            <a:br>
              <a:rPr lang="en-GB" dirty="0"/>
            </a:br>
            <a:r>
              <a:rPr lang="en-GB" dirty="0"/>
              <a:t>research community</a:t>
            </a:r>
          </a:p>
        </p:txBody>
      </p:sp>
    </p:spTree>
    <p:extLst>
      <p:ext uri="{BB962C8B-B14F-4D97-AF65-F5344CB8AC3E}">
        <p14:creationId xmlns:p14="http://schemas.microsoft.com/office/powerpoint/2010/main" val="32323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94675A-9A3F-4A20-88A6-DC901ED0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681350"/>
            <a:ext cx="7944290" cy="587767"/>
          </a:xfrm>
        </p:spPr>
        <p:txBody>
          <a:bodyPr/>
          <a:lstStyle/>
          <a:p>
            <a:r>
              <a:rPr lang="en-GB" dirty="0"/>
              <a:t>Participation in running Actions 2016-18 (%)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5EA68D-DA57-49B7-A93C-73F54E695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34069"/>
              </p:ext>
            </p:extLst>
          </p:nvPr>
        </p:nvGraphicFramePr>
        <p:xfrm>
          <a:off x="599854" y="2276872"/>
          <a:ext cx="7944291" cy="354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E8560E-9BB3-4A8A-B4AA-30EAA4D45BE5}"/>
              </a:ext>
            </a:extLst>
          </p:cNvPr>
          <p:cNvSpPr txBox="1"/>
          <p:nvPr/>
        </p:nvSpPr>
        <p:spPr>
          <a:xfrm>
            <a:off x="2202426" y="6125497"/>
            <a:ext cx="608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*This designation is without prejudice to positions on status, and is in line with UNSCR 1244 and the ICJ Opinion on the Kosovo declaration of independence. </a:t>
            </a:r>
          </a:p>
        </p:txBody>
      </p:sp>
    </p:spTree>
    <p:extLst>
      <p:ext uri="{BB962C8B-B14F-4D97-AF65-F5344CB8AC3E}">
        <p14:creationId xmlns:p14="http://schemas.microsoft.com/office/powerpoint/2010/main" val="273349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80DB8-1035-40F4-9065-A0E7AC09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2613"/>
      </p:ext>
    </p:extLst>
  </p:cSld>
  <p:clrMapOvr>
    <a:masterClrMapping/>
  </p:clrMapOvr>
</p:sld>
</file>

<file path=ppt/theme/theme1.xml><?xml version="1.0" encoding="utf-8"?>
<a:theme xmlns:a="http://schemas.openxmlformats.org/drawingml/2006/main" name="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AFAA"/>
        </a:solidFill>
        <a:ln>
          <a:headEnd/>
          <a:tailEnd/>
        </a:ln>
      </a:spPr>
      <a:bodyPr wrap="none" anchor="ctr"/>
      <a:lstStyle>
        <a:defPPr algn="ctr">
          <a:defRPr sz="1900" b="1" dirty="0">
            <a:solidFill>
              <a:prstClr val="white"/>
            </a:solidFill>
          </a:defRPr>
        </a:defPPr>
      </a:lstStyle>
      <a:style>
        <a:lnRef idx="3">
          <a:schemeClr val="lt1"/>
        </a:lnRef>
        <a:fillRef idx="1001">
          <a:schemeClr val="dk2"/>
        </a:fillRef>
        <a:effectRef idx="1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ST_ppt-4_3.potm [Read-Only]" id="{1470D0B3-1FA8-4FE6-AF3C-046B463C39D4}" vid="{7BE30AB6-6F4A-4577-A086-976FC994AC68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ST_ppt-16_9-color_1">
  <a:themeElements>
    <a:clrScheme name="COST THEME FUSHIA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FC0D7151-BF2E-CB47-9C5D-16D3FEAA58A5}"/>
    </a:ext>
  </a:extLst>
</a:theme>
</file>

<file path=ppt/theme/theme3.xml><?xml version="1.0" encoding="utf-8"?>
<a:theme xmlns:a="http://schemas.openxmlformats.org/drawingml/2006/main" name="1_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t's presentation" id="{3DDBB47A-B8D5-418A-BD67-FEFF2E637CC0}" vid="{F8B7AC0D-4912-4804-964A-917820C6BD89}"/>
    </a:ext>
  </a:extLst>
</a:theme>
</file>

<file path=ppt/theme/theme4.xml><?xml version="1.0" encoding="utf-8"?>
<a:theme xmlns:a="http://schemas.openxmlformats.org/drawingml/2006/main" name="2_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AFAA"/>
        </a:solidFill>
        <a:ln>
          <a:headEnd/>
          <a:tailEnd/>
        </a:ln>
      </a:spPr>
      <a:bodyPr wrap="none" anchor="ctr"/>
      <a:lstStyle>
        <a:defPPr algn="ctr">
          <a:defRPr sz="1900" b="1" dirty="0">
            <a:solidFill>
              <a:prstClr val="white"/>
            </a:solidFill>
          </a:defRPr>
        </a:defPPr>
      </a:lstStyle>
      <a:style>
        <a:lnRef idx="3">
          <a:schemeClr val="lt1"/>
        </a:lnRef>
        <a:fillRef idx="1001">
          <a:schemeClr val="dk2"/>
        </a:fillRef>
        <a:effectRef idx="1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ST_ppt-4_3.potm [Read-Only]" id="{1470D0B3-1FA8-4FE6-AF3C-046B463C39D4}" vid="{7BE30AB6-6F4A-4577-A086-976FC994AC68}"/>
    </a:ext>
  </a:extLst>
</a:theme>
</file>

<file path=ppt/theme/theme5.xml><?xml version="1.0" encoding="utf-8"?>
<a:theme xmlns:a="http://schemas.openxmlformats.org/drawingml/2006/main" name="Blue and Purple">
  <a:themeElements>
    <a:clrScheme name="COST COLORS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2D3778"/>
      </a:accent1>
      <a:accent2>
        <a:srgbClr val="6E82BE"/>
      </a:accent2>
      <a:accent3>
        <a:srgbClr val="692364"/>
      </a:accent3>
      <a:accent4>
        <a:srgbClr val="961E64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-4_3 [Read-Only]" id="{CEF3C390-DA82-4AD2-B215-396E9B3BAC8D}" vid="{DF26BBAD-E545-4550-92A7-33C8DEA23865}"/>
    </a:ext>
  </a:extLst>
</a:theme>
</file>

<file path=ppt/theme/theme6.xml><?xml version="1.0" encoding="utf-8"?>
<a:theme xmlns:a="http://schemas.openxmlformats.org/drawingml/2006/main" name="3_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917 [Compatibility Mode]" id="{A19957D3-2DA5-468D-939B-07B7B0A00A5D}" vid="{679E291D-AA43-43C5-A009-ABECF21D56D9}"/>
    </a:ext>
  </a:extLst>
</a:theme>
</file>

<file path=ppt/theme/theme7.xml><?xml version="1.0" encoding="utf-8"?>
<a:theme xmlns:a="http://schemas.openxmlformats.org/drawingml/2006/main" name="4_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AFAA"/>
        </a:solidFill>
        <a:ln>
          <a:headEnd/>
          <a:tailEnd/>
        </a:ln>
      </a:spPr>
      <a:bodyPr wrap="none" anchor="ctr"/>
      <a:lstStyle>
        <a:defPPr algn="ctr">
          <a:defRPr sz="1900" b="1" dirty="0">
            <a:solidFill>
              <a:prstClr val="white"/>
            </a:solidFill>
          </a:defRPr>
        </a:defPPr>
      </a:lstStyle>
      <a:style>
        <a:lnRef idx="3">
          <a:schemeClr val="lt1"/>
        </a:lnRef>
        <a:fillRef idx="1001">
          <a:schemeClr val="dk2"/>
        </a:fillRef>
        <a:effectRef idx="1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ST_ppt-4_3.potm [Read-Only]" id="{1470D0B3-1FA8-4FE6-AF3C-046B463C39D4}" vid="{7BE30AB6-6F4A-4577-A086-976FC994AC68}"/>
    </a:ext>
  </a:extLst>
</a:theme>
</file>

<file path=ppt/theme/theme8.xml><?xml version="1.0" encoding="utf-8"?>
<a:theme xmlns:a="http://schemas.openxmlformats.org/drawingml/2006/main" name="1_COST_ppt-16_9-color_1">
  <a:themeElements>
    <a:clrScheme name="COST THEME FUSHIA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FC0D7151-BF2E-CB47-9C5D-16D3FEAA58A5}"/>
    </a:ext>
  </a:extLst>
</a:theme>
</file>

<file path=ppt/theme/theme9.xml><?xml version="1.0" encoding="utf-8"?>
<a:theme xmlns:a="http://schemas.openxmlformats.org/drawingml/2006/main" name="5_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nd EB meeting 19-20 June 2019.potx" id="{79637029-622B-4B5C-ADEE-953670226F3D}" vid="{936C0C29-D410-4F0D-A36C-452AB74F0A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60D5342C5604EA83F1281A3C75A1B" ma:contentTypeVersion="9" ma:contentTypeDescription="Create a new document." ma:contentTypeScope="" ma:versionID="eedd3a5f61486e929fc0a718cfeab23b">
  <xsd:schema xmlns:xsd="http://www.w3.org/2001/XMLSchema" xmlns:xs="http://www.w3.org/2001/XMLSchema" xmlns:p="http://schemas.microsoft.com/office/2006/metadata/properties" xmlns:ns2="258b0a95-04fb-41bf-a878-5f8cd346655f" targetNamespace="http://schemas.microsoft.com/office/2006/metadata/properties" ma:root="true" ma:fieldsID="21906d95be8acf79a297664b282aeaf3" ns2:_="">
    <xsd:import namespace="258b0a95-04fb-41bf-a878-5f8cd346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b0a95-04fb-41bf-a878-5f8cd3466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64298F-0155-4407-8D04-4D0DD26EF5E3}">
  <ds:schemaRefs>
    <ds:schemaRef ds:uri="http://www.w3.org/XML/1998/namespace"/>
    <ds:schemaRef ds:uri="258b0a95-04fb-41bf-a878-5f8cd346655f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57EB063-3956-4F41-B78B-8CE359F368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3EC0E-DE20-429C-AAE6-DD3EF21EC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8b0a95-04fb-41bf-a878-5f8cd3466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</TotalTime>
  <Words>278</Words>
  <Application>Microsoft Office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Arial Black</vt:lpstr>
      <vt:lpstr>Exo Bold</vt:lpstr>
      <vt:lpstr>Exo Medium</vt:lpstr>
      <vt:lpstr>exo Regular</vt:lpstr>
      <vt:lpstr>Wingdings</vt:lpstr>
      <vt:lpstr>Blue and Green</vt:lpstr>
      <vt:lpstr>COST_ppt-16_9-color_1</vt:lpstr>
      <vt:lpstr>1_Blue and Green</vt:lpstr>
      <vt:lpstr>2_Blue and Green</vt:lpstr>
      <vt:lpstr>Blue and Purple</vt:lpstr>
      <vt:lpstr>3_Blue and Green</vt:lpstr>
      <vt:lpstr>4_Blue and Green</vt:lpstr>
      <vt:lpstr>1_COST_ppt-16_9-color_1</vt:lpstr>
      <vt:lpstr>5_Blue and Green</vt:lpstr>
      <vt:lpstr>PowerPoint Presentation</vt:lpstr>
      <vt:lpstr>PowerPoint Presentation</vt:lpstr>
      <vt:lpstr>COST activities’ involvement compared to the size of the research community</vt:lpstr>
      <vt:lpstr>Participation in running Actions 2016-18 (%)</vt:lpstr>
      <vt:lpstr>PowerPoint Presentation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 Europaea</dc:title>
  <dc:creator>testuser</dc:creator>
  <cp:keywords/>
  <dc:description/>
  <cp:lastModifiedBy>Katalin Alfoldi</cp:lastModifiedBy>
  <cp:revision>246</cp:revision>
  <cp:lastPrinted>2019-09-20T08:43:44Z</cp:lastPrinted>
  <dcterms:created xsi:type="dcterms:W3CDTF">2008-04-07T13:06:20Z</dcterms:created>
  <dcterms:modified xsi:type="dcterms:W3CDTF">2019-09-22T16:42:23Z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0x01010088E60D5342C5604EA83F1281A3C75A1B</vt:lpwstr>
  </property>
  <property fmtid="{D5CDD505-2E9C-101B-9397-08002B2CF9AE}" pid="3" name="Stakeholders">
    <vt:lpwstr/>
  </property>
  <property fmtid="{D5CDD505-2E9C-101B-9397-08002B2CF9AE}" pid="4" name="Process">
    <vt:lpwstr/>
  </property>
  <property fmtid="{D5CDD505-2E9C-101B-9397-08002B2CF9AE}" pid="5" name="Doument_x0020_Type">
    <vt:lpwstr/>
  </property>
  <property fmtid="{D5CDD505-2E9C-101B-9397-08002B2CF9AE}" pid="6" name="Doument Type">
    <vt:lpwstr/>
  </property>
  <property fmtid="{D5CDD505-2E9C-101B-9397-08002B2CF9AE}" pid="7" name="ReportOwner">
    <vt:lpwstr/>
  </property>
  <property fmtid="{D5CDD505-2E9C-101B-9397-08002B2CF9AE}" pid="8" name="j183d2c7879f46cdad1b7768093a4c45">
    <vt:lpwstr/>
  </property>
  <property fmtid="{D5CDD505-2E9C-101B-9397-08002B2CF9AE}" pid="9" name="h683663ddb1648d98d5d829c69644b8b">
    <vt:lpwstr/>
  </property>
  <property fmtid="{D5CDD505-2E9C-101B-9397-08002B2CF9AE}" pid="10" name="GAP">
    <vt:lpwstr/>
  </property>
  <property fmtid="{D5CDD505-2E9C-101B-9397-08002B2CF9AE}" pid="11" name="m6dd6d7cf7dd434e9aac1e6dc36a87ef">
    <vt:lpwstr/>
  </property>
  <property fmtid="{D5CDD505-2E9C-101B-9397-08002B2CF9AE}" pid="12" name="_Version">
    <vt:lpwstr/>
  </property>
  <property fmtid="{D5CDD505-2E9C-101B-9397-08002B2CF9AE}" pid="13" name="k9326ab33cb644c9beade3642bf61ccd">
    <vt:lpwstr/>
  </property>
  <property fmtid="{D5CDD505-2E9C-101B-9397-08002B2CF9AE}" pid="14" name="Geographic Location">
    <vt:lpwstr/>
  </property>
  <property fmtid="{D5CDD505-2E9C-101B-9397-08002B2CF9AE}" pid="15" name="Product/Service">
    <vt:lpwstr/>
  </property>
  <property fmtid="{D5CDD505-2E9C-101B-9397-08002B2CF9AE}" pid="16" name="Domain">
    <vt:lpwstr/>
  </property>
  <property fmtid="{D5CDD505-2E9C-101B-9397-08002B2CF9AE}" pid="17" name="kcdfa49aeaa74483b65ac40edc00c77e">
    <vt:lpwstr/>
  </property>
  <property fmtid="{D5CDD505-2E9C-101B-9397-08002B2CF9AE}" pid="18" name="Action Number">
    <vt:lpwstr/>
  </property>
  <property fmtid="{D5CDD505-2E9C-101B-9397-08002B2CF9AE}" pid="19" name="Meeting/Event Type">
    <vt:lpwstr/>
  </property>
  <property fmtid="{D5CDD505-2E9C-101B-9397-08002B2CF9AE}" pid="20" name="Unit">
    <vt:lpwstr/>
  </property>
  <property fmtid="{D5CDD505-2E9C-101B-9397-08002B2CF9AE}" pid="21" name="kc6b404dcf93409787fa981ff0023991">
    <vt:lpwstr/>
  </property>
  <property fmtid="{D5CDD505-2E9C-101B-9397-08002B2CF9AE}" pid="22" name="Budget Line">
    <vt:lpwstr/>
  </property>
</Properties>
</file>