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64" r:id="rId5"/>
    <p:sldMasterId id="2147483771" r:id="rId6"/>
  </p:sldMasterIdLst>
  <p:notesMasterIdLst>
    <p:notesMasterId r:id="rId64"/>
  </p:notesMasterIdLst>
  <p:handoutMasterIdLst>
    <p:handoutMasterId r:id="rId65"/>
  </p:handoutMasterIdLst>
  <p:sldIdLst>
    <p:sldId id="396" r:id="rId7"/>
    <p:sldId id="275" r:id="rId8"/>
    <p:sldId id="315" r:id="rId9"/>
    <p:sldId id="329" r:id="rId10"/>
    <p:sldId id="407" r:id="rId11"/>
    <p:sldId id="320" r:id="rId12"/>
    <p:sldId id="359" r:id="rId13"/>
    <p:sldId id="279" r:id="rId14"/>
    <p:sldId id="413" r:id="rId15"/>
    <p:sldId id="397" r:id="rId16"/>
    <p:sldId id="399" r:id="rId17"/>
    <p:sldId id="295" r:id="rId18"/>
    <p:sldId id="357" r:id="rId19"/>
    <p:sldId id="322" r:id="rId20"/>
    <p:sldId id="318" r:id="rId21"/>
    <p:sldId id="388" r:id="rId22"/>
    <p:sldId id="404" r:id="rId23"/>
    <p:sldId id="405" r:id="rId24"/>
    <p:sldId id="300" r:id="rId25"/>
    <p:sldId id="408" r:id="rId26"/>
    <p:sldId id="416" r:id="rId27"/>
    <p:sldId id="331" r:id="rId28"/>
    <p:sldId id="343" r:id="rId29"/>
    <p:sldId id="339" r:id="rId30"/>
    <p:sldId id="347" r:id="rId31"/>
    <p:sldId id="417" r:id="rId32"/>
    <p:sldId id="348" r:id="rId33"/>
    <p:sldId id="341" r:id="rId34"/>
    <p:sldId id="349" r:id="rId35"/>
    <p:sldId id="350" r:id="rId36"/>
    <p:sldId id="319" r:id="rId37"/>
    <p:sldId id="294" r:id="rId38"/>
    <p:sldId id="354" r:id="rId39"/>
    <p:sldId id="304" r:id="rId40"/>
    <p:sldId id="323" r:id="rId41"/>
    <p:sldId id="306" r:id="rId42"/>
    <p:sldId id="422" r:id="rId43"/>
    <p:sldId id="401" r:id="rId44"/>
    <p:sldId id="382" r:id="rId45"/>
    <p:sldId id="406" r:id="rId46"/>
    <p:sldId id="383" r:id="rId47"/>
    <p:sldId id="391" r:id="rId48"/>
    <p:sldId id="421" r:id="rId49"/>
    <p:sldId id="310" r:id="rId50"/>
    <p:sldId id="378" r:id="rId51"/>
    <p:sldId id="271" r:id="rId52"/>
    <p:sldId id="311" r:id="rId53"/>
    <p:sldId id="356" r:id="rId54"/>
    <p:sldId id="392" r:id="rId55"/>
    <p:sldId id="393" r:id="rId56"/>
    <p:sldId id="410" r:id="rId57"/>
    <p:sldId id="418" r:id="rId58"/>
    <p:sldId id="419" r:id="rId59"/>
    <p:sldId id="420" r:id="rId60"/>
    <p:sldId id="415" r:id="rId61"/>
    <p:sldId id="423" r:id="rId62"/>
    <p:sldId id="376" r:id="rId63"/>
  </p:sldIdLst>
  <p:sldSz cx="9144000" cy="6858000" type="screen4x3"/>
  <p:notesSz cx="6718300" cy="9855200"/>
  <p:defaultTex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5" userDrawn="1">
          <p15:clr>
            <a:srgbClr val="A4A3A4"/>
          </p15:clr>
        </p15:guide>
        <p15:guide id="3" pos="939" userDrawn="1">
          <p15:clr>
            <a:srgbClr val="A4A3A4"/>
          </p15:clr>
        </p15:guide>
        <p15:guide id="4" orient="horz" pos="428" userDrawn="1">
          <p15:clr>
            <a:srgbClr val="A4A3A4"/>
          </p15:clr>
        </p15:guide>
      </p15:sldGuideLst>
    </p:ext>
    <p:ext uri="{2D200454-40CA-4A62-9FC3-DE9A4176ACB9}">
      <p15:notesGuideLst xmlns:p15="http://schemas.microsoft.com/office/powerpoint/2012/main">
        <p15:guide id="1" orient="horz" pos="3082" userDrawn="1">
          <p15:clr>
            <a:srgbClr val="A4A3A4"/>
          </p15:clr>
        </p15:guide>
        <p15:guide id="2" pos="2132" userDrawn="1">
          <p15:clr>
            <a:srgbClr val="A4A3A4"/>
          </p15:clr>
        </p15:guide>
        <p15:guide id="3" orient="horz" pos="3104" userDrawn="1">
          <p15:clr>
            <a:srgbClr val="A4A3A4"/>
          </p15:clr>
        </p15:guide>
        <p15:guide id="4" pos="211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LY Martina (RTD)" initials="MD" lastIdx="9" clrIdx="0"/>
  <p:cmAuthor id="1" name="KALFF-LENA Stefanie (RTD)" initials="KS(" lastIdx="0" clrIdx="1"/>
  <p:cmAuthor id="2" name="EVROUX Clement (RTD)" initials="CE" lastIdx="16" clrIdx="2">
    <p:extLst>
      <p:ext uri="{19B8F6BF-5375-455C-9EA6-DF929625EA0E}">
        <p15:presenceInfo xmlns:p15="http://schemas.microsoft.com/office/powerpoint/2012/main" userId="EVROUX Clement (RTD)" providerId="None"/>
      </p:ext>
    </p:extLst>
  </p:cmAuthor>
  <p:cmAuthor id="3" name="JACOBSEN Siv (RTD)" initials="SJ" lastIdx="21" clrIdx="3">
    <p:extLst>
      <p:ext uri="{19B8F6BF-5375-455C-9EA6-DF929625EA0E}">
        <p15:presenceInfo xmlns:p15="http://schemas.microsoft.com/office/powerpoint/2012/main" userId="JACOBSEN Siv (RT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080"/>
    <a:srgbClr val="F8A907"/>
    <a:srgbClr val="3166CF"/>
    <a:srgbClr val="BDDEFF"/>
    <a:srgbClr val="5B1D8E"/>
    <a:srgbClr val="5C1D90"/>
    <a:srgbClr val="FFD624"/>
    <a:srgbClr val="0F5494"/>
    <a:srgbClr val="2D5EC1"/>
    <a:srgbClr val="3E6F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6" autoAdjust="0"/>
    <p:restoredTop sz="70953" autoAdjust="0"/>
  </p:normalViewPr>
  <p:slideViewPr>
    <p:cSldViewPr>
      <p:cViewPr varScale="1">
        <p:scale>
          <a:sx n="81" d="100"/>
          <a:sy n="81" d="100"/>
        </p:scale>
        <p:origin x="2346" y="96"/>
      </p:cViewPr>
      <p:guideLst>
        <p:guide orient="horz" pos="2160"/>
        <p:guide pos="385"/>
        <p:guide pos="939"/>
        <p:guide orient="horz" pos="428"/>
      </p:guideLst>
    </p:cSldViewPr>
  </p:slideViewPr>
  <p:outlineViewPr>
    <p:cViewPr>
      <p:scale>
        <a:sx n="33" d="100"/>
        <a:sy n="33" d="100"/>
      </p:scale>
      <p:origin x="0" y="0"/>
    </p:cViewPr>
  </p:outlineViewPr>
  <p:notesTextViewPr>
    <p:cViewPr>
      <p:scale>
        <a:sx n="3" d="2"/>
        <a:sy n="3" d="2"/>
      </p:scale>
      <p:origin x="0" y="0"/>
    </p:cViewPr>
  </p:notesTextViewPr>
  <p:sorterViewPr>
    <p:cViewPr>
      <p:scale>
        <a:sx n="200" d="100"/>
        <a:sy n="200" d="100"/>
      </p:scale>
      <p:origin x="0" y="0"/>
    </p:cViewPr>
  </p:sorterViewPr>
  <p:notesViewPr>
    <p:cSldViewPr>
      <p:cViewPr varScale="1">
        <p:scale>
          <a:sx n="59" d="100"/>
          <a:sy n="59" d="100"/>
        </p:scale>
        <p:origin x="3259" y="72"/>
      </p:cViewPr>
      <p:guideLst>
        <p:guide orient="horz" pos="3082"/>
        <p:guide pos="2132"/>
        <p:guide orient="horz" pos="3104"/>
        <p:guide pos="211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dirty="0" smtClean="0">
                <a:solidFill>
                  <a:schemeClr val="accent2">
                    <a:lumMod val="50000"/>
                  </a:schemeClr>
                </a:solidFill>
              </a:rPr>
              <a:t>€ billion</a:t>
            </a:r>
          </a:p>
          <a:p>
            <a:pPr>
              <a:defRPr/>
            </a:pPr>
            <a:r>
              <a:rPr lang="en-US" sz="1800" dirty="0" smtClean="0">
                <a:solidFill>
                  <a:schemeClr val="accent2">
                    <a:lumMod val="50000"/>
                  </a:schemeClr>
                </a:solidFill>
              </a:rPr>
              <a:t>In current prices</a:t>
            </a:r>
            <a:endParaRPr lang="en-US" sz="1800" dirty="0">
              <a:solidFill>
                <a:schemeClr val="accent2">
                  <a:lumMod val="50000"/>
                </a:schemeClr>
              </a:solidFill>
            </a:endParaRPr>
          </a:p>
        </c:rich>
      </c:tx>
      <c:layout>
        <c:manualLayout>
          <c:xMode val="edge"/>
          <c:yMode val="edge"/>
          <c:x val="0.69775664244322155"/>
          <c:y val="7.0310729988058679E-2"/>
        </c:manualLayout>
      </c:layout>
      <c:overlay val="0"/>
    </c:title>
    <c:autoTitleDeleted val="0"/>
    <c:plotArea>
      <c:layout/>
      <c:doughnutChart>
        <c:varyColors val="1"/>
        <c:ser>
          <c:idx val="0"/>
          <c:order val="0"/>
          <c:tx>
            <c:strRef>
              <c:f>Sheet1!$B$1</c:f>
              <c:strCache>
                <c:ptCount val="1"/>
                <c:pt idx="0">
                  <c:v>in XX prizes</c:v>
                </c:pt>
              </c:strCache>
            </c:strRef>
          </c:tx>
          <c:dPt>
            <c:idx val="0"/>
            <c:bubble3D val="0"/>
            <c:spPr>
              <a:ln cap="rnd"/>
            </c:spPr>
            <c:extLst>
              <c:ext xmlns:c16="http://schemas.microsoft.com/office/drawing/2014/chart" uri="{C3380CC4-5D6E-409C-BE32-E72D297353CC}">
                <c16:uniqueId val="{00000001-56BD-434C-B710-E57D07B91808}"/>
              </c:ext>
            </c:extLst>
          </c:dPt>
          <c:dPt>
            <c:idx val="1"/>
            <c:bubble3D val="0"/>
            <c:spPr>
              <a:solidFill>
                <a:schemeClr val="tx1"/>
              </a:solidFill>
            </c:spPr>
            <c:extLst>
              <c:ext xmlns:c16="http://schemas.microsoft.com/office/drawing/2014/chart" uri="{C3380CC4-5D6E-409C-BE32-E72D297353CC}">
                <c16:uniqueId val="{00000003-56BD-434C-B710-E57D07B91808}"/>
              </c:ext>
            </c:extLst>
          </c:dPt>
          <c:dPt>
            <c:idx val="4"/>
            <c:bubble3D val="0"/>
            <c:spPr>
              <a:solidFill>
                <a:schemeClr val="accent6"/>
              </a:solidFill>
            </c:spPr>
            <c:extLst>
              <c:ext xmlns:c16="http://schemas.microsoft.com/office/drawing/2014/chart" uri="{C3380CC4-5D6E-409C-BE32-E72D297353CC}">
                <c16:uniqueId val="{00000005-56BD-434C-B710-E57D07B91808}"/>
              </c:ext>
            </c:extLst>
          </c:dPt>
          <c:dLbls>
            <c:dLbl>
              <c:idx val="0"/>
              <c:layout>
                <c:manualLayout>
                  <c:x val="7.7026333959419706E-3"/>
                  <c:y val="2.433832961125108E-2"/>
                </c:manualLayout>
              </c:layout>
              <c:tx>
                <c:rich>
                  <a:bodyPr/>
                  <a:lstStyle/>
                  <a:p>
                    <a:r>
                      <a:rPr lang="en-US" dirty="0" smtClean="0">
                        <a:solidFill>
                          <a:schemeClr val="accent6"/>
                        </a:solidFill>
                      </a:rPr>
                      <a:t>€25.8</a:t>
                    </a:r>
                    <a:endParaRPr lang="en-US" dirty="0">
                      <a:solidFill>
                        <a:schemeClr val="accent6"/>
                      </a:solidFill>
                    </a:endParaRPr>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6BD-434C-B710-E57D07B91808}"/>
                </c:ext>
              </c:extLst>
            </c:dLbl>
            <c:dLbl>
              <c:idx val="1"/>
              <c:layout>
                <c:manualLayout>
                  <c:x val="1.8486611277997389E-2"/>
                  <c:y val="0"/>
                </c:manualLayout>
              </c:layout>
              <c:tx>
                <c:rich>
                  <a:bodyPr/>
                  <a:lstStyle/>
                  <a:p>
                    <a:pPr>
                      <a:defRPr>
                        <a:solidFill>
                          <a:schemeClr val="accent6"/>
                        </a:solidFill>
                      </a:defRPr>
                    </a:pPr>
                    <a:r>
                      <a:rPr lang="en-US" dirty="0" smtClean="0">
                        <a:solidFill>
                          <a:schemeClr val="accent6"/>
                        </a:solidFill>
                      </a:rPr>
                      <a:t>€52.7</a:t>
                    </a:r>
                    <a:endParaRPr lang="en-US" dirty="0">
                      <a:solidFill>
                        <a:schemeClr val="accent6"/>
                      </a:solidFill>
                    </a:endParaRPr>
                  </a:p>
                </c:rich>
              </c:tx>
              <c:spPr>
                <a:noFill/>
                <a:ln>
                  <a:noFill/>
                </a:ln>
                <a:effectLst/>
              </c:sp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56BD-434C-B710-E57D07B91808}"/>
                </c:ext>
              </c:extLst>
            </c:dLbl>
            <c:dLbl>
              <c:idx val="2"/>
              <c:tx>
                <c:rich>
                  <a:bodyPr/>
                  <a:lstStyle/>
                  <a:p>
                    <a:r>
                      <a:rPr lang="en-US" dirty="0" smtClean="0">
                        <a:solidFill>
                          <a:schemeClr val="bg1"/>
                        </a:solidFill>
                      </a:rPr>
                      <a:t>€13.5</a:t>
                    </a:r>
                    <a:endParaRPr lang="en-US" dirty="0">
                      <a:solidFill>
                        <a:schemeClr val="tx2"/>
                      </a:solidFill>
                    </a:endParaRPr>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6-56BD-434C-B710-E57D07B91808}"/>
                </c:ext>
              </c:extLst>
            </c:dLbl>
            <c:dLbl>
              <c:idx val="3"/>
              <c:layout>
                <c:manualLayout>
                  <c:x val="-5.8540935713658405E-2"/>
                  <c:y val="-0.12710016574764452"/>
                </c:manualLayout>
              </c:layout>
              <c:tx>
                <c:rich>
                  <a:bodyPr/>
                  <a:lstStyle/>
                  <a:p>
                    <a:pPr>
                      <a:defRPr>
                        <a:solidFill>
                          <a:schemeClr val="accent6"/>
                        </a:solidFill>
                      </a:defRPr>
                    </a:pPr>
                    <a:r>
                      <a:rPr lang="en-US" dirty="0" smtClean="0">
                        <a:solidFill>
                          <a:schemeClr val="accent6"/>
                        </a:solidFill>
                      </a:rPr>
                      <a:t>€2.1</a:t>
                    </a:r>
                    <a:endParaRPr lang="en-US" dirty="0">
                      <a:solidFill>
                        <a:schemeClr val="accent6"/>
                      </a:solidFill>
                    </a:endParaRPr>
                  </a:p>
                </c:rich>
              </c:tx>
              <c:spPr>
                <a:noFill/>
                <a:ln>
                  <a:noFill/>
                </a:ln>
                <a:effectLst/>
              </c:sp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56BD-434C-B710-E57D07B91808}"/>
                </c:ext>
              </c:extLst>
            </c:dLbl>
            <c:dLbl>
              <c:idx val="4"/>
              <c:layout>
                <c:manualLayout>
                  <c:x val="5.8540935713658405E-2"/>
                  <c:y val="-0.1216916480562554"/>
                </c:manualLayout>
              </c:layout>
              <c:tx>
                <c:rich>
                  <a:bodyPr/>
                  <a:lstStyle/>
                  <a:p>
                    <a:pPr>
                      <a:defRPr>
                        <a:solidFill>
                          <a:schemeClr val="accent6"/>
                        </a:solidFill>
                      </a:defRPr>
                    </a:pPr>
                    <a:r>
                      <a:rPr lang="en-US" dirty="0" smtClean="0">
                        <a:solidFill>
                          <a:schemeClr val="accent6"/>
                        </a:solidFill>
                      </a:rPr>
                      <a:t>€2.4</a:t>
                    </a:r>
                    <a:endParaRPr lang="en-US" dirty="0">
                      <a:solidFill>
                        <a:schemeClr val="accent6"/>
                      </a:solidFill>
                    </a:endParaRPr>
                  </a:p>
                </c:rich>
              </c:tx>
              <c:spPr>
                <a:noFill/>
                <a:ln>
                  <a:noFill/>
                </a:ln>
                <a:effectLst/>
              </c:sp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56BD-434C-B710-E57D07B91808}"/>
                </c:ext>
              </c:extLst>
            </c:dLbl>
            <c:spPr>
              <a:noFill/>
              <a:ln>
                <a:noFill/>
              </a:ln>
              <a:effectLst/>
            </c:spPr>
            <c:txPr>
              <a:bodyPr/>
              <a:lstStyle/>
              <a:p>
                <a:pPr>
                  <a:defRPr>
                    <a:solidFill>
                      <a:schemeClr val="bg1"/>
                    </a:solidFill>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Sheet1!$A$2:$A$6</c:f>
              <c:strCache>
                <c:ptCount val="5"/>
                <c:pt idx="0">
                  <c:v>Excellent Science</c:v>
                </c:pt>
                <c:pt idx="1">
                  <c:v>Global Challenges &amp; European Ind. Comp.</c:v>
                </c:pt>
                <c:pt idx="2">
                  <c:v>Innovative Europe</c:v>
                </c:pt>
                <c:pt idx="3">
                  <c:v>Widening Part. &amp; ERA</c:v>
                </c:pt>
                <c:pt idx="4">
                  <c:v>Euratom</c:v>
                </c:pt>
              </c:strCache>
            </c:strRef>
          </c:cat>
          <c:val>
            <c:numRef>
              <c:f>Sheet1!$B$2:$B$6</c:f>
              <c:numCache>
                <c:formatCode>General</c:formatCode>
                <c:ptCount val="5"/>
                <c:pt idx="0">
                  <c:v>25.8</c:v>
                </c:pt>
                <c:pt idx="1">
                  <c:v>52.7</c:v>
                </c:pt>
                <c:pt idx="2">
                  <c:v>13.5</c:v>
                </c:pt>
                <c:pt idx="3">
                  <c:v>2.1</c:v>
                </c:pt>
                <c:pt idx="4">
                  <c:v>2.4</c:v>
                </c:pt>
              </c:numCache>
            </c:numRef>
          </c:val>
          <c:extLst>
            <c:ext xmlns:c16="http://schemas.microsoft.com/office/drawing/2014/chart" uri="{C3380CC4-5D6E-409C-BE32-E72D297353CC}">
              <c16:uniqueId val="{00000001-3A20-4BD7-960D-066BC2C805F5}"/>
            </c:ext>
          </c:extLst>
        </c:ser>
        <c:dLbls>
          <c:showLegendKey val="0"/>
          <c:showVal val="0"/>
          <c:showCatName val="0"/>
          <c:showSerName val="0"/>
          <c:showPercent val="1"/>
          <c:showBubbleSize val="0"/>
          <c:showLeaderLines val="0"/>
        </c:dLbls>
        <c:firstSliceAng val="0"/>
        <c:holeSize val="50"/>
      </c:doughnutChart>
    </c:plotArea>
    <c:legend>
      <c:legendPos val="r"/>
      <c:legendEntry>
        <c:idx val="0"/>
        <c:txPr>
          <a:bodyPr/>
          <a:lstStyle/>
          <a:p>
            <a:pPr>
              <a:defRPr>
                <a:solidFill>
                  <a:schemeClr val="accent6"/>
                </a:solidFill>
              </a:defRPr>
            </a:pPr>
            <a:endParaRPr lang="en-US"/>
          </a:p>
        </c:txPr>
      </c:legendEntry>
      <c:legendEntry>
        <c:idx val="1"/>
        <c:txPr>
          <a:bodyPr/>
          <a:lstStyle/>
          <a:p>
            <a:pPr>
              <a:defRPr>
                <a:solidFill>
                  <a:schemeClr val="accent6"/>
                </a:solidFill>
              </a:defRPr>
            </a:pPr>
            <a:endParaRPr lang="en-US"/>
          </a:p>
        </c:txPr>
      </c:legendEntry>
      <c:legendEntry>
        <c:idx val="2"/>
        <c:txPr>
          <a:bodyPr/>
          <a:lstStyle/>
          <a:p>
            <a:pPr>
              <a:defRPr>
                <a:solidFill>
                  <a:schemeClr val="accent6"/>
                </a:solidFill>
              </a:defRPr>
            </a:pPr>
            <a:endParaRPr lang="en-US"/>
          </a:p>
        </c:txPr>
      </c:legendEntry>
      <c:legendEntry>
        <c:idx val="3"/>
        <c:txPr>
          <a:bodyPr/>
          <a:lstStyle/>
          <a:p>
            <a:pPr>
              <a:defRPr>
                <a:solidFill>
                  <a:schemeClr val="accent6"/>
                </a:solidFill>
              </a:defRPr>
            </a:pPr>
            <a:endParaRPr lang="en-US"/>
          </a:p>
        </c:txPr>
      </c:legendEntry>
      <c:legendEntry>
        <c:idx val="4"/>
        <c:txPr>
          <a:bodyPr/>
          <a:lstStyle/>
          <a:p>
            <a:pPr>
              <a:defRPr>
                <a:solidFill>
                  <a:schemeClr val="accent6"/>
                </a:solidFill>
              </a:defRPr>
            </a:pPr>
            <a:endParaRPr lang="en-US"/>
          </a:p>
        </c:txPr>
      </c:legendEntry>
      <c:overlay val="0"/>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2B91F2-1DF2-494D-B678-38E6B3BA82A4}" type="doc">
      <dgm:prSet loTypeId="urn:microsoft.com/office/officeart/2005/8/layout/radial5" loCatId="relationship" qsTypeId="urn:microsoft.com/office/officeart/2005/8/quickstyle/3d2" qsCatId="3D" csTypeId="urn:microsoft.com/office/officeart/2005/8/colors/accent1_2" csCatId="accent1" phldr="1"/>
      <dgm:spPr/>
      <dgm:t>
        <a:bodyPr/>
        <a:lstStyle/>
        <a:p>
          <a:endParaRPr lang="en-GB"/>
        </a:p>
      </dgm:t>
    </dgm:pt>
    <dgm:pt modelId="{2D0C244B-8B71-4CC2-B474-1249CC4DE000}">
      <dgm:prSet phldrT="[Text]"/>
      <dgm:spPr>
        <a:solidFill>
          <a:schemeClr val="accent6"/>
        </a:solidFill>
      </dgm:spPr>
      <dgm:t>
        <a:bodyPr/>
        <a:lstStyle/>
        <a:p>
          <a:r>
            <a:rPr lang="en-GB" b="1" noProof="0" dirty="0">
              <a:solidFill>
                <a:schemeClr val="bg1"/>
              </a:solidFill>
            </a:rPr>
            <a:t>Benefits for Europe</a:t>
          </a:r>
        </a:p>
      </dgm:t>
    </dgm:pt>
    <dgm:pt modelId="{DFEE1225-B77F-4FE5-8853-73389E77E53D}" type="parTrans" cxnId="{21DA697D-4225-4E52-8F05-416DFD4DBDA9}">
      <dgm:prSet/>
      <dgm:spPr/>
      <dgm:t>
        <a:bodyPr/>
        <a:lstStyle/>
        <a:p>
          <a:endParaRPr lang="en-GB"/>
        </a:p>
      </dgm:t>
    </dgm:pt>
    <dgm:pt modelId="{07152FC1-3508-4D45-8557-962C3706A691}" type="sibTrans" cxnId="{21DA697D-4225-4E52-8F05-416DFD4DBDA9}">
      <dgm:prSet/>
      <dgm:spPr/>
      <dgm:t>
        <a:bodyPr/>
        <a:lstStyle/>
        <a:p>
          <a:endParaRPr lang="en-GB"/>
        </a:p>
      </dgm:t>
    </dgm:pt>
    <dgm:pt modelId="{DFD3FCFF-759E-429F-ACE4-A252E730DCBA}">
      <dgm:prSet phldrT="[Text]" custT="1"/>
      <dgm:spPr>
        <a:solidFill>
          <a:srgbClr val="0F5494"/>
        </a:solidFill>
        <a:ln>
          <a:noFill/>
        </a:ln>
        <a:effectLst>
          <a:outerShdw blurRad="190500" dist="228600" dir="2700000" sx="87000" sy="87000" algn="ctr" rotWithShape="0">
            <a:srgbClr val="000000">
              <a:alpha val="20000"/>
            </a:srgbClr>
          </a:outerShdw>
        </a:effectLst>
        <a:scene3d>
          <a:camera prst="orthographicFront">
            <a:rot lat="0" lon="0" rev="0"/>
          </a:camera>
          <a:lightRig rig="glow" dir="t">
            <a:rot lat="0" lon="0" rev="4800000"/>
          </a:lightRig>
        </a:scene3d>
        <a:sp3d prstMaterial="matte">
          <a:bevelT w="127000" h="63500"/>
        </a:sp3d>
      </dgm:spPr>
      <dgm:t>
        <a:bodyPr/>
        <a:lstStyle/>
        <a:p>
          <a:r>
            <a:rPr lang="en-GB" sz="1400" b="1" noProof="0" dirty="0">
              <a:solidFill>
                <a:schemeClr val="bg1"/>
              </a:solidFill>
            </a:rPr>
            <a:t>Trans-national collaboration, exchange and networks</a:t>
          </a:r>
        </a:p>
      </dgm:t>
    </dgm:pt>
    <dgm:pt modelId="{ED592BCD-83E5-478B-A587-6990A662FD69}" type="parTrans" cxnId="{006A8385-E98F-478B-B4FE-39BF68CF4825}">
      <dgm:prSet/>
      <dgm:spPr>
        <a:solidFill>
          <a:srgbClr val="F8A907"/>
        </a:solidFill>
      </dgm:spPr>
      <dgm:t>
        <a:bodyPr/>
        <a:lstStyle/>
        <a:p>
          <a:endParaRPr lang="en-GB" dirty="0"/>
        </a:p>
      </dgm:t>
    </dgm:pt>
    <dgm:pt modelId="{D2FAFDE0-8C0C-4DB8-9ED5-ED3583B57D04}" type="sibTrans" cxnId="{006A8385-E98F-478B-B4FE-39BF68CF4825}">
      <dgm:prSet/>
      <dgm:spPr/>
      <dgm:t>
        <a:bodyPr/>
        <a:lstStyle/>
        <a:p>
          <a:endParaRPr lang="en-GB"/>
        </a:p>
      </dgm:t>
    </dgm:pt>
    <dgm:pt modelId="{7F94600B-97A5-4F51-AFD0-7EC6379269F2}">
      <dgm:prSet phldrT="[Text]" custT="1"/>
      <dgm:spPr>
        <a:solidFill>
          <a:srgbClr val="0F5494"/>
        </a:solidFill>
        <a:ln>
          <a:noFill/>
        </a:ln>
        <a:effectLst>
          <a:outerShdw blurRad="190500" dist="228600" dir="2700000" sx="87000" sy="87000" algn="ctr" rotWithShape="0">
            <a:srgbClr val="000000">
              <a:alpha val="20000"/>
            </a:srgbClr>
          </a:outerShdw>
        </a:effectLst>
        <a:scene3d>
          <a:camera prst="orthographicFront">
            <a:rot lat="0" lon="0" rev="0"/>
          </a:camera>
          <a:lightRig rig="glow" dir="t">
            <a:rot lat="0" lon="0" rev="4800000"/>
          </a:lightRig>
        </a:scene3d>
        <a:sp3d prstMaterial="matte">
          <a:bevelT w="127000" h="63500"/>
        </a:sp3d>
      </dgm:spPr>
      <dgm:t>
        <a:bodyPr/>
        <a:lstStyle/>
        <a:p>
          <a:r>
            <a:rPr lang="en-GB" sz="1400" b="1" noProof="0" dirty="0">
              <a:solidFill>
                <a:schemeClr val="bg1"/>
              </a:solidFill>
            </a:rPr>
            <a:t>Critical mass to address global challenges</a:t>
          </a:r>
        </a:p>
      </dgm:t>
    </dgm:pt>
    <dgm:pt modelId="{45E06EEE-F094-4BC3-BE52-5F7F08DCBE8F}" type="parTrans" cxnId="{D63C4B99-9DE6-4B63-9927-09FCBDE8CA56}">
      <dgm:prSet/>
      <dgm:spPr>
        <a:solidFill>
          <a:srgbClr val="F8A907"/>
        </a:solidFill>
      </dgm:spPr>
      <dgm:t>
        <a:bodyPr/>
        <a:lstStyle/>
        <a:p>
          <a:endParaRPr lang="en-GB" dirty="0"/>
        </a:p>
      </dgm:t>
    </dgm:pt>
    <dgm:pt modelId="{07903DBB-C287-48A7-8020-A96DDA89F645}" type="sibTrans" cxnId="{D63C4B99-9DE6-4B63-9927-09FCBDE8CA56}">
      <dgm:prSet/>
      <dgm:spPr/>
      <dgm:t>
        <a:bodyPr/>
        <a:lstStyle/>
        <a:p>
          <a:endParaRPr lang="en-GB"/>
        </a:p>
      </dgm:t>
    </dgm:pt>
    <dgm:pt modelId="{EBF33B88-5158-4495-9125-10978BA2AEAF}">
      <dgm:prSet phldrT="[Text]" custT="1"/>
      <dgm:spPr>
        <a:solidFill>
          <a:srgbClr val="0F5494"/>
        </a:solidFill>
        <a:ln>
          <a:noFill/>
        </a:ln>
        <a:effectLst>
          <a:outerShdw blurRad="190500" dist="228600" dir="2700000" sx="87000" sy="87000" algn="ctr" rotWithShape="0">
            <a:srgbClr val="000000">
              <a:alpha val="20000"/>
            </a:srgbClr>
          </a:outerShdw>
        </a:effectLst>
        <a:scene3d>
          <a:camera prst="orthographicFront">
            <a:rot lat="0" lon="0" rev="0"/>
          </a:camera>
          <a:lightRig rig="glow" dir="t">
            <a:rot lat="0" lon="0" rev="4800000"/>
          </a:lightRig>
        </a:scene3d>
        <a:sp3d prstMaterial="matte">
          <a:bevelT w="127000" h="63500"/>
        </a:sp3d>
      </dgm:spPr>
      <dgm:t>
        <a:bodyPr/>
        <a:lstStyle/>
        <a:p>
          <a:r>
            <a:rPr lang="en-GB" sz="1400" b="1" noProof="0" dirty="0">
              <a:solidFill>
                <a:schemeClr val="bg1"/>
              </a:solidFill>
            </a:rPr>
            <a:t>Competitive funding promoting excellence</a:t>
          </a:r>
        </a:p>
      </dgm:t>
    </dgm:pt>
    <dgm:pt modelId="{E897667C-2920-403B-B9A2-BA967266EB5D}" type="parTrans" cxnId="{03EB6D12-342F-47D7-A466-B91C6C6AB239}">
      <dgm:prSet/>
      <dgm:spPr>
        <a:solidFill>
          <a:srgbClr val="F8A907"/>
        </a:solidFill>
      </dgm:spPr>
      <dgm:t>
        <a:bodyPr/>
        <a:lstStyle/>
        <a:p>
          <a:endParaRPr lang="en-GB" dirty="0"/>
        </a:p>
      </dgm:t>
    </dgm:pt>
    <dgm:pt modelId="{A265D3B4-B53F-40C0-8EBA-191679ABF52D}" type="sibTrans" cxnId="{03EB6D12-342F-47D7-A466-B91C6C6AB239}">
      <dgm:prSet/>
      <dgm:spPr/>
      <dgm:t>
        <a:bodyPr/>
        <a:lstStyle/>
        <a:p>
          <a:endParaRPr lang="en-GB"/>
        </a:p>
      </dgm:t>
    </dgm:pt>
    <dgm:pt modelId="{9954F23D-479C-4F8D-8373-37464E945577}">
      <dgm:prSet phldrT="[Text]" custT="1"/>
      <dgm:spPr>
        <a:solidFill>
          <a:srgbClr val="0F5494"/>
        </a:solidFill>
        <a:ln>
          <a:noFill/>
        </a:ln>
        <a:effectLst>
          <a:outerShdw blurRad="190500" dist="228600" dir="2700000" sx="87000" sy="87000" algn="ctr" rotWithShape="0">
            <a:srgbClr val="000000">
              <a:alpha val="20000"/>
            </a:srgbClr>
          </a:outerShdw>
        </a:effectLst>
        <a:scene3d>
          <a:camera prst="orthographicFront">
            <a:rot lat="0" lon="0" rev="0"/>
          </a:camera>
          <a:lightRig rig="glow" dir="t">
            <a:rot lat="0" lon="0" rev="4800000"/>
          </a:lightRig>
        </a:scene3d>
        <a:sp3d prstMaterial="matte">
          <a:bevelT w="127000" h="63500"/>
        </a:sp3d>
      </dgm:spPr>
      <dgm:t>
        <a:bodyPr/>
        <a:lstStyle/>
        <a:p>
          <a:r>
            <a:rPr lang="en-GB" sz="1400" b="1" noProof="0" dirty="0" smtClean="0">
              <a:solidFill>
                <a:schemeClr val="bg1"/>
              </a:solidFill>
            </a:rPr>
            <a:t>Transnational </a:t>
          </a:r>
          <a:r>
            <a:rPr lang="en-GB" sz="1400" b="1" noProof="0" dirty="0">
              <a:solidFill>
                <a:schemeClr val="bg1"/>
              </a:solidFill>
            </a:rPr>
            <a:t>mobility </a:t>
          </a:r>
        </a:p>
      </dgm:t>
    </dgm:pt>
    <dgm:pt modelId="{EED7E65B-F604-4853-ACF9-5A49BE8CD732}" type="parTrans" cxnId="{493C9B3F-51B9-4117-8994-C3846D5C309C}">
      <dgm:prSet/>
      <dgm:spPr>
        <a:solidFill>
          <a:srgbClr val="F8A907"/>
        </a:solidFill>
      </dgm:spPr>
      <dgm:t>
        <a:bodyPr/>
        <a:lstStyle/>
        <a:p>
          <a:endParaRPr lang="en-GB" dirty="0"/>
        </a:p>
      </dgm:t>
    </dgm:pt>
    <dgm:pt modelId="{95173AF8-7A69-41A1-AFB6-EA3D7DBC8797}" type="sibTrans" cxnId="{493C9B3F-51B9-4117-8994-C3846D5C309C}">
      <dgm:prSet/>
      <dgm:spPr/>
      <dgm:t>
        <a:bodyPr/>
        <a:lstStyle/>
        <a:p>
          <a:endParaRPr lang="en-GB"/>
        </a:p>
      </dgm:t>
    </dgm:pt>
    <dgm:pt modelId="{33781373-8F35-415E-BBB8-675ED87DDA5D}">
      <dgm:prSet phldrT="[Text]" custT="1"/>
      <dgm:spPr>
        <a:solidFill>
          <a:srgbClr val="0F5494"/>
        </a:solidFill>
        <a:ln>
          <a:noFill/>
        </a:ln>
        <a:effectLst>
          <a:outerShdw blurRad="190500" dist="228600" dir="2700000" sx="87000" sy="87000" algn="ctr" rotWithShape="0">
            <a:srgbClr val="000000">
              <a:alpha val="20000"/>
            </a:srgbClr>
          </a:outerShdw>
        </a:effectLst>
        <a:scene3d>
          <a:camera prst="orthographicFront">
            <a:rot lat="0" lon="0" rev="0"/>
          </a:camera>
          <a:lightRig rig="glow" dir="t">
            <a:rot lat="0" lon="0" rev="4800000"/>
          </a:lightRig>
        </a:scene3d>
        <a:sp3d prstMaterial="matte">
          <a:bevelT w="127000" h="63500"/>
        </a:sp3d>
      </dgm:spPr>
      <dgm:t>
        <a:bodyPr/>
        <a:lstStyle/>
        <a:p>
          <a:r>
            <a:rPr lang="en-GB" sz="1400" b="1" noProof="0" dirty="0">
              <a:solidFill>
                <a:schemeClr val="bg1"/>
              </a:solidFill>
            </a:rPr>
            <a:t>Creating new market opportunities</a:t>
          </a:r>
        </a:p>
      </dgm:t>
    </dgm:pt>
    <dgm:pt modelId="{1F4ACA96-BC92-4023-A3E8-D7BEC4C61993}" type="parTrans" cxnId="{3688132A-DCC0-4FE3-A098-25F8C4F9EE6C}">
      <dgm:prSet/>
      <dgm:spPr>
        <a:solidFill>
          <a:srgbClr val="F8A907"/>
        </a:solidFill>
      </dgm:spPr>
      <dgm:t>
        <a:bodyPr/>
        <a:lstStyle/>
        <a:p>
          <a:endParaRPr lang="en-GB" dirty="0"/>
        </a:p>
      </dgm:t>
    </dgm:pt>
    <dgm:pt modelId="{5108247A-C41B-4EF3-920C-FE6847AEC3DE}" type="sibTrans" cxnId="{3688132A-DCC0-4FE3-A098-25F8C4F9EE6C}">
      <dgm:prSet/>
      <dgm:spPr/>
      <dgm:t>
        <a:bodyPr/>
        <a:lstStyle/>
        <a:p>
          <a:endParaRPr lang="en-GB"/>
        </a:p>
      </dgm:t>
    </dgm:pt>
    <dgm:pt modelId="{762045D4-E4BF-4C20-B6A4-14B47FDA5820}">
      <dgm:prSet phldrT="[Text]" custT="1"/>
      <dgm:spPr>
        <a:solidFill>
          <a:srgbClr val="0F5494"/>
        </a:solidFill>
        <a:ln>
          <a:noFill/>
        </a:ln>
        <a:effectLst>
          <a:outerShdw blurRad="190500" dist="228600" dir="2700000" sx="87000" sy="87000" algn="ctr" rotWithShape="0">
            <a:srgbClr val="000000">
              <a:alpha val="20000"/>
            </a:srgbClr>
          </a:outerShdw>
        </a:effectLst>
        <a:scene3d>
          <a:camera prst="orthographicFront">
            <a:rot lat="0" lon="0" rev="0"/>
          </a:camera>
          <a:lightRig rig="glow" dir="t">
            <a:rot lat="0" lon="0" rev="4800000"/>
          </a:lightRig>
        </a:scene3d>
        <a:sp3d prstMaterial="matte">
          <a:bevelT w="127000" h="63500"/>
        </a:sp3d>
      </dgm:spPr>
      <dgm:t>
        <a:bodyPr/>
        <a:lstStyle/>
        <a:p>
          <a:r>
            <a:rPr lang="en-GB" sz="1400" b="1" noProof="0" dirty="0">
              <a:solidFill>
                <a:schemeClr val="bg1"/>
              </a:solidFill>
            </a:rPr>
            <a:t>Visibility for leading research and innovation</a:t>
          </a:r>
        </a:p>
      </dgm:t>
    </dgm:pt>
    <dgm:pt modelId="{1C8CF171-3E06-47ED-96E8-884316B8C8EB}" type="parTrans" cxnId="{E1DEB714-46E9-4A54-8CDD-E63C43915CC7}">
      <dgm:prSet/>
      <dgm:spPr>
        <a:solidFill>
          <a:srgbClr val="F8A907"/>
        </a:solidFill>
      </dgm:spPr>
      <dgm:t>
        <a:bodyPr/>
        <a:lstStyle/>
        <a:p>
          <a:endParaRPr lang="en-GB" dirty="0"/>
        </a:p>
      </dgm:t>
    </dgm:pt>
    <dgm:pt modelId="{A0E70845-D04F-4BD0-AC88-76ABF252DD64}" type="sibTrans" cxnId="{E1DEB714-46E9-4A54-8CDD-E63C43915CC7}">
      <dgm:prSet/>
      <dgm:spPr/>
      <dgm:t>
        <a:bodyPr/>
        <a:lstStyle/>
        <a:p>
          <a:endParaRPr lang="en-GB"/>
        </a:p>
      </dgm:t>
    </dgm:pt>
    <dgm:pt modelId="{A8DE279D-4488-4345-9952-ED3C19822275}">
      <dgm:prSet phldrT="[Text]" custT="1"/>
      <dgm:spPr>
        <a:solidFill>
          <a:srgbClr val="0F5494"/>
        </a:solidFill>
        <a:ln>
          <a:noFill/>
        </a:ln>
        <a:effectLst>
          <a:outerShdw blurRad="190500" dist="228600" dir="2700000" sx="87000" sy="87000" algn="ctr" rotWithShape="0">
            <a:srgbClr val="000000">
              <a:alpha val="20000"/>
            </a:srgbClr>
          </a:outerShdw>
        </a:effectLst>
        <a:scene3d>
          <a:camera prst="orthographicFront">
            <a:rot lat="0" lon="0" rev="0"/>
          </a:camera>
          <a:lightRig rig="glow" dir="t">
            <a:rot lat="0" lon="0" rev="4800000"/>
          </a:lightRig>
        </a:scene3d>
        <a:sp3d prstMaterial="matte">
          <a:bevelT w="127000" h="63500"/>
        </a:sp3d>
      </dgm:spPr>
      <dgm:t>
        <a:bodyPr/>
        <a:lstStyle/>
        <a:p>
          <a:r>
            <a:rPr lang="en-GB" sz="1400" b="1" noProof="0" dirty="0">
              <a:solidFill>
                <a:schemeClr val="bg1"/>
              </a:solidFill>
            </a:rPr>
            <a:t>Attracting the best </a:t>
          </a:r>
          <a:r>
            <a:rPr lang="de-DE" sz="1400" b="1" dirty="0">
              <a:solidFill>
                <a:schemeClr val="bg1"/>
              </a:solidFill>
            </a:rPr>
            <a:t>talents</a:t>
          </a:r>
          <a:endParaRPr lang="en-GB" sz="1400" b="1" dirty="0">
            <a:solidFill>
              <a:schemeClr val="bg1"/>
            </a:solidFill>
          </a:endParaRPr>
        </a:p>
      </dgm:t>
    </dgm:pt>
    <dgm:pt modelId="{AA412D52-4ACC-4F22-AF79-04BB865262B9}" type="parTrans" cxnId="{3D8FCF60-9DFC-4E9C-9235-3F49383AF5F3}">
      <dgm:prSet/>
      <dgm:spPr>
        <a:solidFill>
          <a:srgbClr val="F8A907"/>
        </a:solidFill>
      </dgm:spPr>
      <dgm:t>
        <a:bodyPr/>
        <a:lstStyle/>
        <a:p>
          <a:endParaRPr lang="en-GB" dirty="0"/>
        </a:p>
      </dgm:t>
    </dgm:pt>
    <dgm:pt modelId="{199A4F78-6E15-4E14-A018-5023263BE538}" type="sibTrans" cxnId="{3D8FCF60-9DFC-4E9C-9235-3F49383AF5F3}">
      <dgm:prSet/>
      <dgm:spPr/>
      <dgm:t>
        <a:bodyPr/>
        <a:lstStyle/>
        <a:p>
          <a:endParaRPr lang="en-GB"/>
        </a:p>
      </dgm:t>
    </dgm:pt>
    <dgm:pt modelId="{B13AECB0-AAA5-46B6-AC53-65D2EA9A8385}">
      <dgm:prSet phldrT="[Text]" custT="1"/>
      <dgm:spPr>
        <a:solidFill>
          <a:srgbClr val="0F5494"/>
        </a:solidFill>
        <a:ln>
          <a:noFill/>
        </a:ln>
        <a:effectLst>
          <a:outerShdw blurRad="190500" dist="228600" dir="2700000" sx="87000" sy="87000" algn="ctr" rotWithShape="0">
            <a:srgbClr val="000000">
              <a:alpha val="20000"/>
            </a:srgbClr>
          </a:outerShdw>
        </a:effectLst>
        <a:scene3d>
          <a:camera prst="orthographicFront">
            <a:rot lat="0" lon="0" rev="0"/>
          </a:camera>
          <a:lightRig rig="glow" dir="t">
            <a:rot lat="0" lon="0" rev="4800000"/>
          </a:lightRig>
        </a:scene3d>
        <a:sp3d prstMaterial="matte">
          <a:bevelT w="127000" h="63500"/>
        </a:sp3d>
      </dgm:spPr>
      <dgm:t>
        <a:bodyPr/>
        <a:lstStyle/>
        <a:p>
          <a:r>
            <a:rPr lang="en-GB" sz="1400" b="1" noProof="0" dirty="0">
              <a:solidFill>
                <a:schemeClr val="bg1"/>
              </a:solidFill>
            </a:rPr>
            <a:t>Strengthened European R&amp;I landscape</a:t>
          </a:r>
        </a:p>
      </dgm:t>
    </dgm:pt>
    <dgm:pt modelId="{0AE096B2-332E-48B0-9495-AB53DF5023F1}" type="parTrans" cxnId="{48610ACD-BF59-4978-879D-549FAACA9D5F}">
      <dgm:prSet/>
      <dgm:spPr>
        <a:solidFill>
          <a:srgbClr val="F8A907"/>
        </a:solidFill>
      </dgm:spPr>
      <dgm:t>
        <a:bodyPr/>
        <a:lstStyle/>
        <a:p>
          <a:endParaRPr lang="en-GB" dirty="0"/>
        </a:p>
      </dgm:t>
    </dgm:pt>
    <dgm:pt modelId="{86644A6F-A375-4FA2-9B7F-D7EA0356ED42}" type="sibTrans" cxnId="{48610ACD-BF59-4978-879D-549FAACA9D5F}">
      <dgm:prSet/>
      <dgm:spPr/>
      <dgm:t>
        <a:bodyPr/>
        <a:lstStyle/>
        <a:p>
          <a:endParaRPr lang="en-GB"/>
        </a:p>
      </dgm:t>
    </dgm:pt>
    <dgm:pt modelId="{979511DE-8567-4F2A-94F5-A43B96781BC8}" type="pres">
      <dgm:prSet presAssocID="{BC2B91F2-1DF2-494D-B678-38E6B3BA82A4}" presName="Name0" presStyleCnt="0">
        <dgm:presLayoutVars>
          <dgm:chMax val="1"/>
          <dgm:dir/>
          <dgm:animLvl val="ctr"/>
          <dgm:resizeHandles val="exact"/>
        </dgm:presLayoutVars>
      </dgm:prSet>
      <dgm:spPr/>
      <dgm:t>
        <a:bodyPr/>
        <a:lstStyle/>
        <a:p>
          <a:endParaRPr lang="en-GB"/>
        </a:p>
      </dgm:t>
    </dgm:pt>
    <dgm:pt modelId="{0752997D-919E-4AA2-9EF9-717701984BBA}" type="pres">
      <dgm:prSet presAssocID="{2D0C244B-8B71-4CC2-B474-1249CC4DE000}" presName="centerShape" presStyleLbl="node0" presStyleIdx="0" presStyleCnt="1" custLinFactNeighborX="1011" custLinFactNeighborY="1011"/>
      <dgm:spPr/>
      <dgm:t>
        <a:bodyPr/>
        <a:lstStyle/>
        <a:p>
          <a:endParaRPr lang="en-GB"/>
        </a:p>
      </dgm:t>
    </dgm:pt>
    <dgm:pt modelId="{2162084C-D38C-4C33-BD10-DD6F52F4C8A1}" type="pres">
      <dgm:prSet presAssocID="{ED592BCD-83E5-478B-A587-6990A662FD69}" presName="parTrans" presStyleLbl="sibTrans2D1" presStyleIdx="0" presStyleCnt="8" custAng="10868125"/>
      <dgm:spPr/>
      <dgm:t>
        <a:bodyPr/>
        <a:lstStyle/>
        <a:p>
          <a:endParaRPr lang="en-GB"/>
        </a:p>
      </dgm:t>
    </dgm:pt>
    <dgm:pt modelId="{4329603B-B9CE-4519-9360-867F74F6629D}" type="pres">
      <dgm:prSet presAssocID="{ED592BCD-83E5-478B-A587-6990A662FD69}" presName="connectorText" presStyleLbl="sibTrans2D1" presStyleIdx="0" presStyleCnt="8"/>
      <dgm:spPr/>
      <dgm:t>
        <a:bodyPr/>
        <a:lstStyle/>
        <a:p>
          <a:endParaRPr lang="en-GB"/>
        </a:p>
      </dgm:t>
    </dgm:pt>
    <dgm:pt modelId="{503CB754-CFD3-4CE6-A4AF-8990B64BE2C9}" type="pres">
      <dgm:prSet presAssocID="{DFD3FCFF-759E-429F-ACE4-A252E730DCBA}" presName="node" presStyleLbl="node1" presStyleIdx="0" presStyleCnt="8" custScaleX="134141">
        <dgm:presLayoutVars>
          <dgm:bulletEnabled val="1"/>
        </dgm:presLayoutVars>
      </dgm:prSet>
      <dgm:spPr/>
      <dgm:t>
        <a:bodyPr/>
        <a:lstStyle/>
        <a:p>
          <a:endParaRPr lang="en-GB"/>
        </a:p>
      </dgm:t>
    </dgm:pt>
    <dgm:pt modelId="{9DCC19B7-8261-4BA2-82CB-1224E03F779D}" type="pres">
      <dgm:prSet presAssocID="{45E06EEE-F094-4BC3-BE52-5F7F08DCBE8F}" presName="parTrans" presStyleLbl="sibTrans2D1" presStyleIdx="1" presStyleCnt="8" custAng="10910519"/>
      <dgm:spPr/>
      <dgm:t>
        <a:bodyPr/>
        <a:lstStyle/>
        <a:p>
          <a:endParaRPr lang="en-GB"/>
        </a:p>
      </dgm:t>
    </dgm:pt>
    <dgm:pt modelId="{EAC4C88C-D3DA-46D6-9C38-D1F83734848E}" type="pres">
      <dgm:prSet presAssocID="{45E06EEE-F094-4BC3-BE52-5F7F08DCBE8F}" presName="connectorText" presStyleLbl="sibTrans2D1" presStyleIdx="1" presStyleCnt="8"/>
      <dgm:spPr/>
      <dgm:t>
        <a:bodyPr/>
        <a:lstStyle/>
        <a:p>
          <a:endParaRPr lang="en-GB"/>
        </a:p>
      </dgm:t>
    </dgm:pt>
    <dgm:pt modelId="{A4268F2F-BE2A-4A70-8530-4D313A97B851}" type="pres">
      <dgm:prSet presAssocID="{7F94600B-97A5-4F51-AFD0-7EC6379269F2}" presName="node" presStyleLbl="node1" presStyleIdx="1" presStyleCnt="8" custScaleX="135276">
        <dgm:presLayoutVars>
          <dgm:bulletEnabled val="1"/>
        </dgm:presLayoutVars>
      </dgm:prSet>
      <dgm:spPr/>
      <dgm:t>
        <a:bodyPr/>
        <a:lstStyle/>
        <a:p>
          <a:endParaRPr lang="en-GB"/>
        </a:p>
      </dgm:t>
    </dgm:pt>
    <dgm:pt modelId="{565338AD-A43F-4B07-A523-54218D2C8D3D}" type="pres">
      <dgm:prSet presAssocID="{E897667C-2920-403B-B9A2-BA967266EB5D}" presName="parTrans" presStyleLbl="sibTrans2D1" presStyleIdx="2" presStyleCnt="8" custAng="10870936"/>
      <dgm:spPr/>
      <dgm:t>
        <a:bodyPr/>
        <a:lstStyle/>
        <a:p>
          <a:endParaRPr lang="en-GB"/>
        </a:p>
      </dgm:t>
    </dgm:pt>
    <dgm:pt modelId="{DA2618C0-DB48-4EEF-A940-C7147D3FE16E}" type="pres">
      <dgm:prSet presAssocID="{E897667C-2920-403B-B9A2-BA967266EB5D}" presName="connectorText" presStyleLbl="sibTrans2D1" presStyleIdx="2" presStyleCnt="8"/>
      <dgm:spPr/>
      <dgm:t>
        <a:bodyPr/>
        <a:lstStyle/>
        <a:p>
          <a:endParaRPr lang="en-GB"/>
        </a:p>
      </dgm:t>
    </dgm:pt>
    <dgm:pt modelId="{192898C8-8152-4E7E-80DD-C180C7DE21C5}" type="pres">
      <dgm:prSet presAssocID="{EBF33B88-5158-4495-9125-10978BA2AEAF}" presName="node" presStyleLbl="node1" presStyleIdx="2" presStyleCnt="8" custScaleX="133670">
        <dgm:presLayoutVars>
          <dgm:bulletEnabled val="1"/>
        </dgm:presLayoutVars>
      </dgm:prSet>
      <dgm:spPr/>
      <dgm:t>
        <a:bodyPr/>
        <a:lstStyle/>
        <a:p>
          <a:endParaRPr lang="en-GB"/>
        </a:p>
      </dgm:t>
    </dgm:pt>
    <dgm:pt modelId="{C4239260-996D-4019-9516-B471B5075278}" type="pres">
      <dgm:prSet presAssocID="{1C8CF171-3E06-47ED-96E8-884316B8C8EB}" presName="parTrans" presStyleLbl="sibTrans2D1" presStyleIdx="3" presStyleCnt="8" custAng="10757971"/>
      <dgm:spPr/>
      <dgm:t>
        <a:bodyPr/>
        <a:lstStyle/>
        <a:p>
          <a:endParaRPr lang="en-GB"/>
        </a:p>
      </dgm:t>
    </dgm:pt>
    <dgm:pt modelId="{3585785C-8631-47D4-B64A-2735DEE1C851}" type="pres">
      <dgm:prSet presAssocID="{1C8CF171-3E06-47ED-96E8-884316B8C8EB}" presName="connectorText" presStyleLbl="sibTrans2D1" presStyleIdx="3" presStyleCnt="8"/>
      <dgm:spPr/>
      <dgm:t>
        <a:bodyPr/>
        <a:lstStyle/>
        <a:p>
          <a:endParaRPr lang="en-GB"/>
        </a:p>
      </dgm:t>
    </dgm:pt>
    <dgm:pt modelId="{018180A3-1FFA-4ACF-B4C8-8E30571860C3}" type="pres">
      <dgm:prSet presAssocID="{762045D4-E4BF-4C20-B6A4-14B47FDA5820}" presName="node" presStyleLbl="node1" presStyleIdx="3" presStyleCnt="8" custScaleX="129908">
        <dgm:presLayoutVars>
          <dgm:bulletEnabled val="1"/>
        </dgm:presLayoutVars>
      </dgm:prSet>
      <dgm:spPr/>
      <dgm:t>
        <a:bodyPr/>
        <a:lstStyle/>
        <a:p>
          <a:endParaRPr lang="en-GB"/>
        </a:p>
      </dgm:t>
    </dgm:pt>
    <dgm:pt modelId="{EFBB26C0-DF21-47A7-8030-31E8BF1F1A58}" type="pres">
      <dgm:prSet presAssocID="{EED7E65B-F604-4853-ACF9-5A49BE8CD732}" presName="parTrans" presStyleLbl="sibTrans2D1" presStyleIdx="4" presStyleCnt="8" custAng="10729064"/>
      <dgm:spPr/>
      <dgm:t>
        <a:bodyPr/>
        <a:lstStyle/>
        <a:p>
          <a:endParaRPr lang="en-GB"/>
        </a:p>
      </dgm:t>
    </dgm:pt>
    <dgm:pt modelId="{88D1284A-5E7A-4912-AC1F-5B6E948F1A81}" type="pres">
      <dgm:prSet presAssocID="{EED7E65B-F604-4853-ACF9-5A49BE8CD732}" presName="connectorText" presStyleLbl="sibTrans2D1" presStyleIdx="4" presStyleCnt="8"/>
      <dgm:spPr/>
      <dgm:t>
        <a:bodyPr/>
        <a:lstStyle/>
        <a:p>
          <a:endParaRPr lang="en-GB"/>
        </a:p>
      </dgm:t>
    </dgm:pt>
    <dgm:pt modelId="{A551FB6E-EF62-45C1-ABA2-D97BF3232FC0}" type="pres">
      <dgm:prSet presAssocID="{9954F23D-479C-4F8D-8373-37464E945577}" presName="node" presStyleLbl="node1" presStyleIdx="4" presStyleCnt="8" custScaleX="129380">
        <dgm:presLayoutVars>
          <dgm:bulletEnabled val="1"/>
        </dgm:presLayoutVars>
      </dgm:prSet>
      <dgm:spPr/>
      <dgm:t>
        <a:bodyPr/>
        <a:lstStyle/>
        <a:p>
          <a:endParaRPr lang="en-GB"/>
        </a:p>
      </dgm:t>
    </dgm:pt>
    <dgm:pt modelId="{8F7450B4-62FE-4BD3-A82A-51166AD0C34E}" type="pres">
      <dgm:prSet presAssocID="{1F4ACA96-BC92-4023-A3E8-D7BEC4C61993}" presName="parTrans" presStyleLbl="sibTrans2D1" presStyleIdx="5" presStyleCnt="8" custAng="10667241"/>
      <dgm:spPr/>
      <dgm:t>
        <a:bodyPr/>
        <a:lstStyle/>
        <a:p>
          <a:endParaRPr lang="en-GB"/>
        </a:p>
      </dgm:t>
    </dgm:pt>
    <dgm:pt modelId="{22D434DD-2EB2-4AD6-938A-43904A2A2F5A}" type="pres">
      <dgm:prSet presAssocID="{1F4ACA96-BC92-4023-A3E8-D7BEC4C61993}" presName="connectorText" presStyleLbl="sibTrans2D1" presStyleIdx="5" presStyleCnt="8"/>
      <dgm:spPr/>
      <dgm:t>
        <a:bodyPr/>
        <a:lstStyle/>
        <a:p>
          <a:endParaRPr lang="en-GB"/>
        </a:p>
      </dgm:t>
    </dgm:pt>
    <dgm:pt modelId="{7370D335-0279-40D8-A0A0-CE33A0436C80}" type="pres">
      <dgm:prSet presAssocID="{33781373-8F35-415E-BBB8-675ED87DDA5D}" presName="node" presStyleLbl="node1" presStyleIdx="5" presStyleCnt="8" custScaleX="130294">
        <dgm:presLayoutVars>
          <dgm:bulletEnabled val="1"/>
        </dgm:presLayoutVars>
      </dgm:prSet>
      <dgm:spPr/>
      <dgm:t>
        <a:bodyPr/>
        <a:lstStyle/>
        <a:p>
          <a:endParaRPr lang="en-GB"/>
        </a:p>
      </dgm:t>
    </dgm:pt>
    <dgm:pt modelId="{EB668766-14EE-461C-BCE8-304AC6B27EF1}" type="pres">
      <dgm:prSet presAssocID="{0AE096B2-332E-48B0-9495-AB53DF5023F1}" presName="parTrans" presStyleLbl="sibTrans2D1" presStyleIdx="6" presStyleCnt="8" custAng="10731875"/>
      <dgm:spPr/>
      <dgm:t>
        <a:bodyPr/>
        <a:lstStyle/>
        <a:p>
          <a:endParaRPr lang="en-GB"/>
        </a:p>
      </dgm:t>
    </dgm:pt>
    <dgm:pt modelId="{75889DA1-34BE-45F4-9946-F0AF4F339FB3}" type="pres">
      <dgm:prSet presAssocID="{0AE096B2-332E-48B0-9495-AB53DF5023F1}" presName="connectorText" presStyleLbl="sibTrans2D1" presStyleIdx="6" presStyleCnt="8"/>
      <dgm:spPr/>
      <dgm:t>
        <a:bodyPr/>
        <a:lstStyle/>
        <a:p>
          <a:endParaRPr lang="en-GB"/>
        </a:p>
      </dgm:t>
    </dgm:pt>
    <dgm:pt modelId="{03A7AEA6-00A1-49B7-8848-45109DE77D3C}" type="pres">
      <dgm:prSet presAssocID="{B13AECB0-AAA5-46B6-AC53-65D2EA9A8385}" presName="node" presStyleLbl="node1" presStyleIdx="6" presStyleCnt="8" custScaleX="140093">
        <dgm:presLayoutVars>
          <dgm:bulletEnabled val="1"/>
        </dgm:presLayoutVars>
      </dgm:prSet>
      <dgm:spPr/>
      <dgm:t>
        <a:bodyPr/>
        <a:lstStyle/>
        <a:p>
          <a:endParaRPr lang="en-GB"/>
        </a:p>
      </dgm:t>
    </dgm:pt>
    <dgm:pt modelId="{B9C2B877-2F86-490C-A335-53B70C2249C6}" type="pres">
      <dgm:prSet presAssocID="{AA412D52-4ACC-4F22-AF79-04BB865262B9}" presName="parTrans" presStyleLbl="sibTrans2D1" presStyleIdx="7" presStyleCnt="8" custAng="10834181"/>
      <dgm:spPr/>
      <dgm:t>
        <a:bodyPr/>
        <a:lstStyle/>
        <a:p>
          <a:endParaRPr lang="en-GB"/>
        </a:p>
      </dgm:t>
    </dgm:pt>
    <dgm:pt modelId="{376FA2FF-CDB7-443D-BDB9-68771320CDC1}" type="pres">
      <dgm:prSet presAssocID="{AA412D52-4ACC-4F22-AF79-04BB865262B9}" presName="connectorText" presStyleLbl="sibTrans2D1" presStyleIdx="7" presStyleCnt="8"/>
      <dgm:spPr/>
      <dgm:t>
        <a:bodyPr/>
        <a:lstStyle/>
        <a:p>
          <a:endParaRPr lang="en-GB"/>
        </a:p>
      </dgm:t>
    </dgm:pt>
    <dgm:pt modelId="{7E856122-8D91-4696-99F7-1BAA075BAF89}" type="pres">
      <dgm:prSet presAssocID="{A8DE279D-4488-4345-9952-ED3C19822275}" presName="node" presStyleLbl="node1" presStyleIdx="7" presStyleCnt="8" custScaleX="130402">
        <dgm:presLayoutVars>
          <dgm:bulletEnabled val="1"/>
        </dgm:presLayoutVars>
      </dgm:prSet>
      <dgm:spPr/>
      <dgm:t>
        <a:bodyPr/>
        <a:lstStyle/>
        <a:p>
          <a:endParaRPr lang="en-GB"/>
        </a:p>
      </dgm:t>
    </dgm:pt>
  </dgm:ptLst>
  <dgm:cxnLst>
    <dgm:cxn modelId="{8AB03228-5F88-45F1-9C2B-391C542DA624}" type="presOf" srcId="{762045D4-E4BF-4C20-B6A4-14B47FDA5820}" destId="{018180A3-1FFA-4ACF-B4C8-8E30571860C3}" srcOrd="0" destOrd="0" presId="urn:microsoft.com/office/officeart/2005/8/layout/radial5"/>
    <dgm:cxn modelId="{B857960F-8075-4B1B-AF27-E2BC02268797}" type="presOf" srcId="{AA412D52-4ACC-4F22-AF79-04BB865262B9}" destId="{B9C2B877-2F86-490C-A335-53B70C2249C6}" srcOrd="0" destOrd="0" presId="urn:microsoft.com/office/officeart/2005/8/layout/radial5"/>
    <dgm:cxn modelId="{46157B6C-8FF7-4EF3-9C9D-141F2DB3F3CC}" type="presOf" srcId="{A8DE279D-4488-4345-9952-ED3C19822275}" destId="{7E856122-8D91-4696-99F7-1BAA075BAF89}" srcOrd="0" destOrd="0" presId="urn:microsoft.com/office/officeart/2005/8/layout/radial5"/>
    <dgm:cxn modelId="{9F407078-F5F7-4346-BD42-48F7EF92F74B}" type="presOf" srcId="{EED7E65B-F604-4853-ACF9-5A49BE8CD732}" destId="{EFBB26C0-DF21-47A7-8030-31E8BF1F1A58}" srcOrd="0" destOrd="0" presId="urn:microsoft.com/office/officeart/2005/8/layout/radial5"/>
    <dgm:cxn modelId="{FD94871F-3FE7-4130-BA3D-411FE6739F38}" type="presOf" srcId="{EBF33B88-5158-4495-9125-10978BA2AEAF}" destId="{192898C8-8152-4E7E-80DD-C180C7DE21C5}" srcOrd="0" destOrd="0" presId="urn:microsoft.com/office/officeart/2005/8/layout/radial5"/>
    <dgm:cxn modelId="{0EAD85C9-843E-40C7-B013-60D0BE1D7EA6}" type="presOf" srcId="{1C8CF171-3E06-47ED-96E8-884316B8C8EB}" destId="{C4239260-996D-4019-9516-B471B5075278}" srcOrd="0" destOrd="0" presId="urn:microsoft.com/office/officeart/2005/8/layout/radial5"/>
    <dgm:cxn modelId="{60D7C562-47E7-4CAA-A1EA-899C26043998}" type="presOf" srcId="{DFD3FCFF-759E-429F-ACE4-A252E730DCBA}" destId="{503CB754-CFD3-4CE6-A4AF-8990B64BE2C9}" srcOrd="0" destOrd="0" presId="urn:microsoft.com/office/officeart/2005/8/layout/radial5"/>
    <dgm:cxn modelId="{B4A29741-8664-49FC-9C4A-A46CC7B40F19}" type="presOf" srcId="{45E06EEE-F094-4BC3-BE52-5F7F08DCBE8F}" destId="{9DCC19B7-8261-4BA2-82CB-1224E03F779D}" srcOrd="0" destOrd="0" presId="urn:microsoft.com/office/officeart/2005/8/layout/radial5"/>
    <dgm:cxn modelId="{3F34D0BA-3C98-4130-9EFE-BA95702FCBD9}" type="presOf" srcId="{7F94600B-97A5-4F51-AFD0-7EC6379269F2}" destId="{A4268F2F-BE2A-4A70-8530-4D313A97B851}" srcOrd="0" destOrd="0" presId="urn:microsoft.com/office/officeart/2005/8/layout/radial5"/>
    <dgm:cxn modelId="{7888EBE0-8EF1-4187-A095-645C970338B7}" type="presOf" srcId="{ED592BCD-83E5-478B-A587-6990A662FD69}" destId="{4329603B-B9CE-4519-9360-867F74F6629D}" srcOrd="1" destOrd="0" presId="urn:microsoft.com/office/officeart/2005/8/layout/radial5"/>
    <dgm:cxn modelId="{E1DEB714-46E9-4A54-8CDD-E63C43915CC7}" srcId="{2D0C244B-8B71-4CC2-B474-1249CC4DE000}" destId="{762045D4-E4BF-4C20-B6A4-14B47FDA5820}" srcOrd="3" destOrd="0" parTransId="{1C8CF171-3E06-47ED-96E8-884316B8C8EB}" sibTransId="{A0E70845-D04F-4BD0-AC88-76ABF252DD64}"/>
    <dgm:cxn modelId="{D8C73D6F-B033-4864-8A86-40F4EA267FE2}" type="presOf" srcId="{0AE096B2-332E-48B0-9495-AB53DF5023F1}" destId="{75889DA1-34BE-45F4-9946-F0AF4F339FB3}" srcOrd="1" destOrd="0" presId="urn:microsoft.com/office/officeart/2005/8/layout/radial5"/>
    <dgm:cxn modelId="{22291F07-8BCC-48C5-AA1D-0A741A172877}" type="presOf" srcId="{EED7E65B-F604-4853-ACF9-5A49BE8CD732}" destId="{88D1284A-5E7A-4912-AC1F-5B6E948F1A81}" srcOrd="1" destOrd="0" presId="urn:microsoft.com/office/officeart/2005/8/layout/radial5"/>
    <dgm:cxn modelId="{3669F261-5D8B-4158-B1AA-BF1D34F8632A}" type="presOf" srcId="{2D0C244B-8B71-4CC2-B474-1249CC4DE000}" destId="{0752997D-919E-4AA2-9EF9-717701984BBA}" srcOrd="0" destOrd="0" presId="urn:microsoft.com/office/officeart/2005/8/layout/radial5"/>
    <dgm:cxn modelId="{21DA697D-4225-4E52-8F05-416DFD4DBDA9}" srcId="{BC2B91F2-1DF2-494D-B678-38E6B3BA82A4}" destId="{2D0C244B-8B71-4CC2-B474-1249CC4DE000}" srcOrd="0" destOrd="0" parTransId="{DFEE1225-B77F-4FE5-8853-73389E77E53D}" sibTransId="{07152FC1-3508-4D45-8557-962C3706A691}"/>
    <dgm:cxn modelId="{337A54C9-0585-400B-84DC-CF60F4470B60}" type="presOf" srcId="{33781373-8F35-415E-BBB8-675ED87DDA5D}" destId="{7370D335-0279-40D8-A0A0-CE33A0436C80}" srcOrd="0" destOrd="0" presId="urn:microsoft.com/office/officeart/2005/8/layout/radial5"/>
    <dgm:cxn modelId="{63E691DD-08C9-4057-8CFF-4B215265499B}" type="presOf" srcId="{9954F23D-479C-4F8D-8373-37464E945577}" destId="{A551FB6E-EF62-45C1-ABA2-D97BF3232FC0}" srcOrd="0" destOrd="0" presId="urn:microsoft.com/office/officeart/2005/8/layout/radial5"/>
    <dgm:cxn modelId="{3D8FCF60-9DFC-4E9C-9235-3F49383AF5F3}" srcId="{2D0C244B-8B71-4CC2-B474-1249CC4DE000}" destId="{A8DE279D-4488-4345-9952-ED3C19822275}" srcOrd="7" destOrd="0" parTransId="{AA412D52-4ACC-4F22-AF79-04BB865262B9}" sibTransId="{199A4F78-6E15-4E14-A018-5023263BE538}"/>
    <dgm:cxn modelId="{FB90EBE0-1EEB-4ABB-9D47-233F7CB0DA96}" type="presOf" srcId="{1F4ACA96-BC92-4023-A3E8-D7BEC4C61993}" destId="{22D434DD-2EB2-4AD6-938A-43904A2A2F5A}" srcOrd="1" destOrd="0" presId="urn:microsoft.com/office/officeart/2005/8/layout/radial5"/>
    <dgm:cxn modelId="{03EB6D12-342F-47D7-A466-B91C6C6AB239}" srcId="{2D0C244B-8B71-4CC2-B474-1249CC4DE000}" destId="{EBF33B88-5158-4495-9125-10978BA2AEAF}" srcOrd="2" destOrd="0" parTransId="{E897667C-2920-403B-B9A2-BA967266EB5D}" sibTransId="{A265D3B4-B53F-40C0-8EBA-191679ABF52D}"/>
    <dgm:cxn modelId="{D92B776C-7C4E-401F-9A7E-251F0860015A}" type="presOf" srcId="{1F4ACA96-BC92-4023-A3E8-D7BEC4C61993}" destId="{8F7450B4-62FE-4BD3-A82A-51166AD0C34E}" srcOrd="0" destOrd="0" presId="urn:microsoft.com/office/officeart/2005/8/layout/radial5"/>
    <dgm:cxn modelId="{006A8385-E98F-478B-B4FE-39BF68CF4825}" srcId="{2D0C244B-8B71-4CC2-B474-1249CC4DE000}" destId="{DFD3FCFF-759E-429F-ACE4-A252E730DCBA}" srcOrd="0" destOrd="0" parTransId="{ED592BCD-83E5-478B-A587-6990A662FD69}" sibTransId="{D2FAFDE0-8C0C-4DB8-9ED5-ED3583B57D04}"/>
    <dgm:cxn modelId="{36EB7348-E7CC-4C2A-A360-2A187E3BB476}" type="presOf" srcId="{0AE096B2-332E-48B0-9495-AB53DF5023F1}" destId="{EB668766-14EE-461C-BCE8-304AC6B27EF1}" srcOrd="0" destOrd="0" presId="urn:microsoft.com/office/officeart/2005/8/layout/radial5"/>
    <dgm:cxn modelId="{7C4ED9C1-E833-477F-A2DF-1F44107817F3}" type="presOf" srcId="{ED592BCD-83E5-478B-A587-6990A662FD69}" destId="{2162084C-D38C-4C33-BD10-DD6F52F4C8A1}" srcOrd="0" destOrd="0" presId="urn:microsoft.com/office/officeart/2005/8/layout/radial5"/>
    <dgm:cxn modelId="{3B66444B-0292-4576-8560-6D575CDAFF1F}" type="presOf" srcId="{AA412D52-4ACC-4F22-AF79-04BB865262B9}" destId="{376FA2FF-CDB7-443D-BDB9-68771320CDC1}" srcOrd="1" destOrd="0" presId="urn:microsoft.com/office/officeart/2005/8/layout/radial5"/>
    <dgm:cxn modelId="{19DAF26F-36BB-4965-8D13-0571ABB9166A}" type="presOf" srcId="{E897667C-2920-403B-B9A2-BA967266EB5D}" destId="{565338AD-A43F-4B07-A523-54218D2C8D3D}" srcOrd="0" destOrd="0" presId="urn:microsoft.com/office/officeart/2005/8/layout/radial5"/>
    <dgm:cxn modelId="{D054FEB2-EEA2-4D4E-9E78-63535DFA6875}" type="presOf" srcId="{B13AECB0-AAA5-46B6-AC53-65D2EA9A8385}" destId="{03A7AEA6-00A1-49B7-8848-45109DE77D3C}" srcOrd="0" destOrd="0" presId="urn:microsoft.com/office/officeart/2005/8/layout/radial5"/>
    <dgm:cxn modelId="{DA4DC671-7545-48BF-86EA-D529B2866F5F}" type="presOf" srcId="{E897667C-2920-403B-B9A2-BA967266EB5D}" destId="{DA2618C0-DB48-4EEF-A940-C7147D3FE16E}" srcOrd="1" destOrd="0" presId="urn:microsoft.com/office/officeart/2005/8/layout/radial5"/>
    <dgm:cxn modelId="{48610ACD-BF59-4978-879D-549FAACA9D5F}" srcId="{2D0C244B-8B71-4CC2-B474-1249CC4DE000}" destId="{B13AECB0-AAA5-46B6-AC53-65D2EA9A8385}" srcOrd="6" destOrd="0" parTransId="{0AE096B2-332E-48B0-9495-AB53DF5023F1}" sibTransId="{86644A6F-A375-4FA2-9B7F-D7EA0356ED42}"/>
    <dgm:cxn modelId="{9404A309-4DD6-4E40-8631-B4ADC713D1D2}" type="presOf" srcId="{1C8CF171-3E06-47ED-96E8-884316B8C8EB}" destId="{3585785C-8631-47D4-B64A-2735DEE1C851}" srcOrd="1" destOrd="0" presId="urn:microsoft.com/office/officeart/2005/8/layout/radial5"/>
    <dgm:cxn modelId="{3B9B3F49-EE72-427A-BBD4-A6849C6C0FFC}" type="presOf" srcId="{BC2B91F2-1DF2-494D-B678-38E6B3BA82A4}" destId="{979511DE-8567-4F2A-94F5-A43B96781BC8}" srcOrd="0" destOrd="0" presId="urn:microsoft.com/office/officeart/2005/8/layout/radial5"/>
    <dgm:cxn modelId="{D63C4B99-9DE6-4B63-9927-09FCBDE8CA56}" srcId="{2D0C244B-8B71-4CC2-B474-1249CC4DE000}" destId="{7F94600B-97A5-4F51-AFD0-7EC6379269F2}" srcOrd="1" destOrd="0" parTransId="{45E06EEE-F094-4BC3-BE52-5F7F08DCBE8F}" sibTransId="{07903DBB-C287-48A7-8020-A96DDA89F645}"/>
    <dgm:cxn modelId="{493C9B3F-51B9-4117-8994-C3846D5C309C}" srcId="{2D0C244B-8B71-4CC2-B474-1249CC4DE000}" destId="{9954F23D-479C-4F8D-8373-37464E945577}" srcOrd="4" destOrd="0" parTransId="{EED7E65B-F604-4853-ACF9-5A49BE8CD732}" sibTransId="{95173AF8-7A69-41A1-AFB6-EA3D7DBC8797}"/>
    <dgm:cxn modelId="{3688132A-DCC0-4FE3-A098-25F8C4F9EE6C}" srcId="{2D0C244B-8B71-4CC2-B474-1249CC4DE000}" destId="{33781373-8F35-415E-BBB8-675ED87DDA5D}" srcOrd="5" destOrd="0" parTransId="{1F4ACA96-BC92-4023-A3E8-D7BEC4C61993}" sibTransId="{5108247A-C41B-4EF3-920C-FE6847AEC3DE}"/>
    <dgm:cxn modelId="{20EBEE36-096E-4D7E-A9C6-A126DA835F71}" type="presOf" srcId="{45E06EEE-F094-4BC3-BE52-5F7F08DCBE8F}" destId="{EAC4C88C-D3DA-46D6-9C38-D1F83734848E}" srcOrd="1" destOrd="0" presId="urn:microsoft.com/office/officeart/2005/8/layout/radial5"/>
    <dgm:cxn modelId="{DCA98ABF-5ADF-4DEE-A9A9-FCC1CB45A911}" type="presParOf" srcId="{979511DE-8567-4F2A-94F5-A43B96781BC8}" destId="{0752997D-919E-4AA2-9EF9-717701984BBA}" srcOrd="0" destOrd="0" presId="urn:microsoft.com/office/officeart/2005/8/layout/radial5"/>
    <dgm:cxn modelId="{01AD5A58-F693-407C-958F-02336206E9CA}" type="presParOf" srcId="{979511DE-8567-4F2A-94F5-A43B96781BC8}" destId="{2162084C-D38C-4C33-BD10-DD6F52F4C8A1}" srcOrd="1" destOrd="0" presId="urn:microsoft.com/office/officeart/2005/8/layout/radial5"/>
    <dgm:cxn modelId="{B13EC37C-1769-4B88-B814-06F30264461B}" type="presParOf" srcId="{2162084C-D38C-4C33-BD10-DD6F52F4C8A1}" destId="{4329603B-B9CE-4519-9360-867F74F6629D}" srcOrd="0" destOrd="0" presId="urn:microsoft.com/office/officeart/2005/8/layout/radial5"/>
    <dgm:cxn modelId="{1B04B9E8-251C-4EA7-869C-E62BED73FDFA}" type="presParOf" srcId="{979511DE-8567-4F2A-94F5-A43B96781BC8}" destId="{503CB754-CFD3-4CE6-A4AF-8990B64BE2C9}" srcOrd="2" destOrd="0" presId="urn:microsoft.com/office/officeart/2005/8/layout/radial5"/>
    <dgm:cxn modelId="{BF2BF4FE-D0AC-4BE2-9A1C-1545A38E2FBA}" type="presParOf" srcId="{979511DE-8567-4F2A-94F5-A43B96781BC8}" destId="{9DCC19B7-8261-4BA2-82CB-1224E03F779D}" srcOrd="3" destOrd="0" presId="urn:microsoft.com/office/officeart/2005/8/layout/radial5"/>
    <dgm:cxn modelId="{43C425F7-11E1-44B9-A041-B1E18050BE1D}" type="presParOf" srcId="{9DCC19B7-8261-4BA2-82CB-1224E03F779D}" destId="{EAC4C88C-D3DA-46D6-9C38-D1F83734848E}" srcOrd="0" destOrd="0" presId="urn:microsoft.com/office/officeart/2005/8/layout/radial5"/>
    <dgm:cxn modelId="{F75EF98E-BF18-4CF0-A725-98626F744956}" type="presParOf" srcId="{979511DE-8567-4F2A-94F5-A43B96781BC8}" destId="{A4268F2F-BE2A-4A70-8530-4D313A97B851}" srcOrd="4" destOrd="0" presId="urn:microsoft.com/office/officeart/2005/8/layout/radial5"/>
    <dgm:cxn modelId="{CC886B13-D013-4E2A-BD16-F41B2ECB5265}" type="presParOf" srcId="{979511DE-8567-4F2A-94F5-A43B96781BC8}" destId="{565338AD-A43F-4B07-A523-54218D2C8D3D}" srcOrd="5" destOrd="0" presId="urn:microsoft.com/office/officeart/2005/8/layout/radial5"/>
    <dgm:cxn modelId="{1E7437C1-E3CA-42A8-B020-668BF276EC6D}" type="presParOf" srcId="{565338AD-A43F-4B07-A523-54218D2C8D3D}" destId="{DA2618C0-DB48-4EEF-A940-C7147D3FE16E}" srcOrd="0" destOrd="0" presId="urn:microsoft.com/office/officeart/2005/8/layout/radial5"/>
    <dgm:cxn modelId="{60931BEE-93AD-4D8D-BB75-C614534E45B9}" type="presParOf" srcId="{979511DE-8567-4F2A-94F5-A43B96781BC8}" destId="{192898C8-8152-4E7E-80DD-C180C7DE21C5}" srcOrd="6" destOrd="0" presId="urn:microsoft.com/office/officeart/2005/8/layout/radial5"/>
    <dgm:cxn modelId="{D8E916D4-E6F5-4AE7-84A1-20A5AB068264}" type="presParOf" srcId="{979511DE-8567-4F2A-94F5-A43B96781BC8}" destId="{C4239260-996D-4019-9516-B471B5075278}" srcOrd="7" destOrd="0" presId="urn:microsoft.com/office/officeart/2005/8/layout/radial5"/>
    <dgm:cxn modelId="{306B41E7-58F8-4635-8CD4-6FA328D8E81B}" type="presParOf" srcId="{C4239260-996D-4019-9516-B471B5075278}" destId="{3585785C-8631-47D4-B64A-2735DEE1C851}" srcOrd="0" destOrd="0" presId="urn:microsoft.com/office/officeart/2005/8/layout/radial5"/>
    <dgm:cxn modelId="{9E7FC574-69C4-4794-B10B-31B95E8AD99D}" type="presParOf" srcId="{979511DE-8567-4F2A-94F5-A43B96781BC8}" destId="{018180A3-1FFA-4ACF-B4C8-8E30571860C3}" srcOrd="8" destOrd="0" presId="urn:microsoft.com/office/officeart/2005/8/layout/radial5"/>
    <dgm:cxn modelId="{C1A66BC7-CABC-4F2B-B13C-18DD58209943}" type="presParOf" srcId="{979511DE-8567-4F2A-94F5-A43B96781BC8}" destId="{EFBB26C0-DF21-47A7-8030-31E8BF1F1A58}" srcOrd="9" destOrd="0" presId="urn:microsoft.com/office/officeart/2005/8/layout/radial5"/>
    <dgm:cxn modelId="{377FA21F-36BF-4174-ABFB-0D339E312A62}" type="presParOf" srcId="{EFBB26C0-DF21-47A7-8030-31E8BF1F1A58}" destId="{88D1284A-5E7A-4912-AC1F-5B6E948F1A81}" srcOrd="0" destOrd="0" presId="urn:microsoft.com/office/officeart/2005/8/layout/radial5"/>
    <dgm:cxn modelId="{D79FCAD3-F80D-4652-8999-8BCD6DB2885A}" type="presParOf" srcId="{979511DE-8567-4F2A-94F5-A43B96781BC8}" destId="{A551FB6E-EF62-45C1-ABA2-D97BF3232FC0}" srcOrd="10" destOrd="0" presId="urn:microsoft.com/office/officeart/2005/8/layout/radial5"/>
    <dgm:cxn modelId="{357FDB6A-00F5-4C0B-8E4F-3D3664676BAA}" type="presParOf" srcId="{979511DE-8567-4F2A-94F5-A43B96781BC8}" destId="{8F7450B4-62FE-4BD3-A82A-51166AD0C34E}" srcOrd="11" destOrd="0" presId="urn:microsoft.com/office/officeart/2005/8/layout/radial5"/>
    <dgm:cxn modelId="{E0C8E7C3-E7A0-41E3-987C-D42FD6C7CAE0}" type="presParOf" srcId="{8F7450B4-62FE-4BD3-A82A-51166AD0C34E}" destId="{22D434DD-2EB2-4AD6-938A-43904A2A2F5A}" srcOrd="0" destOrd="0" presId="urn:microsoft.com/office/officeart/2005/8/layout/radial5"/>
    <dgm:cxn modelId="{DEA0CFC2-9EE1-4831-9A1C-FB6756D5B803}" type="presParOf" srcId="{979511DE-8567-4F2A-94F5-A43B96781BC8}" destId="{7370D335-0279-40D8-A0A0-CE33A0436C80}" srcOrd="12" destOrd="0" presId="urn:microsoft.com/office/officeart/2005/8/layout/radial5"/>
    <dgm:cxn modelId="{1BBD35EF-FD97-4DA6-A113-17BE5401D6AF}" type="presParOf" srcId="{979511DE-8567-4F2A-94F5-A43B96781BC8}" destId="{EB668766-14EE-461C-BCE8-304AC6B27EF1}" srcOrd="13" destOrd="0" presId="urn:microsoft.com/office/officeart/2005/8/layout/radial5"/>
    <dgm:cxn modelId="{29E0C759-8924-40A8-A3D0-F252BC038749}" type="presParOf" srcId="{EB668766-14EE-461C-BCE8-304AC6B27EF1}" destId="{75889DA1-34BE-45F4-9946-F0AF4F339FB3}" srcOrd="0" destOrd="0" presId="urn:microsoft.com/office/officeart/2005/8/layout/radial5"/>
    <dgm:cxn modelId="{6EA2C688-D8F9-4A42-B342-7761B8BC688B}" type="presParOf" srcId="{979511DE-8567-4F2A-94F5-A43B96781BC8}" destId="{03A7AEA6-00A1-49B7-8848-45109DE77D3C}" srcOrd="14" destOrd="0" presId="urn:microsoft.com/office/officeart/2005/8/layout/radial5"/>
    <dgm:cxn modelId="{B95B1B66-8E0E-4690-8514-7765FD9CDE76}" type="presParOf" srcId="{979511DE-8567-4F2A-94F5-A43B96781BC8}" destId="{B9C2B877-2F86-490C-A335-53B70C2249C6}" srcOrd="15" destOrd="0" presId="urn:microsoft.com/office/officeart/2005/8/layout/radial5"/>
    <dgm:cxn modelId="{30B4D16D-6BD7-404B-ACD9-25B94E594D89}" type="presParOf" srcId="{B9C2B877-2F86-490C-A335-53B70C2249C6}" destId="{376FA2FF-CDB7-443D-BDB9-68771320CDC1}" srcOrd="0" destOrd="0" presId="urn:microsoft.com/office/officeart/2005/8/layout/radial5"/>
    <dgm:cxn modelId="{159C890F-03EB-45C8-A232-1765E8C99843}" type="presParOf" srcId="{979511DE-8567-4F2A-94F5-A43B96781BC8}" destId="{7E856122-8D91-4696-99F7-1BAA075BAF89}" srcOrd="16"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330EB2-F13B-4EBF-B706-A1CBBFD19409}" type="doc">
      <dgm:prSet loTypeId="urn:microsoft.com/office/officeart/2005/8/layout/hProcess9" loCatId="process" qsTypeId="urn:microsoft.com/office/officeart/2005/8/quickstyle/simple1" qsCatId="simple" csTypeId="urn:microsoft.com/office/officeart/2005/8/colors/accent1_2" csCatId="accent1" phldr="1"/>
      <dgm:spPr/>
    </dgm:pt>
    <dgm:pt modelId="{6991BBDF-F165-4B26-9F28-B5D4097C587E}">
      <dgm:prSet phldrT="[Text]"/>
      <dgm:spPr>
        <a:solidFill>
          <a:schemeClr val="accent6"/>
        </a:solidFill>
        <a:ln>
          <a:solidFill>
            <a:schemeClr val="accent6"/>
          </a:solidFill>
        </a:ln>
      </dgm:spPr>
      <dgm:t>
        <a:bodyPr/>
        <a:lstStyle/>
        <a:p>
          <a:r>
            <a:rPr lang="en-US" dirty="0" smtClean="0">
              <a:solidFill>
                <a:schemeClr val="bg2"/>
              </a:solidFill>
            </a:rPr>
            <a:t>Horizon Europe legislative package</a:t>
          </a:r>
          <a:endParaRPr lang="en-US" dirty="0">
            <a:solidFill>
              <a:schemeClr val="bg2"/>
            </a:solidFill>
          </a:endParaRPr>
        </a:p>
      </dgm:t>
    </dgm:pt>
    <dgm:pt modelId="{F49AACAC-BF43-480B-A93E-193E21515A33}" type="parTrans" cxnId="{61411A6D-D7BF-47AE-A445-80043E6B65AE}">
      <dgm:prSet/>
      <dgm:spPr/>
      <dgm:t>
        <a:bodyPr/>
        <a:lstStyle/>
        <a:p>
          <a:endParaRPr lang="en-US"/>
        </a:p>
      </dgm:t>
    </dgm:pt>
    <dgm:pt modelId="{0B08DD31-8139-445F-A6C1-62DC46541D91}" type="sibTrans" cxnId="{61411A6D-D7BF-47AE-A445-80043E6B65AE}">
      <dgm:prSet/>
      <dgm:spPr/>
      <dgm:t>
        <a:bodyPr/>
        <a:lstStyle/>
        <a:p>
          <a:endParaRPr lang="en-US"/>
        </a:p>
      </dgm:t>
    </dgm:pt>
    <dgm:pt modelId="{9DB89713-E42B-4A97-AE1C-77B2C8FD47B7}">
      <dgm:prSet/>
      <dgm:spPr>
        <a:solidFill>
          <a:schemeClr val="accent6"/>
        </a:solidFill>
        <a:ln>
          <a:noFill/>
        </a:ln>
      </dgm:spPr>
      <dgm:t>
        <a:bodyPr/>
        <a:lstStyle/>
        <a:p>
          <a:r>
            <a:rPr lang="en-GB" b="0" dirty="0" smtClean="0">
              <a:solidFill>
                <a:schemeClr val="bg2"/>
              </a:solidFill>
            </a:rPr>
            <a:t>Strategic Plan 2021-2024</a:t>
          </a:r>
        </a:p>
      </dgm:t>
    </dgm:pt>
    <dgm:pt modelId="{E83A1B6C-A9A2-45EA-98AC-E847B8B779F9}" type="parTrans" cxnId="{F25E8C8C-07D3-4D04-BA35-AA8E7AFCF03C}">
      <dgm:prSet/>
      <dgm:spPr/>
      <dgm:t>
        <a:bodyPr/>
        <a:lstStyle/>
        <a:p>
          <a:endParaRPr lang="en-US"/>
        </a:p>
      </dgm:t>
    </dgm:pt>
    <dgm:pt modelId="{66C5AEA8-F7C1-4D08-A52D-2C295670E0F3}" type="sibTrans" cxnId="{F25E8C8C-07D3-4D04-BA35-AA8E7AFCF03C}">
      <dgm:prSet/>
      <dgm:spPr/>
      <dgm:t>
        <a:bodyPr/>
        <a:lstStyle/>
        <a:p>
          <a:endParaRPr lang="en-US"/>
        </a:p>
      </dgm:t>
    </dgm:pt>
    <dgm:pt modelId="{CBF40257-1C62-4647-B1FE-304C03A3E6B9}">
      <dgm:prSet/>
      <dgm:spPr>
        <a:solidFill>
          <a:schemeClr val="accent6"/>
        </a:solidFill>
        <a:ln>
          <a:noFill/>
        </a:ln>
      </dgm:spPr>
      <dgm:t>
        <a:bodyPr/>
        <a:lstStyle/>
        <a:p>
          <a:r>
            <a:rPr lang="en-GB" b="0" dirty="0" smtClean="0">
              <a:solidFill>
                <a:schemeClr val="bg2"/>
              </a:solidFill>
            </a:rPr>
            <a:t>Work programme 2021-2022</a:t>
          </a:r>
        </a:p>
      </dgm:t>
    </dgm:pt>
    <dgm:pt modelId="{AD76076A-5DEB-41E7-8027-618D4B37638C}" type="parTrans" cxnId="{74081AFA-49AC-4488-9F7F-79A4CCE1EF64}">
      <dgm:prSet/>
      <dgm:spPr/>
      <dgm:t>
        <a:bodyPr/>
        <a:lstStyle/>
        <a:p>
          <a:endParaRPr lang="en-US"/>
        </a:p>
      </dgm:t>
    </dgm:pt>
    <dgm:pt modelId="{CA6C64AD-8610-4451-A5C6-E2BF7C4D364D}" type="sibTrans" cxnId="{74081AFA-49AC-4488-9F7F-79A4CCE1EF64}">
      <dgm:prSet/>
      <dgm:spPr/>
      <dgm:t>
        <a:bodyPr/>
        <a:lstStyle/>
        <a:p>
          <a:endParaRPr lang="en-US"/>
        </a:p>
      </dgm:t>
    </dgm:pt>
    <dgm:pt modelId="{6E8C3982-1447-4CD1-A18A-2B93F384DA41}">
      <dgm:prSet/>
      <dgm:spPr>
        <a:solidFill>
          <a:schemeClr val="accent6"/>
        </a:solidFill>
        <a:ln>
          <a:noFill/>
        </a:ln>
      </dgm:spPr>
      <dgm:t>
        <a:bodyPr/>
        <a:lstStyle/>
        <a:p>
          <a:r>
            <a:rPr lang="en-GB" b="0" dirty="0" smtClean="0">
              <a:solidFill>
                <a:schemeClr val="bg2"/>
              </a:solidFill>
            </a:rPr>
            <a:t>Calls for proposals</a:t>
          </a:r>
        </a:p>
      </dgm:t>
    </dgm:pt>
    <dgm:pt modelId="{BFF7AD92-8234-46A1-8103-5238678FEEEB}" type="parTrans" cxnId="{0C91981F-573B-498E-BE09-4270C1EB9BBA}">
      <dgm:prSet/>
      <dgm:spPr/>
      <dgm:t>
        <a:bodyPr/>
        <a:lstStyle/>
        <a:p>
          <a:endParaRPr lang="en-US"/>
        </a:p>
      </dgm:t>
    </dgm:pt>
    <dgm:pt modelId="{0304C51C-E203-4D96-B3B4-7786B1F8C9C5}" type="sibTrans" cxnId="{0C91981F-573B-498E-BE09-4270C1EB9BBA}">
      <dgm:prSet/>
      <dgm:spPr/>
      <dgm:t>
        <a:bodyPr/>
        <a:lstStyle/>
        <a:p>
          <a:endParaRPr lang="en-US"/>
        </a:p>
      </dgm:t>
    </dgm:pt>
    <dgm:pt modelId="{AE19BC80-7FA4-4FDE-924F-B7C95F09AADD}" type="pres">
      <dgm:prSet presAssocID="{2C330EB2-F13B-4EBF-B706-A1CBBFD19409}" presName="CompostProcess" presStyleCnt="0">
        <dgm:presLayoutVars>
          <dgm:dir/>
          <dgm:resizeHandles val="exact"/>
        </dgm:presLayoutVars>
      </dgm:prSet>
      <dgm:spPr/>
    </dgm:pt>
    <dgm:pt modelId="{0DCF9E2E-CADF-4730-AB7F-F8D0079DE8FF}" type="pres">
      <dgm:prSet presAssocID="{2C330EB2-F13B-4EBF-B706-A1CBBFD19409}" presName="arrow" presStyleLbl="bgShp" presStyleIdx="0" presStyleCnt="1" custScaleX="117647" custLinFactNeighborX="2137" custLinFactNeighborY="310"/>
      <dgm:spPr>
        <a:solidFill>
          <a:schemeClr val="accent4"/>
        </a:solidFill>
      </dgm:spPr>
    </dgm:pt>
    <dgm:pt modelId="{CF7A35AE-ED87-4A72-9B37-5D9F332DB835}" type="pres">
      <dgm:prSet presAssocID="{2C330EB2-F13B-4EBF-B706-A1CBBFD19409}" presName="linearProcess" presStyleCnt="0"/>
      <dgm:spPr/>
    </dgm:pt>
    <dgm:pt modelId="{0DED2617-14E7-4874-9C28-23BB30117105}" type="pres">
      <dgm:prSet presAssocID="{6991BBDF-F165-4B26-9F28-B5D4097C587E}" presName="textNode" presStyleLbl="node1" presStyleIdx="0" presStyleCnt="4" custScaleX="64633" custScaleY="76799" custLinFactX="-3302" custLinFactNeighborX="-100000">
        <dgm:presLayoutVars>
          <dgm:bulletEnabled val="1"/>
        </dgm:presLayoutVars>
      </dgm:prSet>
      <dgm:spPr/>
      <dgm:t>
        <a:bodyPr/>
        <a:lstStyle/>
        <a:p>
          <a:endParaRPr lang="en-US"/>
        </a:p>
      </dgm:t>
    </dgm:pt>
    <dgm:pt modelId="{61712070-82BB-4F73-9875-1838701E6067}" type="pres">
      <dgm:prSet presAssocID="{0B08DD31-8139-445F-A6C1-62DC46541D91}" presName="sibTrans" presStyleCnt="0"/>
      <dgm:spPr/>
    </dgm:pt>
    <dgm:pt modelId="{144ADD30-22E4-49D8-8667-E41F58E86D51}" type="pres">
      <dgm:prSet presAssocID="{9DB89713-E42B-4A97-AE1C-77B2C8FD47B7}" presName="textNode" presStyleLbl="node1" presStyleIdx="1" presStyleCnt="4" custScaleX="64633" custScaleY="76799" custLinFactX="-3302" custLinFactNeighborX="-100000">
        <dgm:presLayoutVars>
          <dgm:bulletEnabled val="1"/>
        </dgm:presLayoutVars>
      </dgm:prSet>
      <dgm:spPr/>
      <dgm:t>
        <a:bodyPr/>
        <a:lstStyle/>
        <a:p>
          <a:endParaRPr lang="en-US"/>
        </a:p>
      </dgm:t>
    </dgm:pt>
    <dgm:pt modelId="{858624C0-E69F-479D-9BD5-51F47084CF2B}" type="pres">
      <dgm:prSet presAssocID="{66C5AEA8-F7C1-4D08-A52D-2C295670E0F3}" presName="sibTrans" presStyleCnt="0"/>
      <dgm:spPr/>
    </dgm:pt>
    <dgm:pt modelId="{C9106068-C1A2-4477-9085-58B21517FA95}" type="pres">
      <dgm:prSet presAssocID="{CBF40257-1C62-4647-B1FE-304C03A3E6B9}" presName="textNode" presStyleLbl="node1" presStyleIdx="2" presStyleCnt="4" custScaleX="64633" custScaleY="76799" custLinFactX="-3302" custLinFactNeighborX="-100000">
        <dgm:presLayoutVars>
          <dgm:bulletEnabled val="1"/>
        </dgm:presLayoutVars>
      </dgm:prSet>
      <dgm:spPr/>
      <dgm:t>
        <a:bodyPr/>
        <a:lstStyle/>
        <a:p>
          <a:endParaRPr lang="en-US"/>
        </a:p>
      </dgm:t>
    </dgm:pt>
    <dgm:pt modelId="{A4713521-597D-47A3-B421-59946781AFA4}" type="pres">
      <dgm:prSet presAssocID="{CA6C64AD-8610-4451-A5C6-E2BF7C4D364D}" presName="sibTrans" presStyleCnt="0"/>
      <dgm:spPr/>
    </dgm:pt>
    <dgm:pt modelId="{ADFD3C21-61C5-4BC1-BFC1-86A534E0F954}" type="pres">
      <dgm:prSet presAssocID="{6E8C3982-1447-4CD1-A18A-2B93F384DA41}" presName="textNode" presStyleLbl="node1" presStyleIdx="3" presStyleCnt="4" custScaleX="64633" custScaleY="76799" custLinFactX="-3302" custLinFactNeighborX="-100000">
        <dgm:presLayoutVars>
          <dgm:bulletEnabled val="1"/>
        </dgm:presLayoutVars>
      </dgm:prSet>
      <dgm:spPr/>
      <dgm:t>
        <a:bodyPr/>
        <a:lstStyle/>
        <a:p>
          <a:endParaRPr lang="en-US"/>
        </a:p>
      </dgm:t>
    </dgm:pt>
  </dgm:ptLst>
  <dgm:cxnLst>
    <dgm:cxn modelId="{61F1E791-55D9-4683-AC8B-2D3C3B02FE22}" type="presOf" srcId="{9DB89713-E42B-4A97-AE1C-77B2C8FD47B7}" destId="{144ADD30-22E4-49D8-8667-E41F58E86D51}" srcOrd="0" destOrd="0" presId="urn:microsoft.com/office/officeart/2005/8/layout/hProcess9"/>
    <dgm:cxn modelId="{C37F56F0-38D5-4AC0-B4B7-F630B36FACC6}" type="presOf" srcId="{2C330EB2-F13B-4EBF-B706-A1CBBFD19409}" destId="{AE19BC80-7FA4-4FDE-924F-B7C95F09AADD}" srcOrd="0" destOrd="0" presId="urn:microsoft.com/office/officeart/2005/8/layout/hProcess9"/>
    <dgm:cxn modelId="{5E9EC83B-D17E-42B9-8024-6AECCDCF9B5C}" type="presOf" srcId="{6E8C3982-1447-4CD1-A18A-2B93F384DA41}" destId="{ADFD3C21-61C5-4BC1-BFC1-86A534E0F954}" srcOrd="0" destOrd="0" presId="urn:microsoft.com/office/officeart/2005/8/layout/hProcess9"/>
    <dgm:cxn modelId="{61411A6D-D7BF-47AE-A445-80043E6B65AE}" srcId="{2C330EB2-F13B-4EBF-B706-A1CBBFD19409}" destId="{6991BBDF-F165-4B26-9F28-B5D4097C587E}" srcOrd="0" destOrd="0" parTransId="{F49AACAC-BF43-480B-A93E-193E21515A33}" sibTransId="{0B08DD31-8139-445F-A6C1-62DC46541D91}"/>
    <dgm:cxn modelId="{F25E8C8C-07D3-4D04-BA35-AA8E7AFCF03C}" srcId="{2C330EB2-F13B-4EBF-B706-A1CBBFD19409}" destId="{9DB89713-E42B-4A97-AE1C-77B2C8FD47B7}" srcOrd="1" destOrd="0" parTransId="{E83A1B6C-A9A2-45EA-98AC-E847B8B779F9}" sibTransId="{66C5AEA8-F7C1-4D08-A52D-2C295670E0F3}"/>
    <dgm:cxn modelId="{9FA8DEA9-35AF-46EE-A13D-61ACBF3D5F60}" type="presOf" srcId="{CBF40257-1C62-4647-B1FE-304C03A3E6B9}" destId="{C9106068-C1A2-4477-9085-58B21517FA95}" srcOrd="0" destOrd="0" presId="urn:microsoft.com/office/officeart/2005/8/layout/hProcess9"/>
    <dgm:cxn modelId="{78F3FA2C-AC84-4D4D-BDD5-E1EB2A211FFF}" type="presOf" srcId="{6991BBDF-F165-4B26-9F28-B5D4097C587E}" destId="{0DED2617-14E7-4874-9C28-23BB30117105}" srcOrd="0" destOrd="0" presId="urn:microsoft.com/office/officeart/2005/8/layout/hProcess9"/>
    <dgm:cxn modelId="{74081AFA-49AC-4488-9F7F-79A4CCE1EF64}" srcId="{2C330EB2-F13B-4EBF-B706-A1CBBFD19409}" destId="{CBF40257-1C62-4647-B1FE-304C03A3E6B9}" srcOrd="2" destOrd="0" parTransId="{AD76076A-5DEB-41E7-8027-618D4B37638C}" sibTransId="{CA6C64AD-8610-4451-A5C6-E2BF7C4D364D}"/>
    <dgm:cxn modelId="{0C91981F-573B-498E-BE09-4270C1EB9BBA}" srcId="{2C330EB2-F13B-4EBF-B706-A1CBBFD19409}" destId="{6E8C3982-1447-4CD1-A18A-2B93F384DA41}" srcOrd="3" destOrd="0" parTransId="{BFF7AD92-8234-46A1-8103-5238678FEEEB}" sibTransId="{0304C51C-E203-4D96-B3B4-7786B1F8C9C5}"/>
    <dgm:cxn modelId="{6536AF9D-A96E-4518-9240-3D81C48996FC}" type="presParOf" srcId="{AE19BC80-7FA4-4FDE-924F-B7C95F09AADD}" destId="{0DCF9E2E-CADF-4730-AB7F-F8D0079DE8FF}" srcOrd="0" destOrd="0" presId="urn:microsoft.com/office/officeart/2005/8/layout/hProcess9"/>
    <dgm:cxn modelId="{1C58B2B7-2725-489F-9F4E-BA279F95F462}" type="presParOf" srcId="{AE19BC80-7FA4-4FDE-924F-B7C95F09AADD}" destId="{CF7A35AE-ED87-4A72-9B37-5D9F332DB835}" srcOrd="1" destOrd="0" presId="urn:microsoft.com/office/officeart/2005/8/layout/hProcess9"/>
    <dgm:cxn modelId="{015BF612-13E0-4892-80C7-02991BD81C7D}" type="presParOf" srcId="{CF7A35AE-ED87-4A72-9B37-5D9F332DB835}" destId="{0DED2617-14E7-4874-9C28-23BB30117105}" srcOrd="0" destOrd="0" presId="urn:microsoft.com/office/officeart/2005/8/layout/hProcess9"/>
    <dgm:cxn modelId="{C4A882AA-2280-4A55-91F3-0183098EB530}" type="presParOf" srcId="{CF7A35AE-ED87-4A72-9B37-5D9F332DB835}" destId="{61712070-82BB-4F73-9875-1838701E6067}" srcOrd="1" destOrd="0" presId="urn:microsoft.com/office/officeart/2005/8/layout/hProcess9"/>
    <dgm:cxn modelId="{1E9F6A88-C52F-4DCE-8849-23BBDD4D4948}" type="presParOf" srcId="{CF7A35AE-ED87-4A72-9B37-5D9F332DB835}" destId="{144ADD30-22E4-49D8-8667-E41F58E86D51}" srcOrd="2" destOrd="0" presId="urn:microsoft.com/office/officeart/2005/8/layout/hProcess9"/>
    <dgm:cxn modelId="{6387E49E-4183-4E4E-8A66-840EE91E8EC6}" type="presParOf" srcId="{CF7A35AE-ED87-4A72-9B37-5D9F332DB835}" destId="{858624C0-E69F-479D-9BD5-51F47084CF2B}" srcOrd="3" destOrd="0" presId="urn:microsoft.com/office/officeart/2005/8/layout/hProcess9"/>
    <dgm:cxn modelId="{1D72DBCF-3370-43DC-855F-0133D9136587}" type="presParOf" srcId="{CF7A35AE-ED87-4A72-9B37-5D9F332DB835}" destId="{C9106068-C1A2-4477-9085-58B21517FA95}" srcOrd="4" destOrd="0" presId="urn:microsoft.com/office/officeart/2005/8/layout/hProcess9"/>
    <dgm:cxn modelId="{520320DD-9D6B-43D1-BF60-AD4E3D038288}" type="presParOf" srcId="{CF7A35AE-ED87-4A72-9B37-5D9F332DB835}" destId="{A4713521-597D-47A3-B421-59946781AFA4}" srcOrd="5" destOrd="0" presId="urn:microsoft.com/office/officeart/2005/8/layout/hProcess9"/>
    <dgm:cxn modelId="{30EA17EA-6304-4BA5-846F-C43370A20A41}" type="presParOf" srcId="{CF7A35AE-ED87-4A72-9B37-5D9F332DB835}" destId="{ADFD3C21-61C5-4BC1-BFC1-86A534E0F954}"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52997D-919E-4AA2-9EF9-717701984BBA}">
      <dsp:nvSpPr>
        <dsp:cNvPr id="0" name=""/>
        <dsp:cNvSpPr/>
      </dsp:nvSpPr>
      <dsp:spPr>
        <a:xfrm>
          <a:off x="3600542" y="2279553"/>
          <a:ext cx="1345917" cy="1345917"/>
        </a:xfrm>
        <a:prstGeom prst="ellipse">
          <a:avLst/>
        </a:prstGeom>
        <a:solidFill>
          <a:schemeClr val="accent6"/>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b="1" kern="1200" noProof="0" dirty="0">
              <a:solidFill>
                <a:schemeClr val="bg1"/>
              </a:solidFill>
            </a:rPr>
            <a:t>Benefits for Europe</a:t>
          </a:r>
        </a:p>
      </dsp:txBody>
      <dsp:txXfrm>
        <a:off x="3797647" y="2476658"/>
        <a:ext cx="951707" cy="951707"/>
      </dsp:txXfrm>
    </dsp:sp>
    <dsp:sp modelId="{2162084C-D38C-4C33-BD10-DD6F52F4C8A1}">
      <dsp:nvSpPr>
        <dsp:cNvPr id="0" name=""/>
        <dsp:cNvSpPr/>
      </dsp:nvSpPr>
      <dsp:spPr>
        <a:xfrm rot="5400000">
          <a:off x="3997289" y="1566164"/>
          <a:ext cx="507355" cy="498668"/>
        </a:xfrm>
        <a:prstGeom prst="rightArrow">
          <a:avLst>
            <a:gd name="adj1" fmla="val 60000"/>
            <a:gd name="adj2" fmla="val 50000"/>
          </a:avLst>
        </a:prstGeom>
        <a:solidFill>
          <a:srgbClr val="F8A907"/>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GB" sz="1500" kern="1200" dirty="0"/>
        </a:p>
      </dsp:txBody>
      <dsp:txXfrm rot="10800000">
        <a:off x="4072089" y="1591098"/>
        <a:ext cx="357755" cy="299200"/>
      </dsp:txXfrm>
    </dsp:sp>
    <dsp:sp modelId="{503CB754-CFD3-4CE6-A4AF-8990B64BE2C9}">
      <dsp:nvSpPr>
        <dsp:cNvPr id="0" name=""/>
        <dsp:cNvSpPr/>
      </dsp:nvSpPr>
      <dsp:spPr>
        <a:xfrm>
          <a:off x="3342785" y="2666"/>
          <a:ext cx="1770666" cy="1320004"/>
        </a:xfrm>
        <a:prstGeom prst="ellipse">
          <a:avLst/>
        </a:prstGeom>
        <a:solidFill>
          <a:srgbClr val="0F5494"/>
        </a:solidFill>
        <a:ln>
          <a:noFill/>
        </a:ln>
        <a:effectLst>
          <a:outerShdw blurRad="190500" dist="228600" dir="2700000" sx="87000" sy="87000" algn="ctr" rotWithShape="0">
            <a:srgbClr val="000000">
              <a:alpha val="2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b="1" kern="1200" noProof="0" dirty="0">
              <a:solidFill>
                <a:schemeClr val="bg1"/>
              </a:solidFill>
            </a:rPr>
            <a:t>Trans-national collaboration, exchange and networks</a:t>
          </a:r>
        </a:p>
      </dsp:txBody>
      <dsp:txXfrm>
        <a:off x="3602093" y="195976"/>
        <a:ext cx="1252050" cy="933384"/>
      </dsp:txXfrm>
    </dsp:sp>
    <dsp:sp modelId="{9DCC19B7-8261-4BA2-82CB-1224E03F779D}">
      <dsp:nvSpPr>
        <dsp:cNvPr id="0" name=""/>
        <dsp:cNvSpPr/>
      </dsp:nvSpPr>
      <dsp:spPr>
        <a:xfrm rot="8112242">
          <a:off x="4791871" y="1921935"/>
          <a:ext cx="438872" cy="498668"/>
        </a:xfrm>
        <a:prstGeom prst="rightArrow">
          <a:avLst>
            <a:gd name="adj1" fmla="val 60000"/>
            <a:gd name="adj2" fmla="val 50000"/>
          </a:avLst>
        </a:prstGeom>
        <a:solidFill>
          <a:srgbClr val="F8A907"/>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GB" sz="1500" kern="1200" dirty="0"/>
        </a:p>
      </dsp:txBody>
      <dsp:txXfrm>
        <a:off x="4904417" y="1975286"/>
        <a:ext cx="307210" cy="299200"/>
      </dsp:txXfrm>
    </dsp:sp>
    <dsp:sp modelId="{A4268F2F-BE2A-4A70-8530-4D313A97B851}">
      <dsp:nvSpPr>
        <dsp:cNvPr id="0" name=""/>
        <dsp:cNvSpPr/>
      </dsp:nvSpPr>
      <dsp:spPr>
        <a:xfrm>
          <a:off x="4922367" y="660054"/>
          <a:ext cx="1785648" cy="1320004"/>
        </a:xfrm>
        <a:prstGeom prst="ellipse">
          <a:avLst/>
        </a:prstGeom>
        <a:solidFill>
          <a:srgbClr val="0F5494"/>
        </a:solidFill>
        <a:ln>
          <a:noFill/>
        </a:ln>
        <a:effectLst>
          <a:outerShdw blurRad="190500" dist="228600" dir="2700000" sx="87000" sy="87000" algn="ctr" rotWithShape="0">
            <a:srgbClr val="000000">
              <a:alpha val="2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b="1" kern="1200" noProof="0" dirty="0">
              <a:solidFill>
                <a:schemeClr val="bg1"/>
              </a:solidFill>
            </a:rPr>
            <a:t>Critical mass to address global challenges</a:t>
          </a:r>
        </a:p>
      </dsp:txBody>
      <dsp:txXfrm>
        <a:off x="5183869" y="853364"/>
        <a:ext cx="1262644" cy="933384"/>
      </dsp:txXfrm>
    </dsp:sp>
    <dsp:sp modelId="{565338AD-A43F-4B07-A523-54218D2C8D3D}">
      <dsp:nvSpPr>
        <dsp:cNvPr id="0" name=""/>
        <dsp:cNvSpPr/>
      </dsp:nvSpPr>
      <dsp:spPr>
        <a:xfrm rot="10800000">
          <a:off x="5088043" y="2682843"/>
          <a:ext cx="341590" cy="498668"/>
        </a:xfrm>
        <a:prstGeom prst="rightArrow">
          <a:avLst>
            <a:gd name="adj1" fmla="val 60000"/>
            <a:gd name="adj2" fmla="val 50000"/>
          </a:avLst>
        </a:prstGeom>
        <a:solidFill>
          <a:srgbClr val="F8A907"/>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GB" sz="1500" kern="1200" dirty="0"/>
        </a:p>
      </dsp:txBody>
      <dsp:txXfrm>
        <a:off x="5190520" y="2782577"/>
        <a:ext cx="239113" cy="299200"/>
      </dsp:txXfrm>
    </dsp:sp>
    <dsp:sp modelId="{192898C8-8152-4E7E-80DD-C180C7DE21C5}">
      <dsp:nvSpPr>
        <dsp:cNvPr id="0" name=""/>
        <dsp:cNvSpPr/>
      </dsp:nvSpPr>
      <dsp:spPr>
        <a:xfrm>
          <a:off x="5590354" y="2247127"/>
          <a:ext cx="1764449" cy="1320004"/>
        </a:xfrm>
        <a:prstGeom prst="ellipse">
          <a:avLst/>
        </a:prstGeom>
        <a:solidFill>
          <a:srgbClr val="0F5494"/>
        </a:solidFill>
        <a:ln>
          <a:noFill/>
        </a:ln>
        <a:effectLst>
          <a:outerShdw blurRad="190500" dist="228600" dir="2700000" sx="87000" sy="87000" algn="ctr" rotWithShape="0">
            <a:srgbClr val="000000">
              <a:alpha val="2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b="1" kern="1200" noProof="0" dirty="0">
              <a:solidFill>
                <a:schemeClr val="bg1"/>
              </a:solidFill>
            </a:rPr>
            <a:t>Competitive funding promoting excellence</a:t>
          </a:r>
        </a:p>
      </dsp:txBody>
      <dsp:txXfrm>
        <a:off x="5848752" y="2440437"/>
        <a:ext cx="1247653" cy="933384"/>
      </dsp:txXfrm>
    </dsp:sp>
    <dsp:sp modelId="{C4239260-996D-4019-9516-B471B5075278}">
      <dsp:nvSpPr>
        <dsp:cNvPr id="0" name=""/>
        <dsp:cNvSpPr/>
      </dsp:nvSpPr>
      <dsp:spPr>
        <a:xfrm rot="13457971">
          <a:off x="4809194" y="3442309"/>
          <a:ext cx="406877" cy="498668"/>
        </a:xfrm>
        <a:prstGeom prst="rightArrow">
          <a:avLst>
            <a:gd name="adj1" fmla="val 60000"/>
            <a:gd name="adj2" fmla="val 50000"/>
          </a:avLst>
        </a:prstGeom>
        <a:solidFill>
          <a:srgbClr val="F8A907"/>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GB" sz="1500" kern="1200" dirty="0"/>
        </a:p>
      </dsp:txBody>
      <dsp:txXfrm>
        <a:off x="4913906" y="3584668"/>
        <a:ext cx="284814" cy="299200"/>
      </dsp:txXfrm>
    </dsp:sp>
    <dsp:sp modelId="{018180A3-1FFA-4ACF-B4C8-8E30571860C3}">
      <dsp:nvSpPr>
        <dsp:cNvPr id="0" name=""/>
        <dsp:cNvSpPr/>
      </dsp:nvSpPr>
      <dsp:spPr>
        <a:xfrm>
          <a:off x="4957796" y="3834200"/>
          <a:ext cx="1714791" cy="1320004"/>
        </a:xfrm>
        <a:prstGeom prst="ellipse">
          <a:avLst/>
        </a:prstGeom>
        <a:solidFill>
          <a:srgbClr val="0F5494"/>
        </a:solidFill>
        <a:ln>
          <a:noFill/>
        </a:ln>
        <a:effectLst>
          <a:outerShdw blurRad="190500" dist="228600" dir="2700000" sx="87000" sy="87000" algn="ctr" rotWithShape="0">
            <a:srgbClr val="000000">
              <a:alpha val="2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b="1" kern="1200" noProof="0" dirty="0">
              <a:solidFill>
                <a:schemeClr val="bg1"/>
              </a:solidFill>
            </a:rPr>
            <a:t>Visibility for leading research and innovation</a:t>
          </a:r>
        </a:p>
      </dsp:txBody>
      <dsp:txXfrm>
        <a:off x="5208921" y="4027510"/>
        <a:ext cx="1212541" cy="933384"/>
      </dsp:txXfrm>
    </dsp:sp>
    <dsp:sp modelId="{EFBB26C0-DF21-47A7-8030-31E8BF1F1A58}">
      <dsp:nvSpPr>
        <dsp:cNvPr id="0" name=""/>
        <dsp:cNvSpPr/>
      </dsp:nvSpPr>
      <dsp:spPr>
        <a:xfrm rot="16200000">
          <a:off x="4021315" y="3796170"/>
          <a:ext cx="459259" cy="498668"/>
        </a:xfrm>
        <a:prstGeom prst="rightArrow">
          <a:avLst>
            <a:gd name="adj1" fmla="val 60000"/>
            <a:gd name="adj2" fmla="val 50000"/>
          </a:avLst>
        </a:prstGeom>
        <a:solidFill>
          <a:srgbClr val="F8A907"/>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GB" sz="1500" kern="1200" dirty="0"/>
        </a:p>
      </dsp:txBody>
      <dsp:txXfrm rot="10800000">
        <a:off x="4090204" y="3964793"/>
        <a:ext cx="321481" cy="299200"/>
      </dsp:txXfrm>
    </dsp:sp>
    <dsp:sp modelId="{A551FB6E-EF62-45C1-ABA2-D97BF3232FC0}">
      <dsp:nvSpPr>
        <dsp:cNvPr id="0" name=""/>
        <dsp:cNvSpPr/>
      </dsp:nvSpPr>
      <dsp:spPr>
        <a:xfrm>
          <a:off x="3374208" y="4491587"/>
          <a:ext cx="1707821" cy="1320004"/>
        </a:xfrm>
        <a:prstGeom prst="ellipse">
          <a:avLst/>
        </a:prstGeom>
        <a:solidFill>
          <a:srgbClr val="0F5494"/>
        </a:solidFill>
        <a:ln>
          <a:noFill/>
        </a:ln>
        <a:effectLst>
          <a:outerShdw blurRad="190500" dist="228600" dir="2700000" sx="87000" sy="87000" algn="ctr" rotWithShape="0">
            <a:srgbClr val="000000">
              <a:alpha val="2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b="1" kern="1200" noProof="0" dirty="0" smtClean="0">
              <a:solidFill>
                <a:schemeClr val="bg1"/>
              </a:solidFill>
            </a:rPr>
            <a:t>Transnational </a:t>
          </a:r>
          <a:r>
            <a:rPr lang="en-GB" sz="1400" b="1" kern="1200" noProof="0" dirty="0">
              <a:solidFill>
                <a:schemeClr val="bg1"/>
              </a:solidFill>
            </a:rPr>
            <a:t>mobility </a:t>
          </a:r>
        </a:p>
      </dsp:txBody>
      <dsp:txXfrm>
        <a:off x="3624313" y="4684897"/>
        <a:ext cx="1207611" cy="933384"/>
      </dsp:txXfrm>
    </dsp:sp>
    <dsp:sp modelId="{8F7450B4-62FE-4BD3-A82A-51166AD0C34E}">
      <dsp:nvSpPr>
        <dsp:cNvPr id="0" name=""/>
        <dsp:cNvSpPr/>
      </dsp:nvSpPr>
      <dsp:spPr>
        <a:xfrm rot="18865518">
          <a:off x="3273821" y="3440444"/>
          <a:ext cx="438014" cy="498668"/>
        </a:xfrm>
        <a:prstGeom prst="rightArrow">
          <a:avLst>
            <a:gd name="adj1" fmla="val 60000"/>
            <a:gd name="adj2" fmla="val 50000"/>
          </a:avLst>
        </a:prstGeom>
        <a:solidFill>
          <a:srgbClr val="F8A907"/>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GB" sz="1500" kern="1200" dirty="0"/>
        </a:p>
      </dsp:txBody>
      <dsp:txXfrm rot="10800000">
        <a:off x="3293533" y="3587100"/>
        <a:ext cx="306610" cy="299200"/>
      </dsp:txXfrm>
    </dsp:sp>
    <dsp:sp modelId="{7370D335-0279-40D8-A0A0-CE33A0436C80}">
      <dsp:nvSpPr>
        <dsp:cNvPr id="0" name=""/>
        <dsp:cNvSpPr/>
      </dsp:nvSpPr>
      <dsp:spPr>
        <a:xfrm>
          <a:off x="1781102" y="3834200"/>
          <a:ext cx="1719886" cy="1320004"/>
        </a:xfrm>
        <a:prstGeom prst="ellipse">
          <a:avLst/>
        </a:prstGeom>
        <a:solidFill>
          <a:srgbClr val="0F5494"/>
        </a:solidFill>
        <a:ln>
          <a:noFill/>
        </a:ln>
        <a:effectLst>
          <a:outerShdw blurRad="190500" dist="228600" dir="2700000" sx="87000" sy="87000" algn="ctr" rotWithShape="0">
            <a:srgbClr val="000000">
              <a:alpha val="2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b="1" kern="1200" noProof="0" dirty="0">
              <a:solidFill>
                <a:schemeClr val="bg1"/>
              </a:solidFill>
            </a:rPr>
            <a:t>Creating new market opportunities</a:t>
          </a:r>
        </a:p>
      </dsp:txBody>
      <dsp:txXfrm>
        <a:off x="2032973" y="4027510"/>
        <a:ext cx="1216144" cy="933384"/>
      </dsp:txXfrm>
    </dsp:sp>
    <dsp:sp modelId="{EB668766-14EE-461C-BCE8-304AC6B27EF1}">
      <dsp:nvSpPr>
        <dsp:cNvPr id="0" name=""/>
        <dsp:cNvSpPr/>
      </dsp:nvSpPr>
      <dsp:spPr>
        <a:xfrm rot="21600000">
          <a:off x="3081072" y="2683184"/>
          <a:ext cx="367232" cy="498668"/>
        </a:xfrm>
        <a:prstGeom prst="rightArrow">
          <a:avLst>
            <a:gd name="adj1" fmla="val 60000"/>
            <a:gd name="adj2" fmla="val 50000"/>
          </a:avLst>
        </a:prstGeom>
        <a:solidFill>
          <a:srgbClr val="F8A907"/>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GB" sz="1500" kern="1200" dirty="0"/>
        </a:p>
      </dsp:txBody>
      <dsp:txXfrm rot="-10800000">
        <a:off x="3081072" y="2782918"/>
        <a:ext cx="257062" cy="299200"/>
      </dsp:txXfrm>
    </dsp:sp>
    <dsp:sp modelId="{03A7AEA6-00A1-49B7-8848-45109DE77D3C}">
      <dsp:nvSpPr>
        <dsp:cNvPr id="0" name=""/>
        <dsp:cNvSpPr/>
      </dsp:nvSpPr>
      <dsp:spPr>
        <a:xfrm>
          <a:off x="1059041" y="2247127"/>
          <a:ext cx="1849233" cy="1320004"/>
        </a:xfrm>
        <a:prstGeom prst="ellipse">
          <a:avLst/>
        </a:prstGeom>
        <a:solidFill>
          <a:srgbClr val="0F5494"/>
        </a:solidFill>
        <a:ln>
          <a:noFill/>
        </a:ln>
        <a:effectLst>
          <a:outerShdw blurRad="190500" dist="228600" dir="2700000" sx="87000" sy="87000" algn="ctr" rotWithShape="0">
            <a:srgbClr val="000000">
              <a:alpha val="2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b="1" kern="1200" noProof="0" dirty="0">
              <a:solidFill>
                <a:schemeClr val="bg1"/>
              </a:solidFill>
            </a:rPr>
            <a:t>Strengthened European R&amp;I landscape</a:t>
          </a:r>
        </a:p>
      </dsp:txBody>
      <dsp:txXfrm>
        <a:off x="1329855" y="2440437"/>
        <a:ext cx="1307605" cy="933384"/>
      </dsp:txXfrm>
    </dsp:sp>
    <dsp:sp modelId="{B9C2B877-2F86-490C-A335-53B70C2249C6}">
      <dsp:nvSpPr>
        <dsp:cNvPr id="0" name=""/>
        <dsp:cNvSpPr/>
      </dsp:nvSpPr>
      <dsp:spPr>
        <a:xfrm rot="2734181">
          <a:off x="3253528" y="1920382"/>
          <a:ext cx="474356" cy="498668"/>
        </a:xfrm>
        <a:prstGeom prst="rightArrow">
          <a:avLst>
            <a:gd name="adj1" fmla="val 60000"/>
            <a:gd name="adj2" fmla="val 50000"/>
          </a:avLst>
        </a:prstGeom>
        <a:solidFill>
          <a:srgbClr val="F8A907"/>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GB" sz="1500" kern="1200" dirty="0"/>
        </a:p>
      </dsp:txBody>
      <dsp:txXfrm rot="10800000">
        <a:off x="3274871" y="1969305"/>
        <a:ext cx="332049" cy="299200"/>
      </dsp:txXfrm>
    </dsp:sp>
    <dsp:sp modelId="{7E856122-8D91-4696-99F7-1BAA075BAF89}">
      <dsp:nvSpPr>
        <dsp:cNvPr id="0" name=""/>
        <dsp:cNvSpPr/>
      </dsp:nvSpPr>
      <dsp:spPr>
        <a:xfrm>
          <a:off x="1780389" y="660054"/>
          <a:ext cx="1721311" cy="1320004"/>
        </a:xfrm>
        <a:prstGeom prst="ellipse">
          <a:avLst/>
        </a:prstGeom>
        <a:solidFill>
          <a:srgbClr val="0F5494"/>
        </a:solidFill>
        <a:ln>
          <a:noFill/>
        </a:ln>
        <a:effectLst>
          <a:outerShdw blurRad="190500" dist="228600" dir="2700000" sx="87000" sy="87000" algn="ctr" rotWithShape="0">
            <a:srgbClr val="000000">
              <a:alpha val="2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b="1" kern="1200" noProof="0" dirty="0">
              <a:solidFill>
                <a:schemeClr val="bg1"/>
              </a:solidFill>
            </a:rPr>
            <a:t>Attracting the best </a:t>
          </a:r>
          <a:r>
            <a:rPr lang="de-DE" sz="1400" b="1" kern="1200" dirty="0">
              <a:solidFill>
                <a:schemeClr val="bg1"/>
              </a:solidFill>
            </a:rPr>
            <a:t>talents</a:t>
          </a:r>
          <a:endParaRPr lang="en-GB" sz="1400" b="1" kern="1200" dirty="0">
            <a:solidFill>
              <a:schemeClr val="bg1"/>
            </a:solidFill>
          </a:endParaRPr>
        </a:p>
      </dsp:txBody>
      <dsp:txXfrm>
        <a:off x="2032469" y="853364"/>
        <a:ext cx="1217151" cy="9333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CF9E2E-CADF-4730-AB7F-F8D0079DE8FF}">
      <dsp:nvSpPr>
        <dsp:cNvPr id="0" name=""/>
        <dsp:cNvSpPr/>
      </dsp:nvSpPr>
      <dsp:spPr>
        <a:xfrm>
          <a:off x="4" y="0"/>
          <a:ext cx="8559598" cy="2952328"/>
        </a:xfrm>
        <a:prstGeom prst="rightArrow">
          <a:avLst/>
        </a:prstGeom>
        <a:solidFill>
          <a:schemeClr val="accent4"/>
        </a:solidFill>
        <a:ln>
          <a:noFill/>
        </a:ln>
        <a:effectLst/>
      </dsp:spPr>
      <dsp:style>
        <a:lnRef idx="0">
          <a:scrgbClr r="0" g="0" b="0"/>
        </a:lnRef>
        <a:fillRef idx="1">
          <a:scrgbClr r="0" g="0" b="0"/>
        </a:fillRef>
        <a:effectRef idx="0">
          <a:scrgbClr r="0" g="0" b="0"/>
        </a:effectRef>
        <a:fontRef idx="minor"/>
      </dsp:style>
    </dsp:sp>
    <dsp:sp modelId="{0DED2617-14E7-4874-9C28-23BB30117105}">
      <dsp:nvSpPr>
        <dsp:cNvPr id="0" name=""/>
        <dsp:cNvSpPr/>
      </dsp:nvSpPr>
      <dsp:spPr>
        <a:xfrm>
          <a:off x="236608" y="1022692"/>
          <a:ext cx="1780718" cy="906943"/>
        </a:xfrm>
        <a:prstGeom prst="roundRect">
          <a:avLst/>
        </a:prstGeom>
        <a:solidFill>
          <a:schemeClr val="accent6"/>
        </a:solidFill>
        <a:ln w="25400" cap="flat" cmpd="sng" algn="ctr">
          <a:solidFill>
            <a:schemeClr val="accent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solidFill>
                <a:schemeClr val="bg2"/>
              </a:solidFill>
            </a:rPr>
            <a:t>Horizon Europe legislative package</a:t>
          </a:r>
          <a:endParaRPr lang="en-US" sz="1700" kern="1200" dirty="0">
            <a:solidFill>
              <a:schemeClr val="bg2"/>
            </a:solidFill>
          </a:endParaRPr>
        </a:p>
      </dsp:txBody>
      <dsp:txXfrm>
        <a:off x="280881" y="1066965"/>
        <a:ext cx="1692172" cy="818397"/>
      </dsp:txXfrm>
    </dsp:sp>
    <dsp:sp modelId="{144ADD30-22E4-49D8-8667-E41F58E86D51}">
      <dsp:nvSpPr>
        <dsp:cNvPr id="0" name=""/>
        <dsp:cNvSpPr/>
      </dsp:nvSpPr>
      <dsp:spPr>
        <a:xfrm>
          <a:off x="2173639" y="1022692"/>
          <a:ext cx="1780718" cy="906943"/>
        </a:xfrm>
        <a:prstGeom prst="roundRect">
          <a:avLst/>
        </a:prstGeom>
        <a:solidFill>
          <a:schemeClr val="accent6"/>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b="0" kern="1200" dirty="0" smtClean="0">
              <a:solidFill>
                <a:schemeClr val="bg2"/>
              </a:solidFill>
            </a:rPr>
            <a:t>Strategic Plan 2021-2024</a:t>
          </a:r>
        </a:p>
      </dsp:txBody>
      <dsp:txXfrm>
        <a:off x="2217912" y="1066965"/>
        <a:ext cx="1692172" cy="818397"/>
      </dsp:txXfrm>
    </dsp:sp>
    <dsp:sp modelId="{C9106068-C1A2-4477-9085-58B21517FA95}">
      <dsp:nvSpPr>
        <dsp:cNvPr id="0" name=""/>
        <dsp:cNvSpPr/>
      </dsp:nvSpPr>
      <dsp:spPr>
        <a:xfrm>
          <a:off x="4110670" y="1022692"/>
          <a:ext cx="1780718" cy="906943"/>
        </a:xfrm>
        <a:prstGeom prst="roundRect">
          <a:avLst/>
        </a:prstGeom>
        <a:solidFill>
          <a:schemeClr val="accent6"/>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b="0" kern="1200" dirty="0" smtClean="0">
              <a:solidFill>
                <a:schemeClr val="bg2"/>
              </a:solidFill>
            </a:rPr>
            <a:t>Work programme 2021-2022</a:t>
          </a:r>
        </a:p>
      </dsp:txBody>
      <dsp:txXfrm>
        <a:off x="4154943" y="1066965"/>
        <a:ext cx="1692172" cy="818397"/>
      </dsp:txXfrm>
    </dsp:sp>
    <dsp:sp modelId="{ADFD3C21-61C5-4BC1-BFC1-86A534E0F954}">
      <dsp:nvSpPr>
        <dsp:cNvPr id="0" name=""/>
        <dsp:cNvSpPr/>
      </dsp:nvSpPr>
      <dsp:spPr>
        <a:xfrm>
          <a:off x="6047702" y="1022692"/>
          <a:ext cx="1780718" cy="906943"/>
        </a:xfrm>
        <a:prstGeom prst="roundRect">
          <a:avLst/>
        </a:prstGeom>
        <a:solidFill>
          <a:schemeClr val="accent6"/>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b="0" kern="1200" dirty="0" smtClean="0">
              <a:solidFill>
                <a:schemeClr val="bg2"/>
              </a:solidFill>
            </a:rPr>
            <a:t>Calls for proposals</a:t>
          </a:r>
        </a:p>
      </dsp:txBody>
      <dsp:txXfrm>
        <a:off x="6091975" y="1066965"/>
        <a:ext cx="1692172" cy="818397"/>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11996" cy="493312"/>
          </a:xfrm>
          <a:prstGeom prst="rect">
            <a:avLst/>
          </a:prstGeom>
          <a:noFill/>
          <a:ln w="9525">
            <a:noFill/>
            <a:miter lim="800000"/>
            <a:headEnd/>
            <a:tailEnd/>
          </a:ln>
          <a:effectLst/>
        </p:spPr>
        <p:txBody>
          <a:bodyPr vert="horz" wrap="square" lIns="90608" tIns="45304" rIns="90608" bIns="45304"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1" name="Rectangle 3"/>
          <p:cNvSpPr>
            <a:spLocks noGrp="1" noChangeArrowheads="1"/>
          </p:cNvSpPr>
          <p:nvPr>
            <p:ph type="dt" sz="quarter" idx="1"/>
          </p:nvPr>
        </p:nvSpPr>
        <p:spPr bwMode="auto">
          <a:xfrm>
            <a:off x="3804736" y="0"/>
            <a:ext cx="2911996" cy="493312"/>
          </a:xfrm>
          <a:prstGeom prst="rect">
            <a:avLst/>
          </a:prstGeom>
          <a:noFill/>
          <a:ln w="9525">
            <a:noFill/>
            <a:miter lim="800000"/>
            <a:headEnd/>
            <a:tailEnd/>
          </a:ln>
          <a:effectLst/>
        </p:spPr>
        <p:txBody>
          <a:bodyPr vert="horz" wrap="square" lIns="90608" tIns="45304" rIns="90608" bIns="45304"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37892" name="Rectangle 4"/>
          <p:cNvSpPr>
            <a:spLocks noGrp="1" noChangeArrowheads="1"/>
          </p:cNvSpPr>
          <p:nvPr>
            <p:ph type="ftr" sz="quarter" idx="2"/>
          </p:nvPr>
        </p:nvSpPr>
        <p:spPr bwMode="auto">
          <a:xfrm>
            <a:off x="0" y="9360315"/>
            <a:ext cx="2911996" cy="493311"/>
          </a:xfrm>
          <a:prstGeom prst="rect">
            <a:avLst/>
          </a:prstGeom>
          <a:noFill/>
          <a:ln w="9525">
            <a:noFill/>
            <a:miter lim="800000"/>
            <a:headEnd/>
            <a:tailEnd/>
          </a:ln>
          <a:effectLst/>
        </p:spPr>
        <p:txBody>
          <a:bodyPr vert="horz" wrap="square" lIns="90608" tIns="45304" rIns="90608" bIns="45304"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3" name="Rectangle 5"/>
          <p:cNvSpPr>
            <a:spLocks noGrp="1" noChangeArrowheads="1"/>
          </p:cNvSpPr>
          <p:nvPr>
            <p:ph type="sldNum" sz="quarter" idx="3"/>
          </p:nvPr>
        </p:nvSpPr>
        <p:spPr bwMode="auto">
          <a:xfrm>
            <a:off x="3804736" y="9360315"/>
            <a:ext cx="2911996" cy="493311"/>
          </a:xfrm>
          <a:prstGeom prst="rect">
            <a:avLst/>
          </a:prstGeom>
          <a:noFill/>
          <a:ln w="9525">
            <a:noFill/>
            <a:miter lim="800000"/>
            <a:headEnd/>
            <a:tailEnd/>
          </a:ln>
          <a:effectLst/>
        </p:spPr>
        <p:txBody>
          <a:bodyPr vert="horz" wrap="square" lIns="90608" tIns="45304" rIns="90608" bIns="45304" numCol="1" anchor="b" anchorCtr="0" compatLnSpc="1">
            <a:prstTxWarp prst="textNoShape">
              <a:avLst/>
            </a:prstTxWarp>
          </a:bodyPr>
          <a:lstStyle>
            <a:lvl1pPr algn="r">
              <a:defRPr sz="1200" b="0">
                <a:solidFill>
                  <a:schemeClr val="tx1"/>
                </a:solidFill>
                <a:latin typeface="Arial" charset="0"/>
              </a:defRPr>
            </a:lvl1pPr>
          </a:lstStyle>
          <a:p>
            <a:pPr>
              <a:defRPr/>
            </a:pPr>
            <a:fld id="{5EC7A9CE-B5D3-4830-AA57-DD8049CE9F26}" type="slidenum">
              <a:rPr lang="en-GB"/>
              <a:pPr>
                <a:defRPr/>
              </a:pPr>
              <a:t>‹#›</a:t>
            </a:fld>
            <a:endParaRPr lang="en-GB"/>
          </a:p>
        </p:txBody>
      </p:sp>
    </p:spTree>
    <p:extLst>
      <p:ext uri="{BB962C8B-B14F-4D97-AF65-F5344CB8AC3E}">
        <p14:creationId xmlns:p14="http://schemas.microsoft.com/office/powerpoint/2010/main" val="35367662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11996" cy="493312"/>
          </a:xfrm>
          <a:prstGeom prst="rect">
            <a:avLst/>
          </a:prstGeom>
          <a:noFill/>
          <a:ln w="9525">
            <a:noFill/>
            <a:miter lim="800000"/>
            <a:headEnd/>
            <a:tailEnd/>
          </a:ln>
          <a:effectLst/>
        </p:spPr>
        <p:txBody>
          <a:bodyPr vert="horz" wrap="square" lIns="90608" tIns="45304" rIns="90608" bIns="45304"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67" name="Rectangle 3"/>
          <p:cNvSpPr>
            <a:spLocks noGrp="1" noChangeArrowheads="1"/>
          </p:cNvSpPr>
          <p:nvPr>
            <p:ph type="dt" idx="1"/>
          </p:nvPr>
        </p:nvSpPr>
        <p:spPr bwMode="auto">
          <a:xfrm>
            <a:off x="3804736" y="0"/>
            <a:ext cx="2911996" cy="493312"/>
          </a:xfrm>
          <a:prstGeom prst="rect">
            <a:avLst/>
          </a:prstGeom>
          <a:noFill/>
          <a:ln w="9525">
            <a:noFill/>
            <a:miter lim="800000"/>
            <a:headEnd/>
            <a:tailEnd/>
          </a:ln>
          <a:effectLst/>
        </p:spPr>
        <p:txBody>
          <a:bodyPr vert="horz" wrap="square" lIns="90608" tIns="45304" rIns="90608" bIns="45304"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8196" name="Rectangle 4"/>
          <p:cNvSpPr>
            <a:spLocks noGrp="1" noRot="1" noChangeAspect="1" noChangeArrowheads="1" noTextEdit="1"/>
          </p:cNvSpPr>
          <p:nvPr>
            <p:ph type="sldImg" idx="2"/>
          </p:nvPr>
        </p:nvSpPr>
        <p:spPr bwMode="auto">
          <a:xfrm>
            <a:off x="895350" y="739775"/>
            <a:ext cx="4929188" cy="3695700"/>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71516" y="4680947"/>
            <a:ext cx="5375268" cy="4435076"/>
          </a:xfrm>
          <a:prstGeom prst="rect">
            <a:avLst/>
          </a:prstGeom>
          <a:noFill/>
          <a:ln w="9525">
            <a:noFill/>
            <a:miter lim="800000"/>
            <a:headEnd/>
            <a:tailEnd/>
          </a:ln>
          <a:effectLst/>
        </p:spPr>
        <p:txBody>
          <a:bodyPr vert="horz" wrap="square" lIns="90608" tIns="45304" rIns="90608" bIns="45304"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6870" name="Rectangle 6"/>
          <p:cNvSpPr>
            <a:spLocks noGrp="1" noChangeArrowheads="1"/>
          </p:cNvSpPr>
          <p:nvPr>
            <p:ph type="ftr" sz="quarter" idx="4"/>
          </p:nvPr>
        </p:nvSpPr>
        <p:spPr bwMode="auto">
          <a:xfrm>
            <a:off x="0" y="9360315"/>
            <a:ext cx="2911996" cy="493311"/>
          </a:xfrm>
          <a:prstGeom prst="rect">
            <a:avLst/>
          </a:prstGeom>
          <a:noFill/>
          <a:ln w="9525">
            <a:noFill/>
            <a:miter lim="800000"/>
            <a:headEnd/>
            <a:tailEnd/>
          </a:ln>
          <a:effectLst/>
        </p:spPr>
        <p:txBody>
          <a:bodyPr vert="horz" wrap="square" lIns="90608" tIns="45304" rIns="90608" bIns="45304"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71" name="Rectangle 7"/>
          <p:cNvSpPr>
            <a:spLocks noGrp="1" noChangeArrowheads="1"/>
          </p:cNvSpPr>
          <p:nvPr>
            <p:ph type="sldNum" sz="quarter" idx="5"/>
          </p:nvPr>
        </p:nvSpPr>
        <p:spPr bwMode="auto">
          <a:xfrm>
            <a:off x="3804736" y="9360315"/>
            <a:ext cx="2911996" cy="493311"/>
          </a:xfrm>
          <a:prstGeom prst="rect">
            <a:avLst/>
          </a:prstGeom>
          <a:noFill/>
          <a:ln w="9525">
            <a:noFill/>
            <a:miter lim="800000"/>
            <a:headEnd/>
            <a:tailEnd/>
          </a:ln>
          <a:effectLst/>
        </p:spPr>
        <p:txBody>
          <a:bodyPr vert="horz" wrap="square" lIns="90608" tIns="45304" rIns="90608" bIns="45304" numCol="1" anchor="b" anchorCtr="0" compatLnSpc="1">
            <a:prstTxWarp prst="textNoShape">
              <a:avLst/>
            </a:prstTxWarp>
          </a:bodyPr>
          <a:lstStyle>
            <a:lvl1pPr algn="r">
              <a:defRPr sz="1200" b="0">
                <a:solidFill>
                  <a:schemeClr val="tx1"/>
                </a:solidFill>
                <a:latin typeface="Arial" charset="0"/>
              </a:defRPr>
            </a:lvl1pPr>
          </a:lstStyle>
          <a:p>
            <a:pPr>
              <a:defRPr/>
            </a:pPr>
            <a:fld id="{36441B25-C4D1-47DB-817D-B9C4FC5392FB}" type="slidenum">
              <a:rPr lang="en-GB"/>
              <a:pPr>
                <a:defRPr/>
              </a:pPr>
              <a:t>‹#›</a:t>
            </a:fld>
            <a:endParaRPr lang="en-GB"/>
          </a:p>
        </p:txBody>
      </p:sp>
    </p:spTree>
    <p:extLst>
      <p:ext uri="{BB962C8B-B14F-4D97-AF65-F5344CB8AC3E}">
        <p14:creationId xmlns:p14="http://schemas.microsoft.com/office/powerpoint/2010/main" val="31299238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6441B25-C4D1-47DB-817D-B9C4FC5392FB}"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013698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just"/>
            <a:r>
              <a:rPr lang="en-GB" sz="1100" dirty="0" smtClean="0"/>
              <a:t>Horizon Europe is building on the success of Horizon 2020.</a:t>
            </a:r>
          </a:p>
          <a:p>
            <a:pPr lvl="0" algn="just"/>
            <a:endParaRPr lang="en-GB" sz="1100" dirty="0" smtClean="0"/>
          </a:p>
          <a:p>
            <a:pPr lvl="0" algn="just"/>
            <a:r>
              <a:rPr lang="en-GB" sz="1100" dirty="0" smtClean="0"/>
              <a:t>So Horizon Europe will keep three pillar structure, be based on excellence and maintain the tested funding rules and procedure of Horizon 2020.</a:t>
            </a:r>
            <a:endParaRPr lang="en-GB" dirty="0" smtClean="0"/>
          </a:p>
          <a:p>
            <a:pPr lvl="0" algn="just"/>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6441B25-C4D1-47DB-817D-B9C4FC5392FB}"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8958599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a:t>The proposed budget of €100 billion will make Horizon Europe the biggest EU research and innovation programme ever.</a:t>
            </a:r>
          </a:p>
          <a:p>
            <a:pPr lvl="0"/>
            <a:r>
              <a:rPr lang="en-GB" dirty="0"/>
              <a:t>It is one of the few parts of the EU budget that the Commission proposes to increase. This increase to the current programme is 50% when taking into account the EU of 27 Member States.</a:t>
            </a:r>
          </a:p>
          <a:p>
            <a:pPr lvl="0"/>
            <a:r>
              <a:rPr lang="en-GB" dirty="0"/>
              <a:t>The proposed €100 billion for 2021-2027 includes €2.4 billion for the </a:t>
            </a:r>
            <a:r>
              <a:rPr lang="en-GB" dirty="0" err="1"/>
              <a:t>Euratom</a:t>
            </a:r>
            <a:r>
              <a:rPr lang="en-GB" dirty="0"/>
              <a:t> research and training programme. </a:t>
            </a:r>
          </a:p>
          <a:p>
            <a:pPr lvl="0"/>
            <a:r>
              <a:rPr lang="en-GB" dirty="0"/>
              <a:t>€3.5 billion will be allocated under the </a:t>
            </a:r>
            <a:r>
              <a:rPr lang="en-GB" dirty="0" err="1"/>
              <a:t>InvestEU</a:t>
            </a:r>
            <a:r>
              <a:rPr lang="en-GB" dirty="0"/>
              <a:t> Fund. The innovation window of </a:t>
            </a:r>
            <a:r>
              <a:rPr lang="en-GB" dirty="0" err="1"/>
              <a:t>InvestEU</a:t>
            </a:r>
            <a:r>
              <a:rPr lang="en-GB" dirty="0"/>
              <a:t> will provide loans, guarantees, equity and other market-based instruments in the order of € 11,5 billion to mobilise public and private investment in research and innovation.</a:t>
            </a:r>
          </a:p>
          <a:p>
            <a:pPr lvl="0"/>
            <a:r>
              <a:rPr lang="de-DE" dirty="0"/>
              <a:t>[</a:t>
            </a:r>
            <a:r>
              <a:rPr lang="de-DE" dirty="0" err="1"/>
              <a:t>Hence</a:t>
            </a:r>
            <a:r>
              <a:rPr lang="de-DE" dirty="0"/>
              <a:t> </a:t>
            </a:r>
            <a:r>
              <a:rPr lang="de-DE" dirty="0" err="1"/>
              <a:t>the</a:t>
            </a:r>
            <a:r>
              <a:rPr lang="de-DE" dirty="0"/>
              <a:t> </a:t>
            </a:r>
            <a:r>
              <a:rPr lang="de-DE" dirty="0" err="1"/>
              <a:t>financial</a:t>
            </a:r>
            <a:r>
              <a:rPr lang="de-DE" dirty="0"/>
              <a:t> </a:t>
            </a:r>
            <a:r>
              <a:rPr lang="de-DE" dirty="0" err="1"/>
              <a:t>envelope</a:t>
            </a:r>
            <a:r>
              <a:rPr lang="de-DE" dirty="0"/>
              <a:t> </a:t>
            </a:r>
            <a:r>
              <a:rPr lang="de-DE" dirty="0" err="1"/>
              <a:t>for</a:t>
            </a:r>
            <a:r>
              <a:rPr lang="de-DE" dirty="0"/>
              <a:t> </a:t>
            </a:r>
            <a:r>
              <a:rPr lang="de-DE" dirty="0" err="1"/>
              <a:t>implementing</a:t>
            </a:r>
            <a:r>
              <a:rPr lang="de-DE" dirty="0"/>
              <a:t> </a:t>
            </a:r>
            <a:r>
              <a:rPr lang="de-DE" dirty="0" err="1"/>
              <a:t>Horizon</a:t>
            </a:r>
            <a:r>
              <a:rPr lang="de-DE" dirty="0"/>
              <a:t> Europe will </a:t>
            </a:r>
            <a:r>
              <a:rPr lang="de-DE" dirty="0" err="1"/>
              <a:t>be</a:t>
            </a:r>
            <a:r>
              <a:rPr lang="de-DE" dirty="0"/>
              <a:t> €94.1 </a:t>
            </a:r>
            <a:r>
              <a:rPr lang="de-DE" dirty="0" err="1"/>
              <a:t>billion</a:t>
            </a:r>
            <a:r>
              <a:rPr lang="de-DE" dirty="0"/>
              <a:t>.] </a:t>
            </a:r>
            <a:endParaRPr lang="de-DE" dirty="0" smtClean="0"/>
          </a:p>
          <a:p>
            <a:pPr lvl="0"/>
            <a:endParaRPr lang="de-DE" dirty="0" smtClean="0"/>
          </a:p>
          <a:p>
            <a:pPr lvl="0"/>
            <a:r>
              <a:rPr lang="de-DE" dirty="0" smtClean="0"/>
              <a:t>The </a:t>
            </a:r>
            <a:r>
              <a:rPr lang="de-DE" dirty="0" err="1" smtClean="0"/>
              <a:t>budget</a:t>
            </a:r>
            <a:r>
              <a:rPr lang="de-DE" dirty="0" smtClean="0"/>
              <a:t> will </a:t>
            </a:r>
            <a:r>
              <a:rPr lang="de-DE" dirty="0" err="1" smtClean="0"/>
              <a:t>be</a:t>
            </a:r>
            <a:r>
              <a:rPr lang="de-DE" dirty="0" smtClean="0"/>
              <a:t> </a:t>
            </a:r>
            <a:r>
              <a:rPr lang="de-DE" dirty="0" err="1" smtClean="0"/>
              <a:t>determined</a:t>
            </a:r>
            <a:r>
              <a:rPr lang="de-DE" baseline="0" dirty="0" smtClean="0"/>
              <a:t> </a:t>
            </a:r>
            <a:r>
              <a:rPr lang="de-DE" baseline="0" dirty="0" err="1" smtClean="0"/>
              <a:t>as</a:t>
            </a:r>
            <a:r>
              <a:rPr lang="de-DE" baseline="0" dirty="0" smtClean="0"/>
              <a:t> </a:t>
            </a:r>
            <a:r>
              <a:rPr lang="de-DE" baseline="0" dirty="0" err="1" smtClean="0"/>
              <a:t>part</a:t>
            </a:r>
            <a:r>
              <a:rPr lang="de-DE" baseline="0" dirty="0" smtClean="0"/>
              <a:t> </a:t>
            </a:r>
            <a:r>
              <a:rPr lang="de-DE" baseline="0" dirty="0" err="1" smtClean="0"/>
              <a:t>of</a:t>
            </a:r>
            <a:r>
              <a:rPr lang="de-DE" baseline="0" dirty="0" smtClean="0"/>
              <a:t> </a:t>
            </a:r>
            <a:r>
              <a:rPr lang="de-DE" baseline="0" dirty="0" err="1" smtClean="0"/>
              <a:t>negotions</a:t>
            </a:r>
            <a:r>
              <a:rPr lang="de-DE" baseline="0" dirty="0" smtClean="0"/>
              <a:t> </a:t>
            </a:r>
            <a:r>
              <a:rPr lang="de-DE" baseline="0" dirty="0" err="1" smtClean="0"/>
              <a:t>related</a:t>
            </a:r>
            <a:r>
              <a:rPr lang="de-DE" baseline="0" dirty="0" smtClean="0"/>
              <a:t> </a:t>
            </a:r>
            <a:r>
              <a:rPr lang="de-DE" baseline="0" dirty="0" err="1" smtClean="0"/>
              <a:t>to</a:t>
            </a:r>
            <a:r>
              <a:rPr lang="de-DE" baseline="0" dirty="0" smtClean="0"/>
              <a:t> </a:t>
            </a:r>
            <a:r>
              <a:rPr lang="de-DE" baseline="0" dirty="0" err="1" smtClean="0"/>
              <a:t>the</a:t>
            </a:r>
            <a:r>
              <a:rPr lang="de-DE" baseline="0" dirty="0" smtClean="0"/>
              <a:t> EU „</a:t>
            </a:r>
            <a:r>
              <a:rPr lang="de-DE" baseline="0" dirty="0" err="1" smtClean="0"/>
              <a:t>budget</a:t>
            </a:r>
            <a:r>
              <a:rPr lang="de-DE" baseline="0" dirty="0" smtClean="0"/>
              <a:t>“, </a:t>
            </a:r>
            <a:r>
              <a:rPr lang="de-DE" baseline="0" dirty="0" err="1" smtClean="0"/>
              <a:t>the</a:t>
            </a:r>
            <a:r>
              <a:rPr lang="de-DE" baseline="0" dirty="0" smtClean="0"/>
              <a:t> Multi-</a:t>
            </a:r>
            <a:r>
              <a:rPr lang="de-DE" baseline="0" dirty="0" err="1" smtClean="0"/>
              <a:t>annual</a:t>
            </a:r>
            <a:r>
              <a:rPr lang="de-DE" baseline="0" dirty="0" smtClean="0"/>
              <a:t> Financial Framework (MFF).</a:t>
            </a:r>
          </a:p>
          <a:p>
            <a:pPr lvl="0"/>
            <a:endParaRPr lang="de-DE" baseline="0" dirty="0" smtClean="0"/>
          </a:p>
          <a:p>
            <a:pPr lvl="0"/>
            <a:r>
              <a:rPr lang="de-DE" baseline="0" dirty="0" smtClean="0"/>
              <a:t>Please </a:t>
            </a:r>
            <a:r>
              <a:rPr lang="de-DE" baseline="0" dirty="0" err="1" smtClean="0"/>
              <a:t>note</a:t>
            </a:r>
            <a:r>
              <a:rPr lang="de-DE" baseline="0" dirty="0" smtClean="0"/>
              <a:t> </a:t>
            </a:r>
            <a:r>
              <a:rPr lang="de-DE" baseline="0" dirty="0" err="1" smtClean="0"/>
              <a:t>that</a:t>
            </a:r>
            <a:r>
              <a:rPr lang="de-DE" baseline="0" dirty="0" smtClean="0"/>
              <a:t> </a:t>
            </a:r>
            <a:r>
              <a:rPr lang="de-DE" baseline="0" dirty="0" err="1" smtClean="0"/>
              <a:t>as</a:t>
            </a:r>
            <a:r>
              <a:rPr lang="de-DE" baseline="0" dirty="0" smtClean="0"/>
              <a:t> </a:t>
            </a:r>
            <a:r>
              <a:rPr lang="de-DE" baseline="0" dirty="0" err="1" smtClean="0"/>
              <a:t>the</a:t>
            </a:r>
            <a:r>
              <a:rPr lang="de-DE" baseline="0" dirty="0" smtClean="0"/>
              <a:t> </a:t>
            </a:r>
            <a:r>
              <a:rPr lang="de-DE" baseline="0" dirty="0" err="1" smtClean="0"/>
              <a:t>slide</a:t>
            </a:r>
            <a:r>
              <a:rPr lang="de-DE" baseline="0" dirty="0" smtClean="0"/>
              <a:t> </a:t>
            </a:r>
            <a:r>
              <a:rPr lang="de-DE" baseline="0" dirty="0" err="1" smtClean="0"/>
              <a:t>depicts</a:t>
            </a:r>
            <a:r>
              <a:rPr lang="de-DE" baseline="0" dirty="0" smtClean="0"/>
              <a:t> </a:t>
            </a:r>
            <a:r>
              <a:rPr lang="de-DE" baseline="0" dirty="0" err="1" smtClean="0"/>
              <a:t>the</a:t>
            </a:r>
            <a:r>
              <a:rPr lang="de-DE" baseline="0" dirty="0" smtClean="0"/>
              <a:t> </a:t>
            </a:r>
            <a:r>
              <a:rPr lang="de-DE" baseline="0" dirty="0" err="1" smtClean="0"/>
              <a:t>Commission</a:t>
            </a:r>
            <a:r>
              <a:rPr lang="de-DE" baseline="0" dirty="0" smtClean="0"/>
              <a:t> </a:t>
            </a:r>
            <a:r>
              <a:rPr lang="de-DE" baseline="0" dirty="0" err="1" smtClean="0"/>
              <a:t>proposal</a:t>
            </a:r>
            <a:r>
              <a:rPr lang="de-DE" baseline="0" dirty="0" smtClean="0"/>
              <a:t> </a:t>
            </a:r>
            <a:r>
              <a:rPr lang="de-DE" baseline="0" dirty="0" err="1" smtClean="0"/>
              <a:t>for</a:t>
            </a:r>
            <a:r>
              <a:rPr lang="de-DE" baseline="0" dirty="0" smtClean="0"/>
              <a:t> </a:t>
            </a:r>
            <a:r>
              <a:rPr lang="de-DE" baseline="0" dirty="0" err="1" smtClean="0"/>
              <a:t>the</a:t>
            </a:r>
            <a:r>
              <a:rPr lang="de-DE" baseline="0" dirty="0" smtClean="0"/>
              <a:t> </a:t>
            </a:r>
            <a:r>
              <a:rPr lang="de-DE" baseline="0" dirty="0" err="1" smtClean="0"/>
              <a:t>Horizon</a:t>
            </a:r>
            <a:r>
              <a:rPr lang="de-DE" baseline="0" dirty="0" smtClean="0"/>
              <a:t> Europe </a:t>
            </a:r>
            <a:r>
              <a:rPr lang="de-DE" baseline="0" dirty="0" err="1" smtClean="0"/>
              <a:t>budget</a:t>
            </a:r>
            <a:r>
              <a:rPr lang="de-DE" baseline="0" dirty="0" smtClean="0"/>
              <a:t>, </a:t>
            </a:r>
            <a:r>
              <a:rPr lang="de-DE" baseline="0" dirty="0" err="1" smtClean="0"/>
              <a:t>the</a:t>
            </a:r>
            <a:r>
              <a:rPr lang="de-DE" baseline="0" dirty="0" smtClean="0"/>
              <a:t> </a:t>
            </a:r>
            <a:r>
              <a:rPr lang="de-DE" baseline="0" dirty="0" err="1" smtClean="0"/>
              <a:t>titels</a:t>
            </a:r>
            <a:r>
              <a:rPr lang="de-DE" baseline="0" dirty="0" smtClean="0"/>
              <a:t>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pillars</a:t>
            </a:r>
            <a:r>
              <a:rPr lang="de-DE" baseline="0" dirty="0" smtClean="0"/>
              <a:t> </a:t>
            </a:r>
            <a:r>
              <a:rPr lang="de-DE" baseline="0" dirty="0" err="1" smtClean="0"/>
              <a:t>reflects</a:t>
            </a:r>
            <a:r>
              <a:rPr lang="de-DE" baseline="0" dirty="0" smtClean="0"/>
              <a:t> </a:t>
            </a:r>
            <a:r>
              <a:rPr lang="de-DE" baseline="0" dirty="0" err="1" smtClean="0"/>
              <a:t>the</a:t>
            </a:r>
            <a:r>
              <a:rPr lang="de-DE" baseline="0" dirty="0" smtClean="0"/>
              <a:t> </a:t>
            </a:r>
            <a:r>
              <a:rPr lang="de-DE" baseline="0" dirty="0" err="1" smtClean="0"/>
              <a:t>Commission</a:t>
            </a:r>
            <a:r>
              <a:rPr lang="de-DE" baseline="0" dirty="0" smtClean="0"/>
              <a:t> </a:t>
            </a:r>
            <a:r>
              <a:rPr lang="de-DE" baseline="0" dirty="0" err="1" smtClean="0"/>
              <a:t>Proposal</a:t>
            </a:r>
            <a:r>
              <a:rPr lang="de-DE" baseline="0" dirty="0" smtClean="0"/>
              <a:t>:</a:t>
            </a:r>
          </a:p>
          <a:p>
            <a:pPr lvl="0"/>
            <a:endParaRPr lang="de-DE" baseline="0" dirty="0" smtClean="0"/>
          </a:p>
          <a:p>
            <a:pPr lvl="0"/>
            <a:r>
              <a:rPr lang="de-DE" baseline="0" dirty="0" smtClean="0"/>
              <a:t>Open Science = </a:t>
            </a:r>
            <a:r>
              <a:rPr lang="de-DE" baseline="0" dirty="0" err="1" smtClean="0"/>
              <a:t>Excellent</a:t>
            </a:r>
            <a:r>
              <a:rPr lang="de-DE" baseline="0" dirty="0" smtClean="0"/>
              <a:t> Science (</a:t>
            </a:r>
            <a:r>
              <a:rPr lang="de-DE" baseline="0" dirty="0" err="1" smtClean="0"/>
              <a:t>Pillar</a:t>
            </a:r>
            <a:r>
              <a:rPr lang="de-DE" baseline="0" dirty="0" smtClean="0"/>
              <a:t> 1)</a:t>
            </a:r>
          </a:p>
          <a:p>
            <a:pPr lvl="0"/>
            <a:r>
              <a:rPr lang="de-DE" baseline="0" dirty="0" smtClean="0"/>
              <a:t>Global </a:t>
            </a:r>
            <a:r>
              <a:rPr lang="de-DE" baseline="0" dirty="0" err="1" smtClean="0"/>
              <a:t>Challenges</a:t>
            </a:r>
            <a:r>
              <a:rPr lang="de-DE" baseline="0" dirty="0" smtClean="0"/>
              <a:t> &amp; Industrial </a:t>
            </a:r>
            <a:r>
              <a:rPr lang="de-DE" baseline="0" dirty="0" err="1" smtClean="0"/>
              <a:t>Competitiveness</a:t>
            </a:r>
            <a:r>
              <a:rPr lang="de-DE" baseline="0" dirty="0" smtClean="0"/>
              <a:t> = Global </a:t>
            </a:r>
            <a:r>
              <a:rPr lang="de-DE" baseline="0" dirty="0" err="1" smtClean="0"/>
              <a:t>Challenges</a:t>
            </a:r>
            <a:r>
              <a:rPr lang="de-DE" baseline="0" dirty="0" smtClean="0"/>
              <a:t> </a:t>
            </a:r>
            <a:r>
              <a:rPr lang="de-DE" baseline="0" dirty="0" err="1" smtClean="0"/>
              <a:t>and</a:t>
            </a:r>
            <a:r>
              <a:rPr lang="de-DE" baseline="0" dirty="0" smtClean="0"/>
              <a:t> European Industrial </a:t>
            </a:r>
            <a:r>
              <a:rPr lang="de-DE" baseline="0" dirty="0" err="1" smtClean="0"/>
              <a:t>Competitiveness</a:t>
            </a:r>
            <a:r>
              <a:rPr lang="de-DE" baseline="0" dirty="0" smtClean="0"/>
              <a:t> (</a:t>
            </a:r>
            <a:r>
              <a:rPr lang="de-DE" baseline="0" dirty="0" err="1" smtClean="0"/>
              <a:t>Pillar</a:t>
            </a:r>
            <a:r>
              <a:rPr lang="de-DE" baseline="0" dirty="0" smtClean="0"/>
              <a:t> 2)</a:t>
            </a:r>
          </a:p>
          <a:p>
            <a:pPr lvl="0"/>
            <a:r>
              <a:rPr lang="de-DE" baseline="0" dirty="0" smtClean="0"/>
              <a:t>Open Innovation = Innovative Europe (</a:t>
            </a:r>
            <a:r>
              <a:rPr lang="de-DE" baseline="0" dirty="0" err="1" smtClean="0"/>
              <a:t>Pillar</a:t>
            </a:r>
            <a:r>
              <a:rPr lang="de-DE" baseline="0" dirty="0" smtClean="0"/>
              <a:t> 3)</a:t>
            </a:r>
          </a:p>
          <a:p>
            <a:pPr lvl="0"/>
            <a:r>
              <a:rPr lang="de-DE" baseline="0" dirty="0" err="1" smtClean="0"/>
              <a:t>Strengthening</a:t>
            </a:r>
            <a:r>
              <a:rPr lang="de-DE" baseline="0" dirty="0" smtClean="0"/>
              <a:t> ERA = </a:t>
            </a:r>
            <a:r>
              <a:rPr lang="de-DE" baseline="0" dirty="0" err="1" smtClean="0"/>
              <a:t>Widening</a:t>
            </a:r>
            <a:r>
              <a:rPr lang="de-DE" baseline="0" dirty="0" smtClean="0"/>
              <a:t> </a:t>
            </a:r>
            <a:r>
              <a:rPr lang="de-DE" baseline="0" dirty="0" err="1" smtClean="0"/>
              <a:t>Participation</a:t>
            </a:r>
            <a:r>
              <a:rPr lang="de-DE" baseline="0" dirty="0" smtClean="0"/>
              <a:t> </a:t>
            </a:r>
            <a:r>
              <a:rPr lang="de-DE" baseline="0" dirty="0" err="1" smtClean="0"/>
              <a:t>and</a:t>
            </a:r>
            <a:r>
              <a:rPr lang="de-DE" baseline="0" dirty="0" smtClean="0"/>
              <a:t> </a:t>
            </a:r>
            <a:r>
              <a:rPr lang="de-DE" baseline="0" dirty="0" err="1" smtClean="0"/>
              <a:t>Strenghtening</a:t>
            </a:r>
            <a:r>
              <a:rPr lang="de-DE" baseline="0" dirty="0" smtClean="0"/>
              <a:t> </a:t>
            </a:r>
            <a:r>
              <a:rPr lang="de-DE" baseline="0" dirty="0" err="1" smtClean="0"/>
              <a:t>the</a:t>
            </a:r>
            <a:r>
              <a:rPr lang="de-DE" baseline="0" dirty="0" smtClean="0"/>
              <a:t> European Research Area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dirty="0" smtClean="0">
              <a:solidFill>
                <a:srgbClr val="878685">
                  <a:lumMod val="50000"/>
                </a:srgbClr>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dirty="0" smtClean="0">
                <a:solidFill>
                  <a:srgbClr val="878685">
                    <a:lumMod val="50000"/>
                  </a:srgbClr>
                </a:solidFill>
              </a:rPr>
              <a:t>*€ 4.1 billion are proposed to be allocated for </a:t>
            </a:r>
            <a:r>
              <a:rPr lang="en-US" sz="1200" b="0" dirty="0" err="1" smtClean="0">
                <a:solidFill>
                  <a:srgbClr val="878685">
                    <a:lumMod val="50000"/>
                  </a:srgbClr>
                </a:solidFill>
              </a:rPr>
              <a:t>defence</a:t>
            </a:r>
            <a:r>
              <a:rPr lang="en-US" sz="1200" b="0" dirty="0" smtClean="0">
                <a:solidFill>
                  <a:srgbClr val="878685">
                    <a:lumMod val="50000"/>
                  </a:srgbClr>
                </a:solidFill>
              </a:rPr>
              <a:t> research, in a separate proposal for a European </a:t>
            </a:r>
            <a:r>
              <a:rPr lang="en-US" sz="1200" b="0" dirty="0" err="1" smtClean="0">
                <a:solidFill>
                  <a:srgbClr val="878685">
                    <a:lumMod val="50000"/>
                  </a:srgbClr>
                </a:solidFill>
              </a:rPr>
              <a:t>Defence</a:t>
            </a:r>
            <a:r>
              <a:rPr lang="en-US" sz="1200" b="0" dirty="0" smtClean="0">
                <a:solidFill>
                  <a:srgbClr val="878685">
                    <a:lumMod val="50000"/>
                  </a:srgbClr>
                </a:solidFill>
              </a:rPr>
              <a:t> Fund</a:t>
            </a:r>
            <a:endParaRPr lang="en-GB" sz="1200" b="0" dirty="0" smtClean="0">
              <a:solidFill>
                <a:srgbClr val="878685">
                  <a:lumMod val="50000"/>
                </a:srgbClr>
              </a:solidFill>
            </a:endParaRPr>
          </a:p>
          <a:p>
            <a:pPr lvl="0"/>
            <a:endParaRPr lang="de-DE" baseline="0" dirty="0" smtClean="0"/>
          </a:p>
          <a:p>
            <a:pPr lvl="0"/>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11</a:t>
            </a:fld>
            <a:endParaRPr lang="en-GB" dirty="0"/>
          </a:p>
        </p:txBody>
      </p:sp>
    </p:spTree>
    <p:extLst>
      <p:ext uri="{BB962C8B-B14F-4D97-AF65-F5344CB8AC3E}">
        <p14:creationId xmlns:p14="http://schemas.microsoft.com/office/powerpoint/2010/main" val="18796307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12</a:t>
            </a:fld>
            <a:endParaRPr lang="en-GB"/>
          </a:p>
        </p:txBody>
      </p:sp>
    </p:spTree>
    <p:extLst>
      <p:ext uri="{BB962C8B-B14F-4D97-AF65-F5344CB8AC3E}">
        <p14:creationId xmlns:p14="http://schemas.microsoft.com/office/powerpoint/2010/main" val="30045995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a:t>For each of the novelties, the impact assessment (IA) assessed the expected impacts, risks and possible mitigation measures. </a:t>
            </a:r>
          </a:p>
          <a:p>
            <a:endParaRPr lang="en-GB" sz="1100" dirty="0"/>
          </a:p>
          <a:p>
            <a:r>
              <a:rPr lang="en-GB" sz="1100" dirty="0"/>
              <a:t>Response to cluster survey feeding into the Horizon Europe IA: </a:t>
            </a:r>
          </a:p>
          <a:p>
            <a:r>
              <a:rPr lang="en-GB" sz="1100" dirty="0"/>
              <a:t>over 4000 responses and 300 position papers - 94% of all the respondents indicated that their responses referred to EU support for  research and innovation.</a:t>
            </a:r>
            <a:br>
              <a:rPr lang="en-GB" sz="1100" dirty="0"/>
            </a:br>
            <a:r>
              <a:rPr lang="en-GB" sz="1100" dirty="0"/>
              <a:t>[Note: the survey related to EU support for (</a:t>
            </a:r>
            <a:r>
              <a:rPr lang="en-GB" sz="1100" dirty="0" err="1"/>
              <a:t>i</a:t>
            </a:r>
            <a:r>
              <a:rPr lang="en-GB" sz="1100" dirty="0"/>
              <a:t>) Investment, (ii) research and innovation; (iii) SME and entrepreneurship, (iv) Single Market]</a:t>
            </a:r>
          </a:p>
          <a:p>
            <a:pPr lvl="0" algn="just"/>
            <a:endParaRPr lang="en-GB" sz="1100" dirty="0"/>
          </a:p>
          <a:p>
            <a:pPr lvl="0" algn="just"/>
            <a:r>
              <a:rPr lang="en-GB" sz="1100" dirty="0"/>
              <a:t>Various building blocks were taken into account in designing Horizon Europe, in particular</a:t>
            </a:r>
          </a:p>
          <a:p>
            <a:pPr marL="171450" lvl="0" indent="-171450" algn="just">
              <a:buFont typeface="Arial" panose="020B0604020202020204" pitchFamily="34" charset="0"/>
              <a:buChar char="•"/>
            </a:pPr>
            <a:r>
              <a:rPr lang="en-GB" sz="1100" dirty="0"/>
              <a:t>Interim Evaluation of  Horizon 2020 with a broad stakeholder consultation triggering nearly 3500 replies and additional 300 position papers;</a:t>
            </a:r>
          </a:p>
          <a:p>
            <a:pPr marL="171450" lvl="0" indent="-171450" algn="just">
              <a:buFont typeface="Arial" panose="020B0604020202020204" pitchFamily="34" charset="0"/>
              <a:buChar char="•"/>
            </a:pPr>
            <a:r>
              <a:rPr lang="en-GB" sz="1100" dirty="0"/>
              <a:t>Report 'LAB – FAB – APP: Investing in the European future we want', by the High-Level Group chaired by Pascal </a:t>
            </a:r>
            <a:r>
              <a:rPr lang="en-GB" sz="1100" dirty="0" err="1"/>
              <a:t>Lamy</a:t>
            </a:r>
            <a:r>
              <a:rPr lang="en-GB" sz="1100" dirty="0"/>
              <a:t>;</a:t>
            </a:r>
          </a:p>
          <a:p>
            <a:pPr marL="171450" lvl="0" indent="-171450" algn="just">
              <a:buFont typeface="Arial" panose="020B0604020202020204" pitchFamily="34" charset="0"/>
              <a:buChar char="•"/>
            </a:pPr>
            <a:r>
              <a:rPr lang="en-GB" sz="1100" dirty="0"/>
              <a:t>Recommendations by the High-Level-Group of  Innovators in the report 'Europe is back: Accelerating breakthrough innovation';</a:t>
            </a:r>
          </a:p>
          <a:p>
            <a:pPr marL="171450" lvl="0" indent="-171450" algn="just">
              <a:buFont typeface="Arial" panose="020B0604020202020204" pitchFamily="34" charset="0"/>
              <a:buChar char="•"/>
            </a:pPr>
            <a:r>
              <a:rPr lang="en-GB" sz="1100" dirty="0"/>
              <a:t>Report by Professor Mariana </a:t>
            </a:r>
            <a:r>
              <a:rPr lang="en-GB" sz="1100" dirty="0" err="1"/>
              <a:t>Mazzucato</a:t>
            </a:r>
            <a:r>
              <a:rPr lang="en-GB" sz="1100" dirty="0"/>
              <a:t> entitled “Mission-Oriented Research and Innovation in the European Union – A problem solving approach to fuel innovation-led growth”;</a:t>
            </a:r>
          </a:p>
          <a:p>
            <a:pPr lvl="0" algn="just"/>
            <a:r>
              <a:rPr lang="en-GB" sz="1100" dirty="0"/>
              <a:t>as well as foresight studies ( notably 'New Horizons: Future scenarios for research and innovations policies in Europe') and various other reports. </a:t>
            </a:r>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13</a:t>
            </a:fld>
            <a:endParaRPr lang="en-GB"/>
          </a:p>
        </p:txBody>
      </p:sp>
    </p:spTree>
    <p:extLst>
      <p:ext uri="{BB962C8B-B14F-4D97-AF65-F5344CB8AC3E}">
        <p14:creationId xmlns:p14="http://schemas.microsoft.com/office/powerpoint/2010/main" val="22362393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5194" y="4713131"/>
            <a:ext cx="5375268" cy="4435076"/>
          </a:xfrm>
        </p:spPr>
        <p:txBody>
          <a:bodyPr/>
          <a:lstStyle/>
          <a:p>
            <a:pPr lvl="0" algn="just"/>
            <a:r>
              <a:rPr lang="en-GB" sz="1200" dirty="0" smtClean="0"/>
              <a:t>The EIC will offer a one-stop-shop to high-potential innovators</a:t>
            </a:r>
            <a:r>
              <a:rPr lang="en-GB" sz="1200" b="1" dirty="0" smtClean="0"/>
              <a:t>. </a:t>
            </a:r>
            <a:r>
              <a:rPr lang="en-GB" sz="1200" dirty="0" smtClean="0"/>
              <a:t>It will support them in bringing their disruptive innovation ideas to marketable solutions and help them scale up quickly into European or international champions. </a:t>
            </a:r>
          </a:p>
          <a:p>
            <a:pPr lvl="0" algn="just"/>
            <a:r>
              <a:rPr lang="en-US" sz="1200" dirty="0" smtClean="0"/>
              <a:t>The EIC will be implemented primarily through two instruments: the </a:t>
            </a:r>
            <a:r>
              <a:rPr lang="en-US" sz="1200" b="1" dirty="0" smtClean="0"/>
              <a:t>Pathfinder</a:t>
            </a:r>
            <a:r>
              <a:rPr lang="en-US" sz="1200" dirty="0" smtClean="0"/>
              <a:t>, implemented mainly through collaborative research, and the </a:t>
            </a:r>
            <a:r>
              <a:rPr lang="en-US" sz="1200" b="1" dirty="0" smtClean="0"/>
              <a:t>Accelerator</a:t>
            </a:r>
            <a:r>
              <a:rPr lang="en-US" sz="1200" dirty="0" smtClean="0"/>
              <a:t>. </a:t>
            </a:r>
          </a:p>
          <a:p>
            <a:pPr lvl="0" algn="just"/>
            <a:r>
              <a:rPr lang="en-US" sz="1200" dirty="0" smtClean="0"/>
              <a:t>EIC: focusing mainly on breakthrough and disruptive innovation, targeting especially market-creating innovation, while also supporting all types of innovation, including incremental”.</a:t>
            </a:r>
            <a:endParaRPr lang="en-GB" sz="1200" dirty="0" smtClean="0"/>
          </a:p>
          <a:p>
            <a:r>
              <a:rPr lang="en-GB" sz="1200" dirty="0" smtClean="0"/>
              <a:t>With the EIC, we are aiming to do for innovators what the ERC is doing for top researchers. For example, it will focus on individual entrepreneurs and companies, </a:t>
            </a:r>
            <a:r>
              <a:rPr lang="en-GB" sz="1100" dirty="0" smtClean="0"/>
              <a:t>incentivise bottom-up ideas, and keep procedures simple.</a:t>
            </a:r>
          </a:p>
          <a:p>
            <a:r>
              <a:rPr lang="en-GB" sz="1100" dirty="0" smtClean="0"/>
              <a:t>The EIC will significantly simplify and streamline current support, and fill any gap between the grant funding in other parts of Horizon Europe and the financial instruments of </a:t>
            </a:r>
            <a:r>
              <a:rPr lang="en-GB" sz="1100" dirty="0" err="1" smtClean="0"/>
              <a:t>InvestEU</a:t>
            </a:r>
            <a:r>
              <a:rPr lang="en-GB" sz="1100" dirty="0" smtClean="0"/>
              <a:t>. </a:t>
            </a:r>
            <a:endParaRPr lang="en-GB" sz="1100" i="1" dirty="0" smtClean="0"/>
          </a:p>
          <a:p>
            <a:endParaRPr lang="en-GB" sz="1100" i="1" dirty="0" smtClean="0"/>
          </a:p>
          <a:p>
            <a:r>
              <a:rPr lang="en-GB" sz="1100" i="1" dirty="0" smtClean="0"/>
              <a:t>Areas of intervention</a:t>
            </a:r>
            <a:r>
              <a:rPr lang="en-GB" sz="1100" dirty="0" smtClean="0"/>
              <a:t>: </a:t>
            </a:r>
          </a:p>
          <a:p>
            <a:pPr marL="171450" indent="-171450">
              <a:buFont typeface="Arial" panose="020B0604020202020204" pitchFamily="34" charset="0"/>
              <a:buChar char="•"/>
            </a:pPr>
            <a:r>
              <a:rPr lang="en-GB" sz="1100" b="1" dirty="0" smtClean="0"/>
              <a:t>Pathfinder,</a:t>
            </a:r>
            <a:r>
              <a:rPr lang="en-GB" sz="1100" dirty="0" smtClean="0"/>
              <a:t> supporting future and emerging breakthrough technologies; </a:t>
            </a:r>
          </a:p>
          <a:p>
            <a:pPr marL="171450" indent="-171450">
              <a:buFont typeface="Arial" panose="020B0604020202020204" pitchFamily="34" charset="0"/>
              <a:buChar char="•"/>
            </a:pPr>
            <a:r>
              <a:rPr lang="en-GB" sz="1100" b="1" dirty="0" smtClean="0"/>
              <a:t>Accelerator,</a:t>
            </a:r>
            <a:r>
              <a:rPr lang="en-GB" sz="1100" dirty="0" smtClean="0"/>
              <a:t> bridging the financing gap between late stages of innovation activities and market take-up, to effectively deploy breakthrough market-creating innovation and scale up companies where the market does not provide viable financing, providing innovative companies with grants (and possibly equity later on) or blended finance (combination of grant and equity, which will be the main use of the EIC Accelerator budget) and; </a:t>
            </a:r>
          </a:p>
          <a:p>
            <a:pPr marL="171450" indent="-171450">
              <a:buFont typeface="Arial" panose="020B0604020202020204" pitchFamily="34" charset="0"/>
              <a:buChar char="•"/>
            </a:pPr>
            <a:r>
              <a:rPr lang="en-GB" sz="1100" b="1" dirty="0" smtClean="0"/>
              <a:t>additional activities </a:t>
            </a:r>
            <a:r>
              <a:rPr lang="en-GB" sz="1100" dirty="0" smtClean="0"/>
              <a:t>such as prizes and fellowships, and business added-value services (e.g. coaching).</a:t>
            </a:r>
          </a:p>
          <a:p>
            <a:endParaRPr lang="en-GB" dirty="0"/>
          </a:p>
        </p:txBody>
      </p:sp>
      <p:sp>
        <p:nvSpPr>
          <p:cNvPr id="4" name="Slide Number Placeholder 3"/>
          <p:cNvSpPr>
            <a:spLocks noGrp="1"/>
          </p:cNvSpPr>
          <p:nvPr>
            <p:ph type="sldNum" sz="quarter" idx="10"/>
          </p:nvPr>
        </p:nvSpPr>
        <p:spPr/>
        <p:txBody>
          <a:bodyPr/>
          <a:lstStyle/>
          <a:p>
            <a:pPr defTabSz="905914">
              <a:defRPr/>
            </a:pPr>
            <a:fld id="{36441B25-C4D1-47DB-817D-B9C4FC5392FB}" type="slidenum">
              <a:rPr lang="en-GB">
                <a:solidFill>
                  <a:prstClr val="white"/>
                </a:solidFill>
              </a:rPr>
              <a:pPr defTabSz="905914">
                <a:defRPr/>
              </a:pPr>
              <a:t>14</a:t>
            </a:fld>
            <a:endParaRPr lang="en-GB">
              <a:solidFill>
                <a:prstClr val="white"/>
              </a:solidFill>
            </a:endParaRPr>
          </a:p>
        </p:txBody>
      </p:sp>
    </p:spTree>
    <p:extLst>
      <p:ext uri="{BB962C8B-B14F-4D97-AF65-F5344CB8AC3E}">
        <p14:creationId xmlns:p14="http://schemas.microsoft.com/office/powerpoint/2010/main" val="36963590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5194" y="4713131"/>
            <a:ext cx="5375268" cy="4435076"/>
          </a:xfrm>
        </p:spPr>
        <p:txBody>
          <a:bodyPr/>
          <a:lstStyle/>
          <a:p>
            <a:r>
              <a:rPr lang="en-GB" dirty="0"/>
              <a:t>Missions will be designed in the context of a strategic planning process [see section 'How?']. </a:t>
            </a:r>
          </a:p>
          <a:p>
            <a:r>
              <a:rPr lang="en-GB" b="1" dirty="0" smtClean="0"/>
              <a:t>Missions (Art. 7(3) of FP/</a:t>
            </a:r>
            <a:r>
              <a:rPr lang="en-GB" b="1" dirty="0" err="1" smtClean="0"/>
              <a:t>RfP</a:t>
            </a:r>
            <a:r>
              <a:rPr lang="en-GB" b="1" dirty="0" smtClean="0"/>
              <a:t>) </a:t>
            </a:r>
            <a:r>
              <a:rPr lang="en-GB" dirty="0" smtClean="0"/>
              <a:t>shall</a:t>
            </a:r>
          </a:p>
          <a:p>
            <a:pPr marL="228600" indent="-228600">
              <a:buFont typeface="+mj-lt"/>
              <a:buAutoNum type="alphaLcParenR"/>
            </a:pPr>
            <a:r>
              <a:rPr lang="en-US" dirty="0" smtClean="0"/>
              <a:t>have a clear EU-added value and contribute to reaching Union priorities;</a:t>
            </a:r>
            <a:endParaRPr lang="en-GB" dirty="0" smtClean="0"/>
          </a:p>
          <a:p>
            <a:pPr marL="228600" indent="-228600">
              <a:buFont typeface="+mj-lt"/>
              <a:buAutoNum type="alphaLcParenR"/>
            </a:pPr>
            <a:r>
              <a:rPr lang="en-US" dirty="0" smtClean="0"/>
              <a:t>be bold and inspirational, and hence have wide societal or economic relevance;</a:t>
            </a:r>
            <a:endParaRPr lang="en-GB" dirty="0" smtClean="0"/>
          </a:p>
          <a:p>
            <a:pPr marL="228600" indent="-228600">
              <a:buFont typeface="+mj-lt"/>
              <a:buAutoNum type="alphaLcParenR"/>
            </a:pPr>
            <a:r>
              <a:rPr lang="en-US" dirty="0" smtClean="0"/>
              <a:t>indicate a clear direction and be targeted, measurable and time-bound;</a:t>
            </a:r>
            <a:endParaRPr lang="en-GB" dirty="0" smtClean="0"/>
          </a:p>
          <a:p>
            <a:pPr marL="228600" indent="-228600">
              <a:buFont typeface="+mj-lt"/>
              <a:buAutoNum type="alphaLcParenR"/>
            </a:pPr>
            <a:r>
              <a:rPr lang="en-US" dirty="0" smtClean="0"/>
              <a:t>be centered on ambitious but realistic research and innovation activities;</a:t>
            </a:r>
            <a:endParaRPr lang="en-GB" dirty="0" smtClean="0"/>
          </a:p>
          <a:p>
            <a:pPr marL="228600" indent="-228600">
              <a:buFont typeface="+mj-lt"/>
              <a:buAutoNum type="alphaLcParenR"/>
            </a:pPr>
            <a:r>
              <a:rPr lang="en-US" dirty="0" smtClean="0"/>
              <a:t>spark activity across disciplines, sectors and actors;</a:t>
            </a:r>
            <a:endParaRPr lang="en-GB" dirty="0" smtClean="0"/>
          </a:p>
          <a:p>
            <a:pPr marL="228600" indent="-228600">
              <a:buFont typeface="+mj-lt"/>
              <a:buAutoNum type="alphaLcParenR"/>
            </a:pPr>
            <a:r>
              <a:rPr lang="en-US" dirty="0" smtClean="0"/>
              <a:t>be open to multiple, bottom-up solutions.</a:t>
            </a:r>
          </a:p>
          <a:p>
            <a:pPr marL="228600" indent="-228600">
              <a:buFont typeface="+mj-lt"/>
              <a:buAutoNum type="alphaLcParenR"/>
            </a:pPr>
            <a:endParaRPr lang="en-US" dirty="0" smtClean="0"/>
          </a:p>
          <a:p>
            <a:endParaRPr lang="en-GB" dirty="0"/>
          </a:p>
          <a:p>
            <a:r>
              <a:rPr lang="en-GB" u="sng" dirty="0"/>
              <a:t>'FET </a:t>
            </a:r>
            <a:r>
              <a:rPr lang="en-GB" u="sng" dirty="0" smtClean="0"/>
              <a:t>Flagships</a:t>
            </a:r>
            <a:r>
              <a:rPr lang="en-GB" u="none" baseline="0" dirty="0" smtClean="0"/>
              <a:t> : </a:t>
            </a:r>
            <a:r>
              <a:rPr lang="en-US" dirty="0" smtClean="0"/>
              <a:t>Activities carried out within the FET Flagships on Graphene, the Human Brain Project and Quantum Technology, which are supported under Horizon 2020, will continue being supported under Horizon Europe through calls for proposals included in the work </a:t>
            </a:r>
            <a:r>
              <a:rPr lang="en-US" dirty="0" err="1" smtClean="0"/>
              <a:t>programme</a:t>
            </a:r>
            <a:r>
              <a:rPr lang="en-US" dirty="0" smtClean="0"/>
              <a:t>. Preparatory actions supported under the FET Flagships part of Horizon 2020 will feed the Strategic Planning process under Horizon Europe and inform the work on missions, co-funded/co-programmed partnerships and regular calls for proposals</a:t>
            </a:r>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15</a:t>
            </a:fld>
            <a:endParaRPr lang="en-GB"/>
          </a:p>
        </p:txBody>
      </p:sp>
    </p:spTree>
    <p:extLst>
      <p:ext uri="{BB962C8B-B14F-4D97-AF65-F5344CB8AC3E}">
        <p14:creationId xmlns:p14="http://schemas.microsoft.com/office/powerpoint/2010/main" val="32469787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EP and Council settles 5 areas for possible missions. The missions </a:t>
            </a:r>
            <a:r>
              <a:rPr lang="en-GB" dirty="0"/>
              <a:t>will be designed in the </a:t>
            </a:r>
            <a:r>
              <a:rPr lang="en-GB" dirty="0" smtClean="0"/>
              <a:t>strategic </a:t>
            </a:r>
            <a:r>
              <a:rPr lang="en-GB" dirty="0"/>
              <a:t>planning process. The mission design will be spearheaded by the </a:t>
            </a:r>
            <a:r>
              <a:rPr lang="en-GB" i="1" dirty="0"/>
              <a:t>mission boards</a:t>
            </a:r>
            <a:r>
              <a:rPr lang="en-GB" dirty="0"/>
              <a:t>, one for each mission area. The mission boards, consisting of up to 15 members, will interact closely with Member States, Parliament and a wide range of stakeholders, in order to facilitate the co-design of missions. The mission boards will be set up through an open call for expression of interest in the summer 2019.</a:t>
            </a:r>
          </a:p>
          <a:p>
            <a:endParaRPr lang="en-GB" dirty="0"/>
          </a:p>
          <a:p>
            <a:r>
              <a:rPr lang="en-GB" dirty="0"/>
              <a:t>Art. 7 – 2a in the </a:t>
            </a:r>
            <a:r>
              <a:rPr lang="en-GB" dirty="0" smtClean="0"/>
              <a:t>HE FP: “During </a:t>
            </a:r>
            <a:r>
              <a:rPr lang="en-GB" dirty="0"/>
              <a:t>the first three years of the programme, a maximum of 10% of the annual budget of Pillar II shall be programmed through specific calls for implementing the missions. For the remaining part of the programme, and only after a positive assessment of the mission selection and management process, this percentage may be increased. The Commission shall communicate the total budgetary share of each work programme dedicated to missions”.</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6441B25-C4D1-47DB-817D-B9C4FC5392FB}"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9530593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200" dirty="0"/>
              <a:t>Horizon Europe will take a</a:t>
            </a:r>
            <a:r>
              <a:rPr lang="en-GB" sz="1200" b="1" dirty="0"/>
              <a:t> new and more impact-focussed </a:t>
            </a:r>
            <a:r>
              <a:rPr lang="en-GB" sz="1200" dirty="0"/>
              <a:t>approach</a:t>
            </a:r>
            <a:r>
              <a:rPr lang="en-GB" sz="1200" b="1" dirty="0"/>
              <a:t> to partnerships</a:t>
            </a:r>
            <a:r>
              <a:rPr lang="en-GB" sz="1200" dirty="0"/>
              <a:t>. </a:t>
            </a:r>
          </a:p>
          <a:p>
            <a:pPr algn="just"/>
            <a:r>
              <a:rPr lang="en-GB" sz="1200" dirty="0"/>
              <a:t>The currently complex and fragmented partnership landscape will be rationalised so that partnerships can continue in a simplified and more transparent form, reach out to a broader set of stakeholders and establish better links with EU and national policies. </a:t>
            </a:r>
          </a:p>
          <a:p>
            <a:pPr algn="just"/>
            <a:r>
              <a:rPr lang="en-GB" sz="1200" dirty="0"/>
              <a:t>This approach aims at a consolidated and rationalised number of partnerships that avoid overlaps and duplication and that are better aligned with Union policy priorities. Horizon Europe will have three sorts of partnerships:</a:t>
            </a:r>
          </a:p>
          <a:p>
            <a:pPr marL="171450" indent="-171450" algn="just">
              <a:spcBef>
                <a:spcPts val="0"/>
              </a:spcBef>
              <a:spcAft>
                <a:spcPts val="0"/>
              </a:spcAft>
              <a:buFontTx/>
              <a:buChar char="-"/>
            </a:pPr>
            <a:r>
              <a:rPr lang="en-GB" sz="1200" dirty="0"/>
              <a:t>co-programmes (M</a:t>
            </a:r>
            <a:r>
              <a:rPr lang="en-US" sz="1200" dirty="0" err="1"/>
              <a:t>emoranda</a:t>
            </a:r>
            <a:r>
              <a:rPr lang="en-US" sz="1200" dirty="0"/>
              <a:t> of Understanding/contractual arrangements; implemented independently by the partners and by Horizon Europe),</a:t>
            </a:r>
            <a:endParaRPr lang="en-GB" sz="1200" dirty="0"/>
          </a:p>
          <a:p>
            <a:pPr marL="171450" indent="-171450" algn="just">
              <a:spcBef>
                <a:spcPts val="0"/>
              </a:spcBef>
              <a:spcAft>
                <a:spcPts val="0"/>
              </a:spcAft>
              <a:buFontTx/>
              <a:buChar char="-"/>
            </a:pPr>
            <a:r>
              <a:rPr lang="en-GB" sz="1200" dirty="0"/>
              <a:t>co-funded (</a:t>
            </a:r>
            <a:r>
              <a:rPr lang="en-US" sz="1200" dirty="0"/>
              <a:t>joint </a:t>
            </a:r>
            <a:r>
              <a:rPr lang="en-US" sz="1200" dirty="0" err="1"/>
              <a:t>programme</a:t>
            </a:r>
            <a:r>
              <a:rPr lang="en-US" sz="1200" dirty="0"/>
              <a:t> agreed by partners; commitment of partners for financial and in-kind contributions &amp; financial contribution by Horizon Europe), </a:t>
            </a:r>
            <a:endParaRPr lang="en-GB" sz="1200" dirty="0"/>
          </a:p>
          <a:p>
            <a:pPr marL="171450" indent="-171450" algn="just">
              <a:spcBef>
                <a:spcPts val="0"/>
              </a:spcBef>
              <a:spcAft>
                <a:spcPts val="0"/>
              </a:spcAft>
              <a:buFontTx/>
              <a:buChar char="-"/>
            </a:pPr>
            <a:r>
              <a:rPr lang="en-GB" sz="1200" dirty="0"/>
              <a:t>Institutionalised (</a:t>
            </a:r>
            <a:r>
              <a:rPr lang="en-US" sz="1200" dirty="0"/>
              <a:t>long-term dimension and need for high integration; partnerships based on Articles 185 / 187 of TFEU and the EIT-Regulation supported by Horizon Europe). </a:t>
            </a:r>
            <a:endParaRPr lang="en-GB" sz="1200" dirty="0"/>
          </a:p>
          <a:p>
            <a:endParaRPr lang="de-DE" sz="1200" dirty="0"/>
          </a:p>
          <a:p>
            <a:r>
              <a:rPr lang="de-DE" sz="1200" u="sng" dirty="0"/>
              <a:t>Key </a:t>
            </a:r>
            <a:r>
              <a:rPr lang="de-DE" sz="1200" u="sng" dirty="0" err="1"/>
              <a:t>features</a:t>
            </a:r>
            <a:r>
              <a:rPr lang="de-DE" sz="1200" u="sng" dirty="0"/>
              <a:t>:</a:t>
            </a:r>
          </a:p>
          <a:p>
            <a:endParaRPr lang="de-DE" sz="1200" dirty="0"/>
          </a:p>
          <a:p>
            <a:pPr fontAlgn="t">
              <a:spcBef>
                <a:spcPts val="0"/>
              </a:spcBef>
              <a:spcAft>
                <a:spcPts val="595"/>
              </a:spcAft>
              <a:buFontTx/>
              <a:buAutoNum type="arabicPeriod"/>
            </a:pPr>
            <a:r>
              <a:rPr lang="en-US" sz="1200" b="1" kern="0" dirty="0">
                <a:sym typeface="Wingdings" panose="05000000000000000000" pitchFamily="2" charset="2"/>
              </a:rPr>
              <a:t>Simple architecture and toolbox:</a:t>
            </a:r>
            <a:r>
              <a:rPr lang="en-US" sz="1200" kern="0" dirty="0">
                <a:sym typeface="Wingdings" panose="05000000000000000000" pitchFamily="2" charset="2"/>
              </a:rPr>
              <a:t> </a:t>
            </a:r>
            <a:r>
              <a:rPr lang="en-US" sz="1200" kern="0" dirty="0" err="1">
                <a:sym typeface="Wingdings" panose="05000000000000000000" pitchFamily="2" charset="2"/>
              </a:rPr>
              <a:t>Rationalising</a:t>
            </a:r>
            <a:r>
              <a:rPr lang="en-US" sz="1200" kern="0" dirty="0">
                <a:sym typeface="Wingdings" panose="05000000000000000000" pitchFamily="2" charset="2"/>
              </a:rPr>
              <a:t> the number of labels and instruments used and ensuring coherence and complementarity;</a:t>
            </a:r>
          </a:p>
          <a:p>
            <a:pPr fontAlgn="t">
              <a:spcBef>
                <a:spcPts val="0"/>
              </a:spcBef>
              <a:spcAft>
                <a:spcPts val="595"/>
              </a:spcAft>
              <a:buFontTx/>
              <a:buAutoNum type="arabicPeriod"/>
            </a:pPr>
            <a:r>
              <a:rPr lang="en-US" sz="1200" b="1" kern="0" dirty="0">
                <a:sym typeface="Wingdings" panose="05000000000000000000" pitchFamily="2" charset="2"/>
              </a:rPr>
              <a:t>Coherent life-cycle approach: </a:t>
            </a:r>
            <a:r>
              <a:rPr lang="en-US" sz="1200" kern="0" dirty="0">
                <a:sym typeface="Wingdings" panose="05000000000000000000" pitchFamily="2" charset="2"/>
              </a:rPr>
              <a:t>criteria framework, from their selection to implementation, monitoring, evaluation and phasing out;</a:t>
            </a:r>
          </a:p>
          <a:p>
            <a:pPr fontAlgn="t">
              <a:spcBef>
                <a:spcPts val="0"/>
              </a:spcBef>
              <a:spcAft>
                <a:spcPts val="595"/>
              </a:spcAft>
              <a:buFontTx/>
              <a:buAutoNum type="arabicPeriod"/>
            </a:pPr>
            <a:r>
              <a:rPr lang="en-US" sz="1200" b="1" kern="0" dirty="0">
                <a:sym typeface="Wingdings" panose="05000000000000000000" pitchFamily="2" charset="2"/>
              </a:rPr>
              <a:t>Strategic orientation: </a:t>
            </a:r>
            <a:r>
              <a:rPr lang="en-US" sz="1200" kern="0" dirty="0">
                <a:sym typeface="Wingdings" panose="05000000000000000000" pitchFamily="2" charset="2"/>
              </a:rPr>
              <a:t>Identification of new or renewed Partnerships is part of the Strategic Programming of Horizon Europe.</a:t>
            </a:r>
          </a:p>
          <a:p>
            <a:pPr fontAlgn="t">
              <a:spcBef>
                <a:spcPts val="0"/>
              </a:spcBef>
              <a:spcAft>
                <a:spcPts val="595"/>
              </a:spcAft>
              <a:buFontTx/>
              <a:buAutoNum type="arabicPeriod"/>
            </a:pPr>
            <a:endParaRPr lang="en-US" sz="1200" kern="0" dirty="0">
              <a:sym typeface="Wingdings" panose="05000000000000000000" pitchFamily="2" charset="2"/>
            </a:endParaRPr>
          </a:p>
          <a:p>
            <a:pPr fontAlgn="t">
              <a:spcBef>
                <a:spcPts val="0"/>
              </a:spcBef>
              <a:spcAft>
                <a:spcPts val="595"/>
              </a:spcAft>
              <a:buFontTx/>
              <a:buNone/>
            </a:pPr>
            <a:r>
              <a:rPr lang="en-US" sz="1200" kern="0" dirty="0">
                <a:sym typeface="Wingdings" panose="05000000000000000000" pitchFamily="2" charset="2"/>
              </a:rPr>
              <a:t>Common</a:t>
            </a:r>
            <a:r>
              <a:rPr lang="en-US" sz="1200" kern="0" baseline="0" dirty="0">
                <a:sym typeface="Wingdings" panose="05000000000000000000" pitchFamily="2" charset="2"/>
              </a:rPr>
              <a:t> understanding: </a:t>
            </a:r>
            <a:r>
              <a:rPr lang="en-US" sz="1200" kern="0" dirty="0">
                <a:sym typeface="Wingdings" panose="05000000000000000000" pitchFamily="2" charset="2"/>
              </a:rPr>
              <a:t>The</a:t>
            </a:r>
            <a:r>
              <a:rPr lang="en-US" sz="1200" kern="0" baseline="0" dirty="0">
                <a:sym typeface="Wingdings" panose="05000000000000000000" pitchFamily="2" charset="2"/>
              </a:rPr>
              <a:t> majority of the </a:t>
            </a:r>
            <a:r>
              <a:rPr lang="en-US" sz="1200" b="1" kern="0" baseline="0" dirty="0">
                <a:sym typeface="Wingdings" panose="05000000000000000000" pitchFamily="2" charset="2"/>
              </a:rPr>
              <a:t>budget</a:t>
            </a:r>
            <a:r>
              <a:rPr lang="en-US" sz="1200" kern="0" baseline="0" dirty="0">
                <a:sym typeface="Wingdings" panose="05000000000000000000" pitchFamily="2" charset="2"/>
              </a:rPr>
              <a:t> in pillar II shall be allocated to actions outside of European partnerships</a:t>
            </a:r>
            <a:endParaRPr lang="en-US" sz="1200" kern="0" dirty="0">
              <a:sym typeface="Wingdings" panose="05000000000000000000" pitchFamily="2" charset="2"/>
            </a:endParaRPr>
          </a:p>
          <a:p>
            <a:endParaRPr lang="en-GB" b="1" dirty="0"/>
          </a:p>
          <a:p>
            <a:endParaRPr lang="en-GB" b="1"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17</a:t>
            </a:fld>
            <a:endParaRPr lang="en-GB"/>
          </a:p>
        </p:txBody>
      </p:sp>
    </p:spTree>
    <p:extLst>
      <p:ext uri="{BB962C8B-B14F-4D97-AF65-F5344CB8AC3E}">
        <p14:creationId xmlns:p14="http://schemas.microsoft.com/office/powerpoint/2010/main" val="39033262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Bef>
                <a:spcPts val="0"/>
              </a:spcBef>
              <a:spcAft>
                <a:spcPts val="0"/>
              </a:spcAft>
            </a:pPr>
            <a:r>
              <a:rPr lang="en-GB" sz="1050" dirty="0"/>
              <a:t>Horizon Europe will take a more impact-focussed approach to partnership with three sorts:</a:t>
            </a:r>
          </a:p>
          <a:p>
            <a:pPr marL="171450" indent="-171450" algn="just">
              <a:spcBef>
                <a:spcPts val="0"/>
              </a:spcBef>
              <a:spcAft>
                <a:spcPts val="0"/>
              </a:spcAft>
              <a:buFontTx/>
              <a:buChar char="-"/>
            </a:pPr>
            <a:r>
              <a:rPr lang="en-GB" sz="1050" dirty="0"/>
              <a:t>co-programme (M</a:t>
            </a:r>
            <a:r>
              <a:rPr lang="en-US" sz="1050" dirty="0" err="1"/>
              <a:t>emoranda</a:t>
            </a:r>
            <a:r>
              <a:rPr lang="en-US" sz="1050" dirty="0"/>
              <a:t> of Understanding/contractual arrangements; implemented independently by the partners and by Horizon Europe),</a:t>
            </a:r>
            <a:endParaRPr lang="en-GB" sz="1050" dirty="0"/>
          </a:p>
          <a:p>
            <a:pPr marL="171450" indent="-171450" algn="just">
              <a:spcBef>
                <a:spcPts val="0"/>
              </a:spcBef>
              <a:spcAft>
                <a:spcPts val="0"/>
              </a:spcAft>
              <a:buFontTx/>
              <a:buChar char="-"/>
            </a:pPr>
            <a:r>
              <a:rPr lang="en-GB" sz="1050" dirty="0"/>
              <a:t>co-funded (</a:t>
            </a:r>
            <a:r>
              <a:rPr lang="en-US" sz="1050" dirty="0"/>
              <a:t>joint </a:t>
            </a:r>
            <a:r>
              <a:rPr lang="en-US" sz="1050" dirty="0" err="1"/>
              <a:t>programme</a:t>
            </a:r>
            <a:r>
              <a:rPr lang="en-US" sz="1050" dirty="0"/>
              <a:t> agreed by partners; commitment of partners for financial and in-kind contributions &amp; financial contribution by Horizon Europe), </a:t>
            </a:r>
            <a:endParaRPr lang="en-GB" sz="1050" dirty="0"/>
          </a:p>
          <a:p>
            <a:pPr marL="171450" indent="-171450" algn="just">
              <a:spcBef>
                <a:spcPts val="0"/>
              </a:spcBef>
              <a:spcAft>
                <a:spcPts val="0"/>
              </a:spcAft>
              <a:buFontTx/>
              <a:buChar char="-"/>
            </a:pPr>
            <a:r>
              <a:rPr lang="en-GB" sz="1050" dirty="0"/>
              <a:t>Institutionalised (</a:t>
            </a:r>
            <a:r>
              <a:rPr lang="en-US" sz="1050" dirty="0"/>
              <a:t>long-term dimension and need for high integration; partnerships based on Articles 185 / 187 of TFEU and the EIT-Regulation supported by Horizon Europe). </a:t>
            </a:r>
            <a:endParaRPr lang="en-GB" sz="1050" dirty="0"/>
          </a:p>
          <a:p>
            <a:pPr algn="just">
              <a:spcBef>
                <a:spcPts val="0"/>
              </a:spcBef>
              <a:spcAft>
                <a:spcPts val="0"/>
              </a:spcAft>
            </a:pPr>
            <a:r>
              <a:rPr lang="en-GB" sz="1050" dirty="0"/>
              <a:t>The fragmented partnership landscape will be rationalised so that partnerships can continue in a simplified and more transparent form. They will reach out to a broader set of stakeholders and establish better links with EU and national policies. </a:t>
            </a:r>
          </a:p>
          <a:p>
            <a:pPr>
              <a:spcBef>
                <a:spcPts val="0"/>
              </a:spcBef>
              <a:spcAft>
                <a:spcPts val="0"/>
              </a:spcAft>
            </a:pPr>
            <a:r>
              <a:rPr lang="en-US" sz="1050" dirty="0"/>
              <a:t>The majority of the budget in pillar II shall be allocated to actions outside of European partnerships. </a:t>
            </a:r>
          </a:p>
          <a:p>
            <a:pPr>
              <a:spcBef>
                <a:spcPts val="0"/>
              </a:spcBef>
              <a:spcAft>
                <a:spcPts val="0"/>
              </a:spcAft>
            </a:pPr>
            <a:endParaRPr lang="de-DE" sz="1050" dirty="0"/>
          </a:p>
          <a:p>
            <a:pPr>
              <a:spcBef>
                <a:spcPts val="0"/>
              </a:spcBef>
              <a:spcAft>
                <a:spcPts val="0"/>
              </a:spcAft>
            </a:pPr>
            <a:r>
              <a:rPr lang="de-DE" sz="1050" dirty="0" err="1"/>
              <a:t>Partnership</a:t>
            </a:r>
            <a:r>
              <a:rPr lang="de-DE" sz="1050" dirty="0"/>
              <a:t> </a:t>
            </a:r>
            <a:r>
              <a:rPr lang="de-DE" sz="1050" dirty="0" err="1"/>
              <a:t>features</a:t>
            </a:r>
            <a:r>
              <a:rPr lang="de-DE" sz="1050" dirty="0"/>
              <a:t>:</a:t>
            </a:r>
          </a:p>
          <a:p>
            <a:pPr fontAlgn="t">
              <a:spcBef>
                <a:spcPts val="0"/>
              </a:spcBef>
              <a:spcAft>
                <a:spcPts val="0"/>
              </a:spcAft>
              <a:buFontTx/>
              <a:buAutoNum type="arabicPeriod"/>
            </a:pPr>
            <a:r>
              <a:rPr lang="en-US" sz="1050" kern="0" dirty="0">
                <a:sym typeface="Wingdings" panose="05000000000000000000" pitchFamily="2" charset="2"/>
              </a:rPr>
              <a:t>Simple architecture and toolbox: </a:t>
            </a:r>
            <a:r>
              <a:rPr lang="en-US" sz="1050" kern="0" dirty="0" err="1">
                <a:sym typeface="Wingdings" panose="05000000000000000000" pitchFamily="2" charset="2"/>
              </a:rPr>
              <a:t>rationalising</a:t>
            </a:r>
            <a:r>
              <a:rPr lang="en-US" sz="1050" kern="0" dirty="0">
                <a:sym typeface="Wingdings" panose="05000000000000000000" pitchFamily="2" charset="2"/>
              </a:rPr>
              <a:t> the number of labels and instruments, coherence and complementarity;</a:t>
            </a:r>
          </a:p>
          <a:p>
            <a:pPr fontAlgn="t">
              <a:spcBef>
                <a:spcPts val="0"/>
              </a:spcBef>
              <a:spcAft>
                <a:spcPts val="0"/>
              </a:spcAft>
              <a:buFontTx/>
              <a:buAutoNum type="arabicPeriod"/>
            </a:pPr>
            <a:r>
              <a:rPr lang="en-US" sz="1050" kern="0" dirty="0">
                <a:sym typeface="Wingdings" panose="05000000000000000000" pitchFamily="2" charset="2"/>
              </a:rPr>
              <a:t>Life-cycle approach: criteria framework, from their selection to implementation, monitoring, evaluation and phasing out;</a:t>
            </a:r>
          </a:p>
          <a:p>
            <a:pPr fontAlgn="t">
              <a:spcBef>
                <a:spcPts val="0"/>
              </a:spcBef>
              <a:spcAft>
                <a:spcPts val="0"/>
              </a:spcAft>
              <a:buFontTx/>
              <a:buAutoNum type="arabicPeriod"/>
            </a:pPr>
            <a:r>
              <a:rPr lang="en-US" sz="1050" kern="0" dirty="0">
                <a:sym typeface="Wingdings" panose="05000000000000000000" pitchFamily="2" charset="2"/>
              </a:rPr>
              <a:t>Strategic orientation: Identification of new or renewed Partnerships is part of the Strategic Programming of Horizon Europe.</a:t>
            </a:r>
          </a:p>
          <a:p>
            <a:pPr>
              <a:spcBef>
                <a:spcPts val="0"/>
              </a:spcBef>
              <a:spcAft>
                <a:spcPts val="0"/>
              </a:spcAft>
            </a:pPr>
            <a:endParaRPr lang="en-GB" sz="1050" dirty="0"/>
          </a:p>
          <a:p>
            <a:pPr>
              <a:spcBef>
                <a:spcPts val="0"/>
              </a:spcBef>
              <a:spcAft>
                <a:spcPts val="0"/>
              </a:spcAft>
            </a:pPr>
            <a:endParaRPr lang="de-DE" sz="1050" dirty="0"/>
          </a:p>
          <a:p>
            <a:pPr>
              <a:spcBef>
                <a:spcPts val="0"/>
              </a:spcBef>
              <a:spcAft>
                <a:spcPts val="0"/>
              </a:spcAft>
            </a:pPr>
            <a:r>
              <a:rPr lang="de-DE" sz="1050" dirty="0" err="1"/>
              <a:t>Full</a:t>
            </a:r>
            <a:r>
              <a:rPr lang="de-DE" sz="1050" dirty="0"/>
              <a:t> </a:t>
            </a:r>
            <a:r>
              <a:rPr lang="de-DE" sz="1050" dirty="0" err="1"/>
              <a:t>titles</a:t>
            </a:r>
            <a:r>
              <a:rPr lang="de-DE" sz="1050" dirty="0"/>
              <a:t>:</a:t>
            </a:r>
          </a:p>
          <a:p>
            <a:pPr>
              <a:spcBef>
                <a:spcPts val="0"/>
              </a:spcBef>
              <a:spcAft>
                <a:spcPts val="0"/>
              </a:spcAft>
            </a:pPr>
            <a:r>
              <a:rPr lang="en-GB" sz="1050" dirty="0"/>
              <a:t>Partnership Area 1: Faster development and safer use of health innovations for European patients, and global health. </a:t>
            </a:r>
            <a:endParaRPr lang="fr-BE" sz="1050" dirty="0"/>
          </a:p>
          <a:p>
            <a:pPr>
              <a:spcBef>
                <a:spcPts val="0"/>
              </a:spcBef>
              <a:spcAft>
                <a:spcPts val="0"/>
              </a:spcAft>
            </a:pPr>
            <a:r>
              <a:rPr lang="en-GB" sz="1050" dirty="0"/>
              <a:t>2: Advancing key digital and enabling technologies and their use, including but not limited to novel technologies such as Artificial Intelligence, photonics and quantum technologies. </a:t>
            </a:r>
            <a:endParaRPr lang="fr-BE" sz="1050" dirty="0"/>
          </a:p>
          <a:p>
            <a:pPr>
              <a:spcBef>
                <a:spcPts val="0"/>
              </a:spcBef>
              <a:spcAft>
                <a:spcPts val="0"/>
              </a:spcAft>
            </a:pPr>
            <a:r>
              <a:rPr lang="en-GB" sz="1050" dirty="0"/>
              <a:t>3: European leadership in Metrology including an integrated Metrology system. </a:t>
            </a:r>
            <a:endParaRPr lang="fr-BE" sz="1050" dirty="0"/>
          </a:p>
          <a:p>
            <a:pPr>
              <a:spcBef>
                <a:spcPts val="0"/>
              </a:spcBef>
              <a:spcAft>
                <a:spcPts val="0"/>
              </a:spcAft>
            </a:pPr>
            <a:r>
              <a:rPr lang="en-GB" sz="1050" dirty="0"/>
              <a:t>4: Accelerate competitiveness, safety and environmental performance of EU air traffic, aviation and rail. </a:t>
            </a:r>
            <a:endParaRPr lang="fr-BE" sz="1050" dirty="0"/>
          </a:p>
          <a:p>
            <a:pPr>
              <a:spcBef>
                <a:spcPts val="0"/>
              </a:spcBef>
              <a:spcAft>
                <a:spcPts val="0"/>
              </a:spcAft>
            </a:pPr>
            <a:r>
              <a:rPr lang="en-GB" sz="1050" dirty="0"/>
              <a:t>5: Sustainable, inclusive and circular bio-based solutions. </a:t>
            </a:r>
            <a:endParaRPr lang="fr-BE" sz="1050" dirty="0"/>
          </a:p>
          <a:p>
            <a:pPr>
              <a:spcBef>
                <a:spcPts val="0"/>
              </a:spcBef>
              <a:spcAft>
                <a:spcPts val="0"/>
              </a:spcAft>
            </a:pPr>
            <a:r>
              <a:rPr lang="en-GB" sz="1050" dirty="0"/>
              <a:t>6: Hydrogen and sustainable energy storage technologies with lower environmental footprint and less energy-intensive production. </a:t>
            </a:r>
            <a:endParaRPr lang="fr-BE" sz="1050" dirty="0"/>
          </a:p>
          <a:p>
            <a:pPr>
              <a:spcBef>
                <a:spcPts val="0"/>
              </a:spcBef>
              <a:spcAft>
                <a:spcPts val="0"/>
              </a:spcAft>
            </a:pPr>
            <a:r>
              <a:rPr lang="en-GB" sz="1050" dirty="0"/>
              <a:t>7: Clean, connected, cooperative, autonomous and automated solutions for future mobility demands of people and goods. </a:t>
            </a:r>
            <a:endParaRPr lang="fr-BE" sz="1050" dirty="0"/>
          </a:p>
          <a:p>
            <a:pPr>
              <a:spcBef>
                <a:spcPts val="0"/>
              </a:spcBef>
              <a:spcAft>
                <a:spcPts val="0"/>
              </a:spcAft>
            </a:pPr>
            <a:r>
              <a:rPr lang="en-GB" sz="1050" dirty="0"/>
              <a:t>8: Innovative and R&amp;D intensive small and medium-sized enterprises.</a:t>
            </a:r>
          </a:p>
          <a:p>
            <a:pPr>
              <a:spcBef>
                <a:spcPts val="0"/>
              </a:spcBef>
              <a:spcAft>
                <a:spcPts val="0"/>
              </a:spcAft>
            </a:pPr>
            <a:endParaRPr lang="en-GB" sz="1050" dirty="0"/>
          </a:p>
          <a:p>
            <a:pPr>
              <a:spcBef>
                <a:spcPts val="0"/>
              </a:spcBef>
              <a:spcAft>
                <a:spcPts val="0"/>
              </a:spcAft>
            </a:pPr>
            <a:endParaRPr lang="en-GB" sz="105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6441B25-C4D1-47DB-817D-B9C4FC5392FB}"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9113622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576" y="4680947"/>
            <a:ext cx="5589208" cy="4435076"/>
          </a:xfrm>
        </p:spPr>
        <p:txBody>
          <a:bodyPr/>
          <a:lstStyle/>
          <a:p>
            <a:pPr marL="171450" indent="-171450">
              <a:buFont typeface="Arial" panose="020B0604020202020204" pitchFamily="34" charset="0"/>
              <a:buChar char="•"/>
            </a:pPr>
            <a:r>
              <a:rPr lang="en-GB" sz="1100" dirty="0"/>
              <a:t>Horizon Europe will </a:t>
            </a:r>
            <a:r>
              <a:rPr lang="en-GB" sz="1100" b="1" dirty="0"/>
              <a:t>intensify its openness to the world while safeguarding Union interest.</a:t>
            </a:r>
          </a:p>
          <a:p>
            <a:pPr marL="171450" indent="-171450">
              <a:buFont typeface="Arial" panose="020B0604020202020204" pitchFamily="34" charset="0"/>
              <a:buChar char="•"/>
            </a:pPr>
            <a:r>
              <a:rPr lang="en-GB" sz="1100" dirty="0" smtClean="0"/>
              <a:t>Maintaining </a:t>
            </a:r>
            <a:r>
              <a:rPr lang="en-GB" sz="1100" dirty="0"/>
              <a:t>the general opening for international </a:t>
            </a:r>
            <a:r>
              <a:rPr lang="en-GB" sz="1100" dirty="0" smtClean="0"/>
              <a:t>participation, the </a:t>
            </a:r>
            <a:r>
              <a:rPr lang="en-GB" sz="1100" dirty="0"/>
              <a:t>programme will </a:t>
            </a:r>
            <a:r>
              <a:rPr lang="en-GB" sz="1100" dirty="0" smtClean="0"/>
              <a:t>also provide </a:t>
            </a:r>
            <a:r>
              <a:rPr lang="en-GB" sz="1100" dirty="0"/>
              <a:t>for launching targeted actions of unprecedented scale to pursue strategic international cooperation in line with EU priorities and with the strategy for EU international cooperation in R&amp;I.</a:t>
            </a:r>
          </a:p>
          <a:p>
            <a:pPr marL="171450" indent="-171450">
              <a:buFont typeface="Arial" panose="020B0604020202020204" pitchFamily="34" charset="0"/>
              <a:buChar char="•"/>
            </a:pPr>
            <a:r>
              <a:rPr lang="en-GB" sz="1100" dirty="0"/>
              <a:t>As in Horizon 2020, international cooperation in Horizon Europe shall be based on common interest and mutual benefit. The programme will invite partners from across the world to join EU efforts for tackling global challenges and contributing to achieve the Sustainable Development Goals (SDGs) while ensuring the interests of the Union. </a:t>
            </a:r>
          </a:p>
          <a:p>
            <a:pPr marL="171450" indent="-171450">
              <a:buFont typeface="Arial" panose="020B0604020202020204" pitchFamily="34" charset="0"/>
              <a:buChar char="•"/>
            </a:pPr>
            <a:r>
              <a:rPr lang="en-GB" sz="1100" dirty="0"/>
              <a:t>The programme will extend openness to association of third countries with good STI capacity, taking account of the aim to drive EU economic growth though innovation and striving for reciprocity. [Art. 12 FP/</a:t>
            </a:r>
            <a:r>
              <a:rPr lang="en-GB" sz="1100" dirty="0" err="1"/>
              <a:t>RfP</a:t>
            </a:r>
            <a:r>
              <a:rPr lang="en-GB" sz="1100" dirty="0"/>
              <a:t>]</a:t>
            </a:r>
          </a:p>
          <a:p>
            <a:pPr marL="171450" indent="-171450">
              <a:buFont typeface="Arial" panose="020B0604020202020204" pitchFamily="34" charset="0"/>
              <a:buChar char="•"/>
            </a:pPr>
            <a:r>
              <a:rPr lang="en-GB" sz="1100" dirty="0"/>
              <a:t>The extended scope for association of third countries has led to the introduction of a safeguard of the EU nature in the form of requiring at least one Member State participant in any collaborative action. [Art. 18(2)]</a:t>
            </a:r>
          </a:p>
          <a:p>
            <a:pPr marL="171450" indent="-171450">
              <a:buFont typeface="Arial" panose="020B0604020202020204" pitchFamily="34" charset="0"/>
              <a:buChar char="•"/>
            </a:pPr>
            <a:r>
              <a:rPr lang="en-GB" sz="1100" dirty="0" smtClean="0"/>
              <a:t>Safeguards </a:t>
            </a:r>
            <a:r>
              <a:rPr lang="en-GB" sz="1100" dirty="0"/>
              <a:t>for ensuring EU interest include also provisions to restrict participation in specific actions related to EU strategic assets, interests, autonomy or security [Art. 18(5)], </a:t>
            </a:r>
            <a:r>
              <a:rPr lang="en-GB" sz="1100" dirty="0" smtClean="0"/>
              <a:t>and </a:t>
            </a:r>
            <a:r>
              <a:rPr lang="en-GB" sz="1100" dirty="0"/>
              <a:t>requirements for case by case justification for funding of non-associated third countries, as well as requirements for best efforts to exploit results in particular in the EU while recognising that exploitation in a third country can also be in the Union interest, e.g. for solutions to climate change or to infectious diseases</a:t>
            </a:r>
            <a:r>
              <a:rPr lang="en-GB" sz="1100" dirty="0" smtClean="0"/>
              <a:t>.</a:t>
            </a:r>
            <a:r>
              <a:rPr lang="en-GB" sz="1100" dirty="0"/>
              <a:t> Art. 35 (1)&amp;(6</a:t>
            </a:r>
            <a:r>
              <a:rPr lang="en-GB" sz="1100" dirty="0" smtClean="0"/>
              <a:t>)]</a:t>
            </a:r>
            <a:endParaRPr lang="en-GB" sz="1100" dirty="0"/>
          </a:p>
          <a:p>
            <a:pPr marL="0" indent="0">
              <a:buFont typeface="Arial" panose="020B0604020202020204" pitchFamily="34" charset="0"/>
              <a:buNone/>
            </a:pPr>
            <a:endParaRPr lang="en-GB" sz="1100" dirty="0" smtClean="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sz="1200" kern="1200" dirty="0" smtClean="0">
                <a:solidFill>
                  <a:schemeClr val="tx1"/>
                </a:solidFill>
                <a:effectLst/>
                <a:latin typeface="Arial" charset="0"/>
                <a:ea typeface="+mn-ea"/>
                <a:cs typeface="+mn-cs"/>
              </a:rPr>
              <a:t>“Please note that Article 12 on third countries associated to the programme and Article 19 on entities eligible for funding have yet to be agreed between the Co-legislators</a:t>
            </a:r>
            <a:endParaRPr lang="en-GB" sz="1100"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19</a:t>
            </a:fld>
            <a:endParaRPr lang="en-GB"/>
          </a:p>
        </p:txBody>
      </p:sp>
    </p:spTree>
    <p:extLst>
      <p:ext uri="{BB962C8B-B14F-4D97-AF65-F5344CB8AC3E}">
        <p14:creationId xmlns:p14="http://schemas.microsoft.com/office/powerpoint/2010/main" val="580139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a:t>
            </a:fld>
            <a:endParaRPr lang="en-GB" dirty="0"/>
          </a:p>
        </p:txBody>
      </p:sp>
    </p:spTree>
    <p:extLst>
      <p:ext uri="{BB962C8B-B14F-4D97-AF65-F5344CB8AC3E}">
        <p14:creationId xmlns:p14="http://schemas.microsoft.com/office/powerpoint/2010/main" val="22422676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588" indent="-174588">
              <a:buFont typeface="Arial" panose="020B0604020202020204" pitchFamily="34" charset="0"/>
              <a:buChar char="•"/>
            </a:pPr>
            <a:r>
              <a:rPr lang="en-GB" b="1" dirty="0" smtClean="0"/>
              <a:t>The </a:t>
            </a:r>
            <a:r>
              <a:rPr lang="en-GB" b="1" dirty="0"/>
              <a:t>principle of open science</a:t>
            </a:r>
            <a:r>
              <a:rPr lang="en-GB" dirty="0"/>
              <a:t> will become the modus operandi across the whole programme. </a:t>
            </a:r>
          </a:p>
          <a:p>
            <a:pPr marL="174588" indent="-174588">
              <a:buFont typeface="Arial" panose="020B0604020202020204" pitchFamily="34" charset="0"/>
              <a:buChar char="•"/>
            </a:pPr>
            <a:r>
              <a:rPr lang="en-GB" dirty="0"/>
              <a:t>Open access to publications will be, as in H2020, mandatory. Beneficiaries are required to ensure that they or authors retain sufficient intellectual property rights to be able to comply with the requirement. This change shifts the responsibility for compliance to institutions and empowers them and the authors at the same time to manage outputs. </a:t>
            </a:r>
          </a:p>
          <a:p>
            <a:pPr marL="174588" indent="-174588">
              <a:buFont typeface="Arial" panose="020B0604020202020204" pitchFamily="34" charset="0"/>
              <a:buChar char="•"/>
            </a:pPr>
            <a:r>
              <a:rPr lang="en-GB" dirty="0"/>
              <a:t>FAIR and Open data will be the rule (exceptions to the latter are provisioned as with H2020). Data management plans are required for all projects generating data with no exceptions; solid data management will be encouraged across the programme.</a:t>
            </a:r>
          </a:p>
          <a:p>
            <a:pPr marL="174588" indent="-174588">
              <a:buFont typeface="Arial" panose="020B0604020202020204" pitchFamily="34" charset="0"/>
              <a:buChar char="•"/>
            </a:pPr>
            <a:r>
              <a:rPr lang="en-GB" dirty="0"/>
              <a:t>Further open science practices are planned to be mainstreamed through requirements in work programmes as appropriate. The use of the European Open Science Cloud, the federation of European data infrastructures will become mandatory in certain work programmes, for the storage and reuse of research data. </a:t>
            </a:r>
          </a:p>
          <a:p>
            <a:pPr marL="174588" indent="-174588">
              <a:buFont typeface="Arial" panose="020B0604020202020204" pitchFamily="34" charset="0"/>
              <a:buChar char="•"/>
            </a:pPr>
            <a:r>
              <a:rPr lang="en-GB" dirty="0"/>
              <a:t>Horizon Europe will include activities that enhance researchers’ skills in open science and support reward systems that promote open science. It will in practice support the deployment of a broader and responsible set of indicators for the assessment of research. Finally, it will support research integrity and citizen science.</a:t>
            </a:r>
          </a:p>
          <a:p>
            <a:r>
              <a:rPr lang="en-GB" dirty="0"/>
              <a:t>[See FP/</a:t>
            </a:r>
            <a:r>
              <a:rPr lang="en-GB" dirty="0" err="1"/>
              <a:t>RfP</a:t>
            </a:r>
            <a:r>
              <a:rPr lang="en-GB" dirty="0"/>
              <a:t> Articles 10 and 35]</a:t>
            </a:r>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20</a:t>
            </a:fld>
            <a:endParaRPr lang="en-GB"/>
          </a:p>
        </p:txBody>
      </p:sp>
    </p:spTree>
    <p:extLst>
      <p:ext uri="{BB962C8B-B14F-4D97-AF65-F5344CB8AC3E}">
        <p14:creationId xmlns:p14="http://schemas.microsoft.com/office/powerpoint/2010/main" val="740681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Arial" charset="0"/>
                <a:ea typeface="+mn-ea"/>
                <a:cs typeface="+mn-cs"/>
              </a:rPr>
              <a:t>[On widening]</a:t>
            </a:r>
            <a:endParaRPr lang="fr-BE" sz="1200" kern="1200" dirty="0" smtClean="0">
              <a:solidFill>
                <a:schemeClr val="tx1"/>
              </a:solidFill>
              <a:effectLst/>
              <a:latin typeface="Arial" charset="0"/>
              <a:ea typeface="+mn-ea"/>
              <a:cs typeface="+mn-cs"/>
            </a:endParaRPr>
          </a:p>
          <a:p>
            <a:r>
              <a:rPr lang="en-GB" sz="1200" kern="1200" dirty="0" smtClean="0">
                <a:solidFill>
                  <a:schemeClr val="tx1"/>
                </a:solidFill>
                <a:effectLst/>
                <a:latin typeface="Arial" charset="0"/>
                <a:ea typeface="+mn-ea"/>
                <a:cs typeface="+mn-cs"/>
              </a:rPr>
              <a:t>Building on the Commission's proposal the co-legislators agreed that the budget for widening measures should be at least 3.3% of the overall Horizon Europe budget. They also fixed a list of Member States eligible as coordinators under this Programme part (EU-13 + Portugal, Greece) </a:t>
            </a:r>
            <a:endParaRPr lang="fr-BE" sz="1200" kern="1200" dirty="0" smtClean="0">
              <a:solidFill>
                <a:schemeClr val="tx1"/>
              </a:solidFill>
              <a:effectLst/>
              <a:latin typeface="Arial" charset="0"/>
              <a:ea typeface="+mn-ea"/>
              <a:cs typeface="+mn-cs"/>
            </a:endParaRPr>
          </a:p>
          <a:p>
            <a:r>
              <a:rPr lang="en-GB" sz="1200" kern="1200" dirty="0" smtClean="0">
                <a:solidFill>
                  <a:schemeClr val="tx1"/>
                </a:solidFill>
                <a:effectLst/>
                <a:latin typeface="Arial" charset="0"/>
                <a:ea typeface="+mn-ea"/>
                <a:cs typeface="+mn-cs"/>
              </a:rPr>
              <a:t>While keeping excellence as the main feature of the Programme, Horizon Europe will offer a wide spectre of measures to help lower R&amp;I performing Member States to foster participation and to facilitate collaborative links. It will also contribute to reducing R&amp;I divide.</a:t>
            </a:r>
            <a:endParaRPr lang="fr-BE" sz="1200" kern="1200" dirty="0" smtClean="0">
              <a:solidFill>
                <a:schemeClr val="tx1"/>
              </a:solidFill>
              <a:effectLst/>
              <a:latin typeface="Arial" charset="0"/>
              <a:ea typeface="+mn-ea"/>
              <a:cs typeface="+mn-cs"/>
            </a:endParaRPr>
          </a:p>
          <a:p>
            <a:r>
              <a:rPr lang="en-GB" sz="1200" kern="1200" dirty="0" smtClean="0">
                <a:solidFill>
                  <a:schemeClr val="tx1"/>
                </a:solidFill>
                <a:effectLst/>
                <a:latin typeface="Arial" charset="0"/>
                <a:ea typeface="+mn-ea"/>
                <a:cs typeface="+mn-cs"/>
              </a:rPr>
              <a:t>These measures </a:t>
            </a:r>
            <a:r>
              <a:rPr lang="en-GB" sz="1200" u="sng" kern="1200" dirty="0" smtClean="0">
                <a:solidFill>
                  <a:schemeClr val="tx1"/>
                </a:solidFill>
                <a:effectLst/>
                <a:latin typeface="Arial" charset="0"/>
                <a:ea typeface="+mn-ea"/>
                <a:cs typeface="+mn-cs"/>
              </a:rPr>
              <a:t>complement each other</a:t>
            </a:r>
            <a:r>
              <a:rPr lang="en-GB" sz="1200" kern="1200" dirty="0" smtClean="0">
                <a:solidFill>
                  <a:schemeClr val="tx1"/>
                </a:solidFill>
                <a:effectLst/>
                <a:latin typeface="Arial" charset="0"/>
                <a:ea typeface="+mn-ea"/>
                <a:cs typeface="+mn-cs"/>
              </a:rPr>
              <a:t> and are designed to </a:t>
            </a:r>
            <a:r>
              <a:rPr lang="en-US" sz="1200" kern="1200" dirty="0" smtClean="0">
                <a:solidFill>
                  <a:schemeClr val="tx1"/>
                </a:solidFill>
                <a:effectLst/>
                <a:latin typeface="Arial" charset="0"/>
                <a:ea typeface="+mn-ea"/>
                <a:cs typeface="+mn-cs"/>
              </a:rPr>
              <a:t>assist interested entities from the idea of having a proposal to project's implementation.  </a:t>
            </a:r>
            <a:endParaRPr lang="fr-BE"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In preparation phase, we will have a well-functioning National Contact Points system offering direct help and advice to those who would like to participate in the Framework </a:t>
            </a:r>
            <a:r>
              <a:rPr lang="en-US" sz="1200" kern="1200" dirty="0" err="1" smtClean="0">
                <a:solidFill>
                  <a:schemeClr val="tx1"/>
                </a:solidFill>
                <a:effectLst/>
                <a:latin typeface="Arial" charset="0"/>
                <a:ea typeface="+mn-ea"/>
                <a:cs typeface="+mn-cs"/>
              </a:rPr>
              <a:t>Programme</a:t>
            </a:r>
            <a:r>
              <a:rPr lang="en-US" sz="1200" kern="1200" dirty="0" smtClean="0">
                <a:solidFill>
                  <a:schemeClr val="tx1"/>
                </a:solidFill>
                <a:effectLst/>
                <a:latin typeface="Arial" charset="0"/>
                <a:ea typeface="+mn-ea"/>
                <a:cs typeface="+mn-cs"/>
              </a:rPr>
              <a:t>. </a:t>
            </a:r>
            <a:r>
              <a:rPr lang="en-GB" sz="1200" kern="1200" dirty="0" smtClean="0">
                <a:solidFill>
                  <a:schemeClr val="tx1"/>
                </a:solidFill>
                <a:effectLst/>
                <a:latin typeface="Arial" charset="0"/>
                <a:ea typeface="+mn-ea"/>
                <a:cs typeface="+mn-cs"/>
              </a:rPr>
              <a:t>Potential beneficiaries will have an opportunity for a pre-proposal check. </a:t>
            </a:r>
            <a:r>
              <a:rPr lang="en-US" sz="1200" kern="1200" dirty="0" smtClean="0">
                <a:solidFill>
                  <a:schemeClr val="tx1"/>
                </a:solidFill>
                <a:effectLst/>
                <a:latin typeface="Arial" charset="0"/>
                <a:ea typeface="+mn-ea"/>
                <a:cs typeface="+mn-cs"/>
              </a:rPr>
              <a:t>It will be complemented by match-making service which will help in finding entities which could work together.  </a:t>
            </a:r>
            <a:endParaRPr lang="fr-BE" sz="1200" kern="1200" dirty="0" smtClean="0">
              <a:solidFill>
                <a:schemeClr val="tx1"/>
              </a:solidFill>
              <a:effectLst/>
              <a:latin typeface="Arial" charset="0"/>
              <a:ea typeface="+mn-ea"/>
              <a:cs typeface="+mn-cs"/>
            </a:endParaRPr>
          </a:p>
          <a:p>
            <a:r>
              <a:rPr lang="en-GB" sz="1200" kern="1200" dirty="0" smtClean="0">
                <a:solidFill>
                  <a:schemeClr val="tx1"/>
                </a:solidFill>
                <a:effectLst/>
                <a:latin typeface="Arial" charset="0"/>
                <a:ea typeface="+mn-ea"/>
                <a:cs typeface="+mn-cs"/>
              </a:rPr>
              <a:t>Measures like teaming, twinning, ERA-Chairs as well as brain circulation and excellence initiatives will help to spread excellence, improve R&amp;I managerial skills and build stable foundations for cooperation with partners across Europe.  </a:t>
            </a:r>
            <a:endParaRPr lang="fr-BE" sz="1200" kern="1200" dirty="0" smtClean="0">
              <a:solidFill>
                <a:schemeClr val="tx1"/>
              </a:solidFill>
              <a:effectLst/>
              <a:latin typeface="Arial" charset="0"/>
              <a:ea typeface="+mn-ea"/>
              <a:cs typeface="+mn-cs"/>
            </a:endParaRPr>
          </a:p>
          <a:p>
            <a:r>
              <a:rPr lang="en-GB" sz="1200" kern="1200" dirty="0" smtClean="0">
                <a:solidFill>
                  <a:schemeClr val="tx1"/>
                </a:solidFill>
                <a:effectLst/>
                <a:latin typeface="Arial" charset="0"/>
                <a:ea typeface="+mn-ea"/>
                <a:cs typeface="+mn-cs"/>
              </a:rPr>
              <a:t>Participation in one project might open new opportunities. That is why an official record of participation in "widening participation and spreading excellence" measures will be granted to facilitate participation in other collaborative projects.</a:t>
            </a:r>
            <a:endParaRPr lang="fr-BE"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Hop-on will help in expending the consortia and will contribute to building collaborative links.                 </a:t>
            </a:r>
            <a:r>
              <a:rPr lang="en-GB" sz="1200" kern="1200" dirty="0" smtClean="0">
                <a:solidFill>
                  <a:schemeClr val="tx1"/>
                </a:solidFill>
                <a:effectLst/>
                <a:latin typeface="Arial" charset="0"/>
                <a:ea typeface="+mn-ea"/>
                <a:cs typeface="+mn-cs"/>
              </a:rPr>
              <a:t>       </a:t>
            </a:r>
            <a:endParaRPr lang="fr-BE" sz="1200" kern="1200" dirty="0" smtClean="0">
              <a:solidFill>
                <a:schemeClr val="tx1"/>
              </a:solidFill>
              <a:effectLst/>
              <a:latin typeface="Arial" charset="0"/>
              <a:ea typeface="+mn-ea"/>
              <a:cs typeface="+mn-cs"/>
            </a:endParaRPr>
          </a:p>
          <a:p>
            <a:r>
              <a:rPr lang="en-GB" sz="1200" kern="1200" dirty="0" smtClean="0">
                <a:solidFill>
                  <a:schemeClr val="tx1"/>
                </a:solidFill>
                <a:effectLst/>
                <a:latin typeface="Arial" charset="0"/>
                <a:ea typeface="+mn-ea"/>
                <a:cs typeface="+mn-cs"/>
              </a:rPr>
              <a:t>All the measures aimed at facilitating collaborative links will be closely monitored.</a:t>
            </a:r>
            <a:endParaRPr lang="fr-BE" sz="1200" kern="1200" dirty="0" smtClean="0">
              <a:solidFill>
                <a:schemeClr val="tx1"/>
              </a:solidFill>
              <a:effectLst/>
              <a:latin typeface="Arial" charset="0"/>
              <a:ea typeface="+mn-ea"/>
              <a:cs typeface="+mn-cs"/>
            </a:endParaRPr>
          </a:p>
          <a:p>
            <a:r>
              <a:rPr lang="en-GB" sz="1200" b="1" kern="1200" dirty="0" smtClean="0">
                <a:solidFill>
                  <a:schemeClr val="tx1"/>
                </a:solidFill>
                <a:effectLst/>
                <a:latin typeface="Arial" charset="0"/>
                <a:ea typeface="+mn-ea"/>
                <a:cs typeface="+mn-cs"/>
              </a:rPr>
              <a:t> </a:t>
            </a:r>
            <a:endParaRPr lang="fr-BE" sz="1200" kern="1200" dirty="0" smtClean="0">
              <a:solidFill>
                <a:schemeClr val="tx1"/>
              </a:solidFill>
              <a:effectLst/>
              <a:latin typeface="Arial" charset="0"/>
              <a:ea typeface="+mn-ea"/>
              <a:cs typeface="+mn-cs"/>
            </a:endParaRPr>
          </a:p>
          <a:p>
            <a:r>
              <a:rPr lang="en-GB" sz="1200" b="1" kern="1200" dirty="0" smtClean="0">
                <a:solidFill>
                  <a:schemeClr val="tx1"/>
                </a:solidFill>
                <a:effectLst/>
                <a:latin typeface="Arial" charset="0"/>
                <a:ea typeface="+mn-ea"/>
                <a:cs typeface="+mn-cs"/>
              </a:rPr>
              <a:t>[On remuneration]</a:t>
            </a:r>
            <a:endParaRPr lang="fr-BE" sz="1200" kern="1200" dirty="0" smtClean="0">
              <a:solidFill>
                <a:schemeClr val="tx1"/>
              </a:solidFill>
              <a:effectLst/>
              <a:latin typeface="Arial" charset="0"/>
              <a:ea typeface="+mn-ea"/>
              <a:cs typeface="+mn-cs"/>
            </a:endParaRPr>
          </a:p>
          <a:p>
            <a:r>
              <a:rPr lang="en-GB" sz="1200" kern="1200" dirty="0" smtClean="0">
                <a:solidFill>
                  <a:schemeClr val="tx1"/>
                </a:solidFill>
                <a:effectLst/>
                <a:latin typeface="Arial" charset="0"/>
                <a:ea typeface="+mn-ea"/>
                <a:cs typeface="+mn-cs"/>
              </a:rPr>
              <a:t>In Horizon Europe we also recognise the remuneration gap between EU researchers involved in the Programme. It is a fact. It is also a fact that setting attractive salaries for researchers is a national competence. Member States are encouraged to take measures to ensure attractive salaries for researchers and the Commission will start monitoring the evolution of the researchers' salaries in Europe.</a:t>
            </a:r>
            <a:endParaRPr lang="fr-BE" sz="1200" kern="1200" dirty="0" smtClean="0">
              <a:solidFill>
                <a:schemeClr val="tx1"/>
              </a:solidFill>
              <a:effectLst/>
              <a:latin typeface="Arial" charset="0"/>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6441B25-C4D1-47DB-817D-B9C4FC5392FB}"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3417104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22</a:t>
            </a:fld>
            <a:endParaRPr lang="en-GB"/>
          </a:p>
        </p:txBody>
      </p:sp>
    </p:spTree>
    <p:extLst>
      <p:ext uri="{BB962C8B-B14F-4D97-AF65-F5344CB8AC3E}">
        <p14:creationId xmlns:p14="http://schemas.microsoft.com/office/powerpoint/2010/main" val="26865095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23</a:t>
            </a:fld>
            <a:endParaRPr lang="en-GB" dirty="0"/>
          </a:p>
        </p:txBody>
      </p:sp>
    </p:spTree>
    <p:extLst>
      <p:ext uri="{BB962C8B-B14F-4D97-AF65-F5344CB8AC3E}">
        <p14:creationId xmlns:p14="http://schemas.microsoft.com/office/powerpoint/2010/main" val="19188330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a:t>Innovation starts with excellent research. The first pillar of the programme, </a:t>
            </a:r>
            <a:r>
              <a:rPr lang="en-GB" b="1" dirty="0" smtClean="0"/>
              <a:t>Excellent Science </a:t>
            </a:r>
            <a:r>
              <a:rPr lang="en-GB" b="0" dirty="0" smtClean="0"/>
              <a:t>(named</a:t>
            </a:r>
            <a:r>
              <a:rPr lang="en-GB" b="0" baseline="0" dirty="0" smtClean="0"/>
              <a:t> Open Science in the Commission proposal)</a:t>
            </a:r>
            <a:r>
              <a:rPr lang="en-GB" b="1" dirty="0" smtClean="0"/>
              <a:t>,</a:t>
            </a:r>
            <a:r>
              <a:rPr lang="en-GB" dirty="0" smtClean="0"/>
              <a:t> </a:t>
            </a:r>
            <a:r>
              <a:rPr lang="en-GB" dirty="0"/>
              <a:t>will work with a proposed budget of </a:t>
            </a:r>
            <a:r>
              <a:rPr lang="en-GB" dirty="0" smtClean="0"/>
              <a:t>€ 25.8 </a:t>
            </a:r>
            <a:r>
              <a:rPr lang="en-GB" dirty="0"/>
              <a:t>billion. </a:t>
            </a:r>
            <a:endParaRPr lang="en-GB" dirty="0" smtClean="0"/>
          </a:p>
          <a:p>
            <a:pPr lvl="0"/>
            <a:r>
              <a:rPr lang="en-GB" dirty="0" smtClean="0"/>
              <a:t>It </a:t>
            </a:r>
            <a:r>
              <a:rPr lang="en-GB" dirty="0"/>
              <a:t>will continue to drive scientific excellence and support the EU's position as a world leader in science through </a:t>
            </a:r>
            <a:endParaRPr lang="en-GB" dirty="0" smtClean="0"/>
          </a:p>
          <a:p>
            <a:pPr marL="171450" lvl="0" indent="-171450">
              <a:buFont typeface="Arial" panose="020B0604020202020204" pitchFamily="34" charset="0"/>
              <a:buChar char="•"/>
            </a:pPr>
            <a:r>
              <a:rPr lang="en-GB" dirty="0" smtClean="0"/>
              <a:t>the </a:t>
            </a:r>
            <a:r>
              <a:rPr lang="en-GB" dirty="0"/>
              <a:t>European Research Council, </a:t>
            </a:r>
            <a:endParaRPr lang="en-GB" dirty="0" smtClean="0"/>
          </a:p>
          <a:p>
            <a:pPr marL="171450" lvl="0" indent="-171450">
              <a:buFont typeface="Arial" panose="020B0604020202020204" pitchFamily="34" charset="0"/>
              <a:buChar char="•"/>
            </a:pPr>
            <a:r>
              <a:rPr lang="en-GB" dirty="0" smtClean="0"/>
              <a:t>the </a:t>
            </a:r>
            <a:r>
              <a:rPr lang="en-GB" dirty="0"/>
              <a:t>Marie </a:t>
            </a:r>
            <a:r>
              <a:rPr lang="en-GB" dirty="0" err="1"/>
              <a:t>Skłodowska</a:t>
            </a:r>
            <a:r>
              <a:rPr lang="en-GB" dirty="0"/>
              <a:t>-Curie fellowships and exchanges, </a:t>
            </a:r>
            <a:endParaRPr lang="en-GB" dirty="0" smtClean="0"/>
          </a:p>
          <a:p>
            <a:pPr marL="171450" lvl="0" indent="-171450">
              <a:buFont typeface="Arial" panose="020B0604020202020204" pitchFamily="34" charset="0"/>
              <a:buChar char="•"/>
            </a:pPr>
            <a:r>
              <a:rPr lang="en-GB" dirty="0" smtClean="0"/>
              <a:t>and </a:t>
            </a:r>
            <a:r>
              <a:rPr lang="en-GB" dirty="0"/>
              <a:t>investment in world-class research infrastructures</a:t>
            </a:r>
            <a:r>
              <a:rPr lang="en-GB" dirty="0" smtClean="0"/>
              <a:t>.</a:t>
            </a:r>
          </a:p>
          <a:p>
            <a:pPr marL="171450" lvl="0" indent="-171450">
              <a:buFont typeface="Arial" panose="020B0604020202020204" pitchFamily="34" charset="0"/>
              <a:buChar char="•"/>
            </a:pPr>
            <a:endParaRPr lang="en-GB" dirty="0" smtClean="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24</a:t>
            </a:fld>
            <a:endParaRPr lang="en-GB" dirty="0"/>
          </a:p>
        </p:txBody>
      </p:sp>
    </p:spTree>
    <p:extLst>
      <p:ext uri="{BB962C8B-B14F-4D97-AF65-F5344CB8AC3E}">
        <p14:creationId xmlns:p14="http://schemas.microsoft.com/office/powerpoint/2010/main" val="20007881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 layout with three columns</a:t>
            </a:r>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25</a:t>
            </a:fld>
            <a:endParaRPr lang="en-GB" dirty="0"/>
          </a:p>
        </p:txBody>
      </p:sp>
    </p:spTree>
    <p:extLst>
      <p:ext uri="{BB962C8B-B14F-4D97-AF65-F5344CB8AC3E}">
        <p14:creationId xmlns:p14="http://schemas.microsoft.com/office/powerpoint/2010/main" val="22290513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1517" y="4740996"/>
            <a:ext cx="5589208" cy="4435076"/>
          </a:xfrm>
        </p:spPr>
        <p:txBody>
          <a:bodyPr/>
          <a:lstStyle/>
          <a:p>
            <a:pPr lvl="0" algn="just"/>
            <a:r>
              <a:rPr lang="en-GB" dirty="0"/>
              <a:t>The second pillar focuses on </a:t>
            </a:r>
            <a:r>
              <a:rPr lang="en-GB" b="1" dirty="0"/>
              <a:t>Global Challenges and </a:t>
            </a:r>
            <a:r>
              <a:rPr lang="en-GB" b="1" dirty="0" smtClean="0"/>
              <a:t>European</a:t>
            </a:r>
            <a:r>
              <a:rPr lang="en-GB" b="1" baseline="0" dirty="0" smtClean="0"/>
              <a:t> </a:t>
            </a:r>
            <a:r>
              <a:rPr lang="en-GB" b="1" dirty="0" smtClean="0"/>
              <a:t>Industrial Competiveness </a:t>
            </a:r>
            <a:r>
              <a:rPr lang="en-GB" b="0" dirty="0" smtClean="0"/>
              <a:t>(named Global Challenges and Industrial Competiveness in the Commission Proposal). </a:t>
            </a:r>
            <a:r>
              <a:rPr lang="en-GB" b="0" dirty="0"/>
              <a:t>With a proposed budget of </a:t>
            </a:r>
            <a:r>
              <a:rPr lang="en-GB" b="0" dirty="0" smtClean="0"/>
              <a:t>€ 52.7 </a:t>
            </a:r>
            <a:r>
              <a:rPr lang="en-GB" b="0" dirty="0"/>
              <a:t>billion, it's designed to </a:t>
            </a:r>
            <a:r>
              <a:rPr lang="en-GB" b="0" dirty="0" smtClean="0"/>
              <a:t>fund research </a:t>
            </a:r>
            <a:r>
              <a:rPr lang="en-GB" b="0" dirty="0"/>
              <a:t>and innovation tackling societal challenges a</a:t>
            </a:r>
            <a:r>
              <a:rPr lang="en-GB" dirty="0"/>
              <a:t>nd reinforce technological and industrial capacities</a:t>
            </a:r>
            <a:r>
              <a:rPr lang="en-GB" dirty="0" smtClean="0"/>
              <a:t>.</a:t>
            </a:r>
          </a:p>
          <a:p>
            <a:pPr lvl="0" algn="just"/>
            <a:endParaRPr lang="en-GB" dirty="0"/>
          </a:p>
          <a:p>
            <a:pPr lvl="0" algn="just"/>
            <a:r>
              <a:rPr lang="en-GB" dirty="0"/>
              <a:t>This pillar contains </a:t>
            </a:r>
            <a:r>
              <a:rPr lang="en-GB" dirty="0" smtClean="0"/>
              <a:t>six </a:t>
            </a:r>
            <a:r>
              <a:rPr lang="en-GB" dirty="0"/>
              <a:t>clusters that address the full spectrum of global </a:t>
            </a:r>
            <a:r>
              <a:rPr lang="en-GB" b="1" dirty="0" smtClean="0"/>
              <a:t>challenges,</a:t>
            </a:r>
            <a:r>
              <a:rPr lang="en-GB" b="1" baseline="0" dirty="0" smtClean="0"/>
              <a:t> </a:t>
            </a:r>
            <a:r>
              <a:rPr lang="en-GB" b="0" baseline="0" dirty="0" smtClean="0"/>
              <a:t>as seen on the slide. </a:t>
            </a:r>
            <a:r>
              <a:rPr lang="en-GB" dirty="0" smtClean="0"/>
              <a:t>The </a:t>
            </a:r>
            <a:r>
              <a:rPr lang="en-GB" dirty="0"/>
              <a:t>integration in clusters is designed to incentivise a systemic approach with cross-disciplinary, cross-sectoral, cross-policy and international collaboration, thereby achieving higher impact and better seizing the innovation potential that is often greatest at the intersection of disciplines and sectors. </a:t>
            </a:r>
            <a:br>
              <a:rPr lang="en-GB" dirty="0"/>
            </a:br>
            <a:r>
              <a:rPr lang="en-GB" dirty="0" smtClean="0"/>
              <a:t>Here </a:t>
            </a:r>
            <a:r>
              <a:rPr lang="en-GB" dirty="0"/>
              <a:t>we also introduce an important novelty of Horizon Europe: </a:t>
            </a:r>
            <a:r>
              <a:rPr lang="en-GB" dirty="0" smtClean="0"/>
              <a:t>the research </a:t>
            </a:r>
            <a:r>
              <a:rPr lang="en-GB" dirty="0"/>
              <a:t>and innovation </a:t>
            </a:r>
            <a:r>
              <a:rPr lang="en-GB" b="1" dirty="0" smtClean="0"/>
              <a:t>missions </a:t>
            </a:r>
            <a:r>
              <a:rPr lang="en-GB" dirty="0" smtClean="0"/>
              <a:t>(see section 'What is new'). </a:t>
            </a:r>
          </a:p>
          <a:p>
            <a:pPr lvl="0" algn="just">
              <a:spcAft>
                <a:spcPts val="600"/>
              </a:spcAft>
            </a:pPr>
            <a:r>
              <a:rPr lang="en-GB" dirty="0" smtClean="0"/>
              <a:t>As </a:t>
            </a:r>
            <a:r>
              <a:rPr lang="en-GB" dirty="0"/>
              <a:t>part of this pillar, Horizon Europe will also fund activities pursued by the Joint Research Centre, which supports EU and national policymakers with independent scientific evidence and technical support. </a:t>
            </a:r>
            <a:endParaRPr lang="en-GB" dirty="0" smtClean="0"/>
          </a:p>
          <a:p>
            <a:pPr lvl="0" algn="just">
              <a:spcAft>
                <a:spcPts val="600"/>
              </a:spcAft>
            </a:pPr>
            <a:endParaRPr lang="en-GB" dirty="0" smtClean="0"/>
          </a:p>
          <a:p>
            <a:pPr lvl="0" algn="just">
              <a:spcAft>
                <a:spcPts val="600"/>
              </a:spcAft>
            </a:pPr>
            <a:endParaRPr lang="en-GB" dirty="0"/>
          </a:p>
          <a:p>
            <a:r>
              <a:rPr lang="en-GB" dirty="0"/>
              <a:t> </a:t>
            </a:r>
          </a:p>
          <a:p>
            <a:endParaRPr lang="en-GB" dirty="0"/>
          </a:p>
          <a:p>
            <a:endParaRPr lang="en-GB" dirty="0" smtClean="0"/>
          </a:p>
          <a:p>
            <a:endParaRPr lang="en-GB" dirty="0"/>
          </a:p>
          <a:p>
            <a:endParaRPr lang="en-GB" dirty="0" smtClean="0"/>
          </a:p>
          <a:p>
            <a:endParaRPr lang="en-GB" dirty="0"/>
          </a:p>
          <a:p>
            <a:endParaRPr lang="en-GB" dirty="0" smtClean="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26</a:t>
            </a:fld>
            <a:endParaRPr lang="en-GB" dirty="0"/>
          </a:p>
        </p:txBody>
      </p:sp>
    </p:spTree>
    <p:extLst>
      <p:ext uri="{BB962C8B-B14F-4D97-AF65-F5344CB8AC3E}">
        <p14:creationId xmlns:p14="http://schemas.microsoft.com/office/powerpoint/2010/main" val="25047308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 layout with three columns</a:t>
            </a:r>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27</a:t>
            </a:fld>
            <a:endParaRPr lang="en-GB" dirty="0"/>
          </a:p>
        </p:txBody>
      </p:sp>
    </p:spTree>
    <p:extLst>
      <p:ext uri="{BB962C8B-B14F-4D97-AF65-F5344CB8AC3E}">
        <p14:creationId xmlns:p14="http://schemas.microsoft.com/office/powerpoint/2010/main" val="591225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just"/>
            <a:r>
              <a:rPr lang="en-GB" dirty="0"/>
              <a:t>The third pillar </a:t>
            </a:r>
            <a:r>
              <a:rPr lang="en-GB" b="1" dirty="0" smtClean="0"/>
              <a:t>Innovative Europe</a:t>
            </a:r>
            <a:r>
              <a:rPr lang="en-GB" b="1" baseline="0" dirty="0" smtClean="0"/>
              <a:t> </a:t>
            </a:r>
            <a:r>
              <a:rPr lang="en-GB" b="0" baseline="0" dirty="0" smtClean="0"/>
              <a:t>(named Open Innovation in the Commission Proposal)</a:t>
            </a:r>
            <a:r>
              <a:rPr lang="en-GB" b="0" dirty="0" smtClean="0"/>
              <a:t>, </a:t>
            </a:r>
            <a:r>
              <a:rPr lang="en-GB" dirty="0"/>
              <a:t>will help the EU become the frontrunner in market-creating innovation. We propose to equip it with a budget of </a:t>
            </a:r>
            <a:r>
              <a:rPr lang="en-GB" dirty="0" smtClean="0"/>
              <a:t>€13.5 </a:t>
            </a:r>
            <a:r>
              <a:rPr lang="en-GB" dirty="0"/>
              <a:t>billion.</a:t>
            </a:r>
          </a:p>
          <a:p>
            <a:pPr lvl="0" algn="just"/>
            <a:r>
              <a:rPr lang="en-GB" dirty="0" smtClean="0"/>
              <a:t>Here you find the </a:t>
            </a:r>
            <a:r>
              <a:rPr lang="en-GB" b="1" dirty="0" smtClean="0"/>
              <a:t>European </a:t>
            </a:r>
            <a:r>
              <a:rPr lang="en-GB" b="1" dirty="0"/>
              <a:t>Innovation Council</a:t>
            </a:r>
            <a:r>
              <a:rPr lang="en-GB" dirty="0"/>
              <a:t> (EIC) </a:t>
            </a:r>
            <a:r>
              <a:rPr lang="en-GB" dirty="0" smtClean="0"/>
              <a:t>(see section What's new).</a:t>
            </a:r>
          </a:p>
          <a:p>
            <a:pPr lvl="0" algn="just"/>
            <a:r>
              <a:rPr lang="en-GB" dirty="0" smtClean="0"/>
              <a:t>This </a:t>
            </a:r>
            <a:r>
              <a:rPr lang="en-GB" dirty="0"/>
              <a:t>pillar also supports the </a:t>
            </a:r>
            <a:r>
              <a:rPr lang="en-GB" b="1" dirty="0"/>
              <a:t>European Institute of Innovation and Technology (EIT) </a:t>
            </a:r>
            <a:r>
              <a:rPr lang="en-GB" dirty="0"/>
              <a:t>to foster the integration of business, research, higher education and entrepreneurship in order to strengthen innovation ecosystems that tackle global challenges</a:t>
            </a:r>
            <a:r>
              <a:rPr lang="en-GB" dirty="0" smtClean="0"/>
              <a:t>.</a:t>
            </a:r>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28</a:t>
            </a:fld>
            <a:endParaRPr lang="en-GB"/>
          </a:p>
        </p:txBody>
      </p:sp>
    </p:spTree>
    <p:extLst>
      <p:ext uri="{BB962C8B-B14F-4D97-AF65-F5344CB8AC3E}">
        <p14:creationId xmlns:p14="http://schemas.microsoft.com/office/powerpoint/2010/main" val="15992185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 layout with three columns</a:t>
            </a:r>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29</a:t>
            </a:fld>
            <a:endParaRPr lang="en-GB" dirty="0"/>
          </a:p>
        </p:txBody>
      </p:sp>
    </p:spTree>
    <p:extLst>
      <p:ext uri="{BB962C8B-B14F-4D97-AF65-F5344CB8AC3E}">
        <p14:creationId xmlns:p14="http://schemas.microsoft.com/office/powerpoint/2010/main" val="502994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chemeClr val="accent3"/>
                </a:solidFill>
                <a:latin typeface="Arial" panose="020B0604020202020204" pitchFamily="34" charset="0"/>
                <a:cs typeface="Arial" panose="020B0604020202020204" pitchFamily="34" charset="0"/>
              </a:rPr>
              <a:t/>
            </a:r>
            <a:br>
              <a:rPr lang="en-GB" dirty="0">
                <a:solidFill>
                  <a:schemeClr val="accent3"/>
                </a:solidFill>
                <a:latin typeface="Arial" panose="020B0604020202020204" pitchFamily="34" charset="0"/>
                <a:cs typeface="Arial" panose="020B0604020202020204" pitchFamily="34" charset="0"/>
              </a:rPr>
            </a:br>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3</a:t>
            </a:fld>
            <a:endParaRPr lang="en-GB" dirty="0"/>
          </a:p>
        </p:txBody>
      </p:sp>
      <p:sp>
        <p:nvSpPr>
          <p:cNvPr id="6" name="Rectangle 5"/>
          <p:cNvSpPr/>
          <p:nvPr/>
        </p:nvSpPr>
        <p:spPr>
          <a:xfrm>
            <a:off x="940307" y="5070580"/>
            <a:ext cx="4860137" cy="2878390"/>
          </a:xfrm>
          <a:prstGeom prst="rect">
            <a:avLst/>
          </a:prstGeom>
        </p:spPr>
        <p:txBody>
          <a:bodyPr wrap="square">
            <a:spAutoFit/>
          </a:bodyPr>
          <a:lstStyle/>
          <a:p>
            <a:pPr lvl="0" algn="just" eaLnBrk="0" hangingPunct="0">
              <a:spcBef>
                <a:spcPct val="30000"/>
              </a:spcBef>
            </a:pPr>
            <a:r>
              <a:rPr lang="en-GB" sz="1200" b="0" dirty="0">
                <a:solidFill>
                  <a:srgbClr val="000000"/>
                </a:solidFill>
                <a:latin typeface="Arial" charset="0"/>
              </a:rPr>
              <a:t>Investing in research and innovation is investing in Europe’s future. It helps us to compete globally and preserve our unique social model and European way of life. </a:t>
            </a:r>
          </a:p>
          <a:p>
            <a:pPr lvl="0" algn="just" eaLnBrk="0" hangingPunct="0">
              <a:spcBef>
                <a:spcPct val="30000"/>
              </a:spcBef>
            </a:pPr>
            <a:r>
              <a:rPr lang="en-GB" sz="1200" b="0" dirty="0">
                <a:solidFill>
                  <a:srgbClr val="000000"/>
                </a:solidFill>
                <a:latin typeface="Arial" charset="0"/>
              </a:rPr>
              <a:t>R&amp;I improves the daily lives of millions of people here in Europe and around the world, helping to solve some of our biggest societal and generational challenges. </a:t>
            </a:r>
          </a:p>
          <a:p>
            <a:pPr lvl="0" algn="just" eaLnBrk="0" hangingPunct="0">
              <a:spcBef>
                <a:spcPct val="30000"/>
              </a:spcBef>
            </a:pPr>
            <a:r>
              <a:rPr lang="en-GB" sz="1200" b="0" dirty="0">
                <a:solidFill>
                  <a:srgbClr val="000000"/>
                </a:solidFill>
                <a:latin typeface="Arial" panose="020B0604020202020204" pitchFamily="34" charset="0"/>
                <a:cs typeface="Arial" panose="020B0604020202020204" pitchFamily="34" charset="0"/>
              </a:rPr>
              <a:t>The Horizon Europe proposal significantly contributes to achieve the Commission's priorities and the global policy priorities.</a:t>
            </a:r>
          </a:p>
          <a:p>
            <a:pPr lvl="0" algn="just" eaLnBrk="0" hangingPunct="0">
              <a:spcBef>
                <a:spcPct val="30000"/>
              </a:spcBef>
            </a:pPr>
            <a:r>
              <a:rPr lang="en-GB" sz="1200" b="0" dirty="0">
                <a:solidFill>
                  <a:srgbClr val="000000"/>
                </a:solidFill>
                <a:latin typeface="Arial" panose="020B0604020202020204" pitchFamily="34" charset="0"/>
                <a:cs typeface="Arial" panose="020B0604020202020204" pitchFamily="34" charset="0"/>
              </a:rPr>
              <a:t>This includes foremost the Sustainable Development Goals as well as the climate objectives in line with the Union's commitment to implement the Paris Agreement.</a:t>
            </a:r>
          </a:p>
          <a:p>
            <a:pPr lvl="0" algn="just" eaLnBrk="0" hangingPunct="0">
              <a:spcBef>
                <a:spcPct val="30000"/>
              </a:spcBef>
            </a:pPr>
            <a:r>
              <a:rPr lang="en-GB" sz="1200" b="0" dirty="0">
                <a:solidFill>
                  <a:srgbClr val="000000"/>
                </a:solidFill>
                <a:latin typeface="Arial" panose="020B0604020202020204" pitchFamily="34" charset="0"/>
                <a:cs typeface="Arial" panose="020B0604020202020204" pitchFamily="34" charset="0"/>
              </a:rPr>
              <a:t>Regarding the latter the contribution expected from this programme is increased to 35% to reach the overall target of 25% of the Union expenditure.</a:t>
            </a:r>
          </a:p>
        </p:txBody>
      </p:sp>
    </p:spTree>
    <p:extLst>
      <p:ext uri="{BB962C8B-B14F-4D97-AF65-F5344CB8AC3E}">
        <p14:creationId xmlns:p14="http://schemas.microsoft.com/office/powerpoint/2010/main" val="19748756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smtClean="0"/>
              <a:t>The </a:t>
            </a:r>
            <a:r>
              <a:rPr lang="en-GB" dirty="0"/>
              <a:t>three pillars will be supported by </a:t>
            </a:r>
            <a:r>
              <a:rPr lang="en-GB" dirty="0" smtClean="0"/>
              <a:t>activities to </a:t>
            </a:r>
            <a:r>
              <a:rPr lang="en-GB" dirty="0"/>
              <a:t>optimise the Programme's delivery for increased impact within a strengthened European Research Area.  </a:t>
            </a:r>
            <a:endParaRPr lang="en-GB" dirty="0" smtClean="0"/>
          </a:p>
          <a:p>
            <a:pPr lvl="0" algn="just"/>
            <a:r>
              <a:rPr lang="en-GB" dirty="0" smtClean="0"/>
              <a:t>It </a:t>
            </a:r>
            <a:r>
              <a:rPr lang="en-GB" dirty="0"/>
              <a:t>will reinforce efforts to bring all parts of the EU on the map of excellent research through the </a:t>
            </a:r>
            <a:r>
              <a:rPr lang="en-GB" dirty="0" smtClean="0"/>
              <a:t>‘</a:t>
            </a:r>
            <a:r>
              <a:rPr lang="en-GB" b="1" dirty="0" smtClean="0"/>
              <a:t>spreading </a:t>
            </a:r>
            <a:r>
              <a:rPr lang="en-GB" b="1" dirty="0"/>
              <a:t>excellence</a:t>
            </a:r>
            <a:r>
              <a:rPr lang="en-GB" dirty="0"/>
              <a:t>’ part of the </a:t>
            </a:r>
            <a:r>
              <a:rPr lang="en-GB" dirty="0" smtClean="0"/>
              <a:t>programme.</a:t>
            </a:r>
            <a:r>
              <a:rPr lang="en-GB" baseline="0" dirty="0" smtClean="0"/>
              <a:t> </a:t>
            </a:r>
            <a:r>
              <a:rPr lang="en-GB" dirty="0" smtClean="0"/>
              <a:t>It </a:t>
            </a:r>
            <a:r>
              <a:rPr lang="en-GB" dirty="0"/>
              <a:t>will also cover ‘reforming and enhancing the European research and innovation system’, which will support EU member states in their efforts to make the most of their research and innovation potential. Other activities include monitoring and evaluating the programme, disseminating and exploiting results, modernising European universities, supporting enhanced international cooperation; and science, society and citizens.</a:t>
            </a:r>
          </a:p>
          <a:p>
            <a:pPr lvl="0" algn="just"/>
            <a:endParaRPr lang="en-GB" dirty="0" smtClean="0"/>
          </a:p>
          <a:p>
            <a:pPr lvl="0" algn="just"/>
            <a:r>
              <a:rPr lang="en-GB" dirty="0" smtClean="0"/>
              <a:t>See further </a:t>
            </a:r>
            <a:r>
              <a:rPr lang="en-GB" dirty="0" err="1" smtClean="0"/>
              <a:t>decription</a:t>
            </a:r>
            <a:r>
              <a:rPr lang="en-GB" baseline="0" dirty="0" smtClean="0"/>
              <a:t> of Widening activities on puzzle slide</a:t>
            </a:r>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30</a:t>
            </a:fld>
            <a:endParaRPr lang="en-GB"/>
          </a:p>
        </p:txBody>
      </p:sp>
    </p:spTree>
    <p:extLst>
      <p:ext uri="{BB962C8B-B14F-4D97-AF65-F5344CB8AC3E}">
        <p14:creationId xmlns:p14="http://schemas.microsoft.com/office/powerpoint/2010/main" val="28456662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a:t>
            </a:r>
            <a:r>
              <a:rPr lang="en-GB" dirty="0" err="1" smtClean="0"/>
              <a:t>Euratom</a:t>
            </a:r>
            <a:r>
              <a:rPr lang="en-GB" dirty="0" smtClean="0"/>
              <a:t> Treaty provides for a 5-year programme (i.e. 2021-2025), but the Commission proposal for the Union long-term budget already sets out the budget for 2021-2027.</a:t>
            </a:r>
          </a:p>
          <a:p>
            <a:r>
              <a:rPr lang="en-GB" dirty="0" smtClean="0"/>
              <a:t>In the past an additional 2-year programme was adopted to cover the whole 7-year period.</a:t>
            </a:r>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31</a:t>
            </a:fld>
            <a:endParaRPr lang="en-GB"/>
          </a:p>
        </p:txBody>
      </p:sp>
    </p:spTree>
    <p:extLst>
      <p:ext uri="{BB962C8B-B14F-4D97-AF65-F5344CB8AC3E}">
        <p14:creationId xmlns:p14="http://schemas.microsoft.com/office/powerpoint/2010/main" val="1107415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a:t>The single investment fund (</a:t>
            </a:r>
            <a:r>
              <a:rPr lang="en-GB" dirty="0" err="1"/>
              <a:t>InvestEU</a:t>
            </a:r>
            <a:r>
              <a:rPr lang="en-GB" dirty="0"/>
              <a:t> Fund) will support </a:t>
            </a:r>
            <a:r>
              <a:rPr lang="en-GB" b="1" dirty="0"/>
              <a:t>R&amp;I activities with a budgetary guarantee amounting to € 11,25bn.  </a:t>
            </a:r>
          </a:p>
          <a:p>
            <a:pPr algn="just"/>
            <a:r>
              <a:rPr lang="en-GB" dirty="0"/>
              <a:t>The budgetary guarantee of the </a:t>
            </a:r>
            <a:r>
              <a:rPr lang="en-GB" dirty="0" err="1"/>
              <a:t>InvestEU</a:t>
            </a:r>
            <a:r>
              <a:rPr lang="en-GB" dirty="0"/>
              <a:t> – R&amp;I window is expected to </a:t>
            </a:r>
            <a:r>
              <a:rPr lang="en-GB" b="1" dirty="0"/>
              <a:t>trigger investments into R&amp;I actions accounting for €200bn </a:t>
            </a:r>
            <a:r>
              <a:rPr lang="en-GB" dirty="0"/>
              <a:t>(by beneficiaries of our support, taking into account their own expenditures) </a:t>
            </a:r>
            <a:r>
              <a:rPr lang="en-GB" b="1" dirty="0"/>
              <a:t>. </a:t>
            </a:r>
          </a:p>
          <a:p>
            <a:pPr algn="just"/>
            <a:r>
              <a:rPr lang="de-DE" u="sng" dirty="0"/>
              <a:t>Background:</a:t>
            </a:r>
          </a:p>
          <a:p>
            <a:pPr algn="just"/>
            <a:r>
              <a:rPr lang="en-GB" dirty="0"/>
              <a:t>With a total amount of guarantees of 11.25, and an average leverage effect (money generated by the guarantee) of 6 to 7, we reach a volume of financial support between € 67 and 79 bn. The multiplier effect (money invested by beneficiaries out of their own resources to complement our support) is 2 or 3, hence an overall investment comprised between 135 and 240, so 200 on average. Even if the multiplier would only be 2, leading only to € 135bn for the R&amp;I window, by adding the probable impact of the SME window on innovative companies (RDI driven), we will  also reach €200 bn. </a:t>
            </a:r>
          </a:p>
          <a:p>
            <a:pPr algn="just"/>
            <a:r>
              <a:rPr lang="en-GB" dirty="0"/>
              <a:t> </a:t>
            </a:r>
          </a:p>
          <a:p>
            <a:pPr algn="just"/>
            <a:r>
              <a:rPr lang="en-GB" b="1" dirty="0" err="1"/>
              <a:t>InvestEU</a:t>
            </a:r>
            <a:r>
              <a:rPr lang="en-GB" b="1" dirty="0"/>
              <a:t> Fund is a delivery tool for EU policies</a:t>
            </a:r>
            <a:r>
              <a:rPr lang="en-GB" dirty="0"/>
              <a:t>; it will foster investments in full synergy with the corresponding EU policies and programmes, such as the Connecting Europe Facility, </a:t>
            </a:r>
            <a:r>
              <a:rPr lang="en-GB" b="1" dirty="0"/>
              <a:t>Horizon Europe, </a:t>
            </a:r>
            <a:r>
              <a:rPr lang="en-GB" dirty="0"/>
              <a:t>the Digital Europe Programme or the Single Market Programme. It will </a:t>
            </a:r>
            <a:r>
              <a:rPr lang="en-GB" b="1" dirty="0"/>
              <a:t>target investments </a:t>
            </a:r>
            <a:r>
              <a:rPr lang="en-GB" dirty="0"/>
              <a:t>promoting sustainable infrastructure, research and innovation, digital transformation, access to finance for small and medium-sized enterprises, education, skills, and social infrastructure. </a:t>
            </a:r>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32</a:t>
            </a:fld>
            <a:endParaRPr lang="en-GB"/>
          </a:p>
        </p:txBody>
      </p:sp>
    </p:spTree>
    <p:extLst>
      <p:ext uri="{BB962C8B-B14F-4D97-AF65-F5344CB8AC3E}">
        <p14:creationId xmlns:p14="http://schemas.microsoft.com/office/powerpoint/2010/main" val="18245764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 layout with three columns</a:t>
            </a:r>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33</a:t>
            </a:fld>
            <a:endParaRPr lang="en-GB" dirty="0"/>
          </a:p>
        </p:txBody>
      </p:sp>
    </p:spTree>
    <p:extLst>
      <p:ext uri="{BB962C8B-B14F-4D97-AF65-F5344CB8AC3E}">
        <p14:creationId xmlns:p14="http://schemas.microsoft.com/office/powerpoint/2010/main" val="13548279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34</a:t>
            </a:fld>
            <a:endParaRPr lang="en-GB"/>
          </a:p>
        </p:txBody>
      </p:sp>
    </p:spTree>
    <p:extLst>
      <p:ext uri="{BB962C8B-B14F-4D97-AF65-F5344CB8AC3E}">
        <p14:creationId xmlns:p14="http://schemas.microsoft.com/office/powerpoint/2010/main" val="10421116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a:t>To attract the best researchers and the most innovative entrepreneurs, Horizon Europe will strive to keep the administrative burden of participating to a minimum and increase legal certainty.</a:t>
            </a:r>
          </a:p>
          <a:p>
            <a:pPr algn="just"/>
            <a:r>
              <a:rPr lang="en-GB" dirty="0"/>
              <a:t>Horizon Europe aims at further simplification beyond H2020, within the present real cost reimbursement system with its simplified funding model, namely through:</a:t>
            </a:r>
          </a:p>
          <a:p>
            <a:pPr marL="171450" lvl="0" indent="-171450" algn="just">
              <a:buFont typeface="Arial" panose="020B0604020202020204" pitchFamily="34" charset="0"/>
              <a:buChar char="•"/>
            </a:pPr>
            <a:r>
              <a:rPr lang="en-GB" dirty="0"/>
              <a:t>an increased use of project funding against fulfilment of activities (i.e. lump sum based on the lessons learned from the lump-sum pilot under Horizon 2020), unit costs, and other simplified forms of funding allowed by the new Financial Regulation </a:t>
            </a:r>
          </a:p>
          <a:p>
            <a:pPr marL="171450" lvl="0" indent="-171450" algn="just">
              <a:buFont typeface="Arial" panose="020B0604020202020204" pitchFamily="34" charset="0"/>
              <a:buChar char="•"/>
            </a:pPr>
            <a:r>
              <a:rPr lang="en-GB" dirty="0"/>
              <a:t>a wider/greater cross-reliance on audits and assessments, also with other EU programmes, provided that the costs could be audited or assessed against the same set of rules. </a:t>
            </a:r>
          </a:p>
          <a:p>
            <a:pPr marL="171450" lvl="0" indent="-171450" algn="just">
              <a:buFont typeface="Arial" panose="020B0604020202020204" pitchFamily="34" charset="0"/>
              <a:buChar char="•"/>
            </a:pPr>
            <a:r>
              <a:rPr lang="en-GB" dirty="0"/>
              <a:t>broader acceptance of beneficiaries’ usual</a:t>
            </a:r>
            <a:r>
              <a:rPr lang="en-GB" b="1" dirty="0"/>
              <a:t> </a:t>
            </a:r>
            <a:r>
              <a:rPr lang="en-GB" dirty="0"/>
              <a:t>cost accounting practices is also envisaged in order to reduce the administrative burden on beneficiaries such as for the calculation of costs for internally invoiced goods. </a:t>
            </a:r>
          </a:p>
          <a:p>
            <a:pPr marL="171450" lvl="0" indent="-171450" algn="just">
              <a:buFont typeface="Arial" panose="020B0604020202020204" pitchFamily="34" charset="0"/>
              <a:buChar char="•"/>
            </a:pPr>
            <a:r>
              <a:rPr lang="en-GB" dirty="0"/>
              <a:t>[maintaining the secure electronic system: the Participant Portal will be made mandatory, in accordance with the Financial Regulation. Moreover, it will become a corporate tool, becoming the one-stop shop for applicants, beneficiaries and contractors in all centrally managed Commission programmes and procurements.]</a:t>
            </a:r>
            <a:endParaRPr lang="de-DE" u="sng" dirty="0"/>
          </a:p>
          <a:p>
            <a:endParaRPr lang="de-DE" u="sng" dirty="0"/>
          </a:p>
          <a:p>
            <a:pPr marL="171450" lvl="0" indent="-171450" algn="just">
              <a:buFont typeface="Arial" panose="020B0604020202020204" pitchFamily="34" charset="0"/>
              <a:buChar char="•"/>
            </a:pPr>
            <a:endParaRPr lang="de-DE" u="sng" dirty="0"/>
          </a:p>
          <a:p>
            <a:endParaRPr lang="de-DE" u="sng"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35</a:t>
            </a:fld>
            <a:endParaRPr lang="en-GB"/>
          </a:p>
        </p:txBody>
      </p:sp>
    </p:spTree>
    <p:extLst>
      <p:ext uri="{BB962C8B-B14F-4D97-AF65-F5344CB8AC3E}">
        <p14:creationId xmlns:p14="http://schemas.microsoft.com/office/powerpoint/2010/main" val="37837320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a:t>In developing the next generation of Union programmes </a:t>
            </a:r>
            <a:r>
              <a:rPr lang="en-GB" dirty="0" smtClean="0"/>
              <a:t>the Commission has made </a:t>
            </a:r>
            <a:r>
              <a:rPr lang="en-GB" dirty="0"/>
              <a:t>a real step change in promoting synergies. </a:t>
            </a:r>
            <a:r>
              <a:rPr lang="en-GB" dirty="0" smtClean="0"/>
              <a:t>Close </a:t>
            </a:r>
            <a:r>
              <a:rPr lang="en-GB" dirty="0"/>
              <a:t>attention </a:t>
            </a:r>
            <a:r>
              <a:rPr lang="en-GB" dirty="0" smtClean="0"/>
              <a:t>has been paid to </a:t>
            </a:r>
            <a:r>
              <a:rPr lang="en-GB" dirty="0"/>
              <a:t>enabling synergies from the design stage through, for example, mirroring provision in the </a:t>
            </a:r>
            <a:r>
              <a:rPr lang="en-GB" dirty="0" smtClean="0"/>
              <a:t>respective proposals.</a:t>
            </a:r>
            <a:endParaRPr lang="en-GB" dirty="0"/>
          </a:p>
          <a:p>
            <a:pPr algn="just"/>
            <a:r>
              <a:rPr lang="en-GB" dirty="0" smtClean="0"/>
              <a:t>Horizon </a:t>
            </a:r>
            <a:r>
              <a:rPr lang="en-GB" dirty="0"/>
              <a:t>Europe will promote effective and operational synergies with other future EU programmes and policies </a:t>
            </a:r>
          </a:p>
          <a:p>
            <a:pPr marL="171450" indent="-171450" algn="just">
              <a:buFont typeface="Arial" panose="020B0604020202020204" pitchFamily="34" charset="0"/>
              <a:buChar char="•"/>
            </a:pPr>
            <a:r>
              <a:rPr lang="en-GB" dirty="0"/>
              <a:t>to encourage faster dissemination at national and regional level and uptake of research and innovation results, and</a:t>
            </a:r>
          </a:p>
          <a:p>
            <a:pPr marL="171450" indent="-171450" algn="just">
              <a:buFont typeface="Arial" panose="020B0604020202020204" pitchFamily="34" charset="0"/>
              <a:buChar char="•"/>
            </a:pPr>
            <a:r>
              <a:rPr lang="en-GB" dirty="0"/>
              <a:t>to enable the pursuit of common objectives and common areas for activities (such as partnership areas or mission areas).</a:t>
            </a:r>
          </a:p>
          <a:p>
            <a:pPr algn="just"/>
            <a:endParaRPr lang="en-GB" dirty="0"/>
          </a:p>
          <a:p>
            <a:pPr marL="0" lvl="1" algn="just"/>
            <a:r>
              <a:rPr lang="en-GB" dirty="0"/>
              <a:t>For example, the 'seal of excellence' will allow other funders (notably managing authorities involved in European Regional and Development </a:t>
            </a:r>
            <a:r>
              <a:rPr lang="en-GB" dirty="0" smtClean="0"/>
              <a:t>Fund-ERDF </a:t>
            </a:r>
            <a:r>
              <a:rPr lang="en-GB" dirty="0"/>
              <a:t>and European Social </a:t>
            </a:r>
            <a:r>
              <a:rPr lang="en-GB" dirty="0" smtClean="0"/>
              <a:t>Fund–ESF</a:t>
            </a:r>
            <a:r>
              <a:rPr lang="en-GB" dirty="0"/>
              <a:t>) to benefit from the Horizon Europe proposal evaluation</a:t>
            </a:r>
            <a:r>
              <a:rPr lang="en-GB" dirty="0" smtClean="0"/>
              <a:t>.</a:t>
            </a:r>
          </a:p>
          <a:p>
            <a:pPr algn="just"/>
            <a:endParaRPr lang="en-GB" dirty="0"/>
          </a:p>
          <a:p>
            <a:pPr algn="just"/>
            <a:r>
              <a:rPr lang="en-GB" dirty="0"/>
              <a:t>Furthermore, with regard to the implementation, the harmonisation with other EU programmes will be enhanced. </a:t>
            </a:r>
            <a:endParaRPr lang="en-GB" dirty="0" smtClean="0"/>
          </a:p>
          <a:p>
            <a:pPr algn="just"/>
            <a:endParaRPr lang="en-GB" dirty="0"/>
          </a:p>
          <a:p>
            <a:pPr algn="just"/>
            <a:r>
              <a:rPr lang="en-GB" dirty="0" smtClean="0"/>
              <a:t>Please</a:t>
            </a:r>
            <a:r>
              <a:rPr lang="en-GB" baseline="0" dirty="0" smtClean="0"/>
              <a:t> note that t</a:t>
            </a:r>
            <a:r>
              <a:rPr lang="en-GB" dirty="0" smtClean="0"/>
              <a:t>ext</a:t>
            </a:r>
            <a:r>
              <a:rPr lang="en-GB" baseline="0" dirty="0" smtClean="0"/>
              <a:t> on s</a:t>
            </a:r>
            <a:r>
              <a:rPr lang="en-GB" dirty="0" smtClean="0"/>
              <a:t>ynergies</a:t>
            </a:r>
            <a:r>
              <a:rPr lang="en-GB" baseline="0" dirty="0" smtClean="0"/>
              <a:t> have yet to be agreed between the Co-legislators.</a:t>
            </a:r>
            <a:endParaRPr lang="en-GB" dirty="0" smtClean="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36</a:t>
            </a:fld>
            <a:endParaRPr lang="en-GB"/>
          </a:p>
        </p:txBody>
      </p:sp>
    </p:spTree>
    <p:extLst>
      <p:ext uri="{BB962C8B-B14F-4D97-AF65-F5344CB8AC3E}">
        <p14:creationId xmlns:p14="http://schemas.microsoft.com/office/powerpoint/2010/main" val="21975491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37</a:t>
            </a:fld>
            <a:endParaRPr lang="en-GB"/>
          </a:p>
        </p:txBody>
      </p:sp>
    </p:spTree>
    <p:extLst>
      <p:ext uri="{BB962C8B-B14F-4D97-AF65-F5344CB8AC3E}">
        <p14:creationId xmlns:p14="http://schemas.microsoft.com/office/powerpoint/2010/main" val="17719390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06079">
              <a:defRPr/>
            </a:pPr>
            <a:r>
              <a:rPr lang="en-US" dirty="0" smtClean="0"/>
              <a:t>Taking into account the lessons learned,</a:t>
            </a:r>
            <a:r>
              <a:rPr lang="en-US" baseline="0" dirty="0" smtClean="0"/>
              <a:t> t</a:t>
            </a:r>
            <a:r>
              <a:rPr lang="en-US" dirty="0" smtClean="0"/>
              <a:t>he annual monitoring of the performance of the </a:t>
            </a:r>
            <a:r>
              <a:rPr lang="en-US" dirty="0" err="1" smtClean="0"/>
              <a:t>programme</a:t>
            </a:r>
            <a:r>
              <a:rPr lang="en-US" dirty="0" smtClean="0"/>
              <a:t> towards its general objectives</a:t>
            </a:r>
            <a:r>
              <a:rPr lang="en-US" baseline="0" dirty="0" smtClean="0"/>
              <a:t> will be structured according to 9 key i</a:t>
            </a:r>
            <a:r>
              <a:rPr lang="en-US" dirty="0" smtClean="0"/>
              <a:t>mpact pathways</a:t>
            </a:r>
            <a:r>
              <a:rPr lang="en-US" baseline="0" dirty="0" smtClean="0"/>
              <a:t> so that e</a:t>
            </a:r>
            <a:r>
              <a:rPr lang="en-US" dirty="0" smtClean="0"/>
              <a:t>ach impact category will be tracked along several pathways.</a:t>
            </a:r>
          </a:p>
          <a:p>
            <a:pPr defTabSz="906079">
              <a:defRPr/>
            </a:pPr>
            <a:endParaRPr lang="en-US" dirty="0" smtClean="0"/>
          </a:p>
          <a:p>
            <a:pPr defTabSz="906079">
              <a:defRPr/>
            </a:pPr>
            <a:endParaRPr lang="en-US" dirty="0" smtClean="0"/>
          </a:p>
          <a:p>
            <a:pPr defTabSz="906079">
              <a:defRPr/>
            </a:pPr>
            <a:endParaRPr lang="en-US" dirty="0" smtClean="0"/>
          </a:p>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38</a:t>
            </a:fld>
            <a:endParaRPr lang="en-GB"/>
          </a:p>
        </p:txBody>
      </p:sp>
    </p:spTree>
    <p:extLst>
      <p:ext uri="{BB962C8B-B14F-4D97-AF65-F5344CB8AC3E}">
        <p14:creationId xmlns:p14="http://schemas.microsoft.com/office/powerpoint/2010/main" val="5232763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a:t>The implementation of Horizon Europe will be steered by an inclusive and transparent </a:t>
            </a:r>
            <a:r>
              <a:rPr lang="en-GB" b="1" dirty="0"/>
              <a:t>strategic planning process </a:t>
            </a:r>
            <a:r>
              <a:rPr lang="en-GB" dirty="0"/>
              <a:t>of the R&amp;I activities that the programme will fund</a:t>
            </a:r>
            <a:r>
              <a:rPr lang="en-GB" dirty="0" smtClean="0"/>
              <a:t>.</a:t>
            </a:r>
          </a:p>
          <a:p>
            <a:pPr algn="just"/>
            <a:endParaRPr lang="en-GB" dirty="0"/>
          </a:p>
          <a:p>
            <a:pPr algn="just"/>
            <a:r>
              <a:rPr lang="en-GB" dirty="0"/>
              <a:t>On the basis of stakeholder input, foresight, studies and other scientific evidence the Commission will draft a 'Strategic R&amp;I plan'. It will be the basis of extensive consultations and exchange with Member States, the European Parliament as appropriate and stakeholders about priorities (including missions) and the suitable form of implementation, in particular partnerships</a:t>
            </a:r>
            <a:r>
              <a:rPr lang="en-GB" dirty="0" smtClean="0"/>
              <a:t>.</a:t>
            </a:r>
          </a:p>
          <a:p>
            <a:pPr algn="just"/>
            <a:endParaRPr lang="en-GB" dirty="0"/>
          </a:p>
          <a:p>
            <a:r>
              <a:rPr lang="en-US" dirty="0" smtClean="0"/>
              <a:t>The Strategic Planning Process shall focus in particular on the 'Global challenges and European industrial competitiveness' pillar and cover also relevant activities in other pillars and the Widening Participation and Strengthening the European Research Area part. </a:t>
            </a:r>
          </a:p>
          <a:p>
            <a:endParaRPr lang="en-US" dirty="0" smtClean="0"/>
          </a:p>
          <a:p>
            <a:r>
              <a:rPr lang="en-US" dirty="0" smtClean="0"/>
              <a:t>The Strategic Plan shall be adopted by the Commission as</a:t>
            </a:r>
            <a:r>
              <a:rPr lang="en-US" baseline="0" dirty="0" smtClean="0"/>
              <a:t> an implementing act. The Specific </a:t>
            </a:r>
            <a:r>
              <a:rPr lang="en-US" baseline="0" dirty="0" err="1" smtClean="0"/>
              <a:t>Programme</a:t>
            </a:r>
            <a:r>
              <a:rPr lang="en-US" baseline="0" dirty="0" smtClean="0"/>
              <a:t> (art. 4a) states that the act shall </a:t>
            </a:r>
            <a:r>
              <a:rPr lang="en-US" dirty="0" smtClean="0"/>
              <a:t>contain the following elements, </a:t>
            </a:r>
          </a:p>
          <a:p>
            <a:endParaRPr lang="en-US" dirty="0" smtClean="0"/>
          </a:p>
          <a:p>
            <a:r>
              <a:rPr lang="en-US" dirty="0" smtClean="0"/>
              <a:t>a. Key strategic orientations for R&amp;I support, including a description of expected impacts, cross-cluster issues and intervention areas covered. </a:t>
            </a:r>
          </a:p>
          <a:p>
            <a:r>
              <a:rPr lang="en-US" dirty="0" smtClean="0"/>
              <a:t>b. Identification of European Partnerships according to Article 8(1)(a and b) of the [FP Regulation]. </a:t>
            </a:r>
          </a:p>
          <a:p>
            <a:r>
              <a:rPr lang="en-US" dirty="0" err="1" smtClean="0"/>
              <a:t>ba</a:t>
            </a:r>
            <a:r>
              <a:rPr lang="en-US" dirty="0" smtClean="0"/>
              <a:t>. Identification of Missions according to Article 5 of the Specific </a:t>
            </a:r>
            <a:r>
              <a:rPr lang="en-US" dirty="0" err="1" smtClean="0"/>
              <a:t>Programme</a:t>
            </a:r>
            <a:r>
              <a:rPr lang="en-US" dirty="0" smtClean="0"/>
              <a:t> and Article 7 and Annex </a:t>
            </a:r>
            <a:r>
              <a:rPr lang="en-US" dirty="0" err="1" smtClean="0"/>
              <a:t>Va</a:t>
            </a:r>
            <a:r>
              <a:rPr lang="en-US" dirty="0" smtClean="0"/>
              <a:t> of the Regulation establishing Horizon Europe. </a:t>
            </a:r>
          </a:p>
          <a:p>
            <a:r>
              <a:rPr lang="en-US" dirty="0" smtClean="0"/>
              <a:t>c. Areas for international cooperation, actions to be aligned with Research &amp; Innovation of other nations and regions of the world at major scale, or actions to be carried out in cooperation with </a:t>
            </a:r>
            <a:r>
              <a:rPr lang="en-US" dirty="0" err="1" smtClean="0"/>
              <a:t>organisations</a:t>
            </a:r>
            <a:r>
              <a:rPr lang="en-US" dirty="0" smtClean="0"/>
              <a:t> in third countries. </a:t>
            </a:r>
          </a:p>
          <a:p>
            <a:r>
              <a:rPr lang="en-US" dirty="0" smtClean="0"/>
              <a:t>d. Specific issues, such as the balance between research and innovation; the integration of Social Sciences and Humanities; the role of Key Enabling Technologies and strategic value chains; gender equality, including the integration of gender dimension in the R&amp;I content; adherence to the highest ethics and integrity standards; priorities for dissemination and exploitation. </a:t>
            </a:r>
          </a:p>
          <a:p>
            <a:endParaRPr lang="en-US" dirty="0" smtClean="0"/>
          </a:p>
          <a:p>
            <a:r>
              <a:rPr lang="en-US" dirty="0" smtClean="0"/>
              <a:t>Furthermore, the Specific</a:t>
            </a:r>
            <a:r>
              <a:rPr lang="en-US" baseline="0" dirty="0" smtClean="0"/>
              <a:t> </a:t>
            </a:r>
            <a:r>
              <a:rPr lang="en-US" baseline="0" dirty="0" err="1" smtClean="0"/>
              <a:t>Programme</a:t>
            </a:r>
            <a:r>
              <a:rPr lang="en-US" baseline="0" dirty="0" smtClean="0"/>
              <a:t> </a:t>
            </a:r>
            <a:r>
              <a:rPr lang="en-US" dirty="0" smtClean="0"/>
              <a:t>states that The Strategic Plan shall take into account an analysis covering at least the following elements: </a:t>
            </a:r>
          </a:p>
          <a:p>
            <a:r>
              <a:rPr lang="en-US" dirty="0" smtClean="0"/>
              <a:t>a) Political, socio-economic and environmental drivers which are relevant for the EU and Member States' policy priorities. </a:t>
            </a:r>
          </a:p>
          <a:p>
            <a:r>
              <a:rPr lang="en-US" dirty="0" smtClean="0"/>
              <a:t>b) The contribution of research and innovation to the </a:t>
            </a:r>
            <a:r>
              <a:rPr lang="en-US" dirty="0" err="1" smtClean="0"/>
              <a:t>realisation</a:t>
            </a:r>
            <a:r>
              <a:rPr lang="en-US" dirty="0" smtClean="0"/>
              <a:t> of EU policy objectives, while capitalizing on studies, other scientific evidence and relevant initiatives at EU and national level, including </a:t>
            </a:r>
            <a:r>
              <a:rPr lang="en-US" dirty="0" err="1" smtClean="0"/>
              <a:t>institutionalised</a:t>
            </a:r>
            <a:r>
              <a:rPr lang="en-US" dirty="0" smtClean="0"/>
              <a:t> partnerships according to article 8(1)(c)of the [Framework </a:t>
            </a:r>
            <a:r>
              <a:rPr lang="en-US" dirty="0" err="1" smtClean="0"/>
              <a:t>Programme</a:t>
            </a:r>
            <a:r>
              <a:rPr lang="en-US" dirty="0" smtClean="0"/>
              <a:t> Regulation].  </a:t>
            </a:r>
          </a:p>
          <a:p>
            <a:r>
              <a:rPr lang="en-US" dirty="0" smtClean="0"/>
              <a:t>11 </a:t>
            </a:r>
          </a:p>
          <a:p>
            <a:r>
              <a:rPr lang="en-US" dirty="0" smtClean="0"/>
              <a:t>c) Evidence-base resulting from foresight activities, S&amp;T and innovation indicators, international developments such as the implementation of the SDGs and feedback from implementation, including monitoring the implementation of specific measures with regard to widening participation and sharing excellence and participation of SMEs. </a:t>
            </a:r>
          </a:p>
          <a:p>
            <a:r>
              <a:rPr lang="en-US" dirty="0" smtClean="0"/>
              <a:t>d)  Priorities with the potential to be implemented in synergy with other EU </a:t>
            </a:r>
            <a:r>
              <a:rPr lang="en-US" dirty="0" err="1" smtClean="0"/>
              <a:t>programmes</a:t>
            </a:r>
            <a:r>
              <a:rPr lang="en-US" dirty="0" smtClean="0"/>
              <a:t>. </a:t>
            </a:r>
          </a:p>
          <a:p>
            <a:r>
              <a:rPr lang="en-US" dirty="0" smtClean="0"/>
              <a:t>e) A description of the various approaches for stakeholder consultation and citizen engagement as part of the work to develop Work </a:t>
            </a:r>
            <a:r>
              <a:rPr lang="en-US" dirty="0" err="1" smtClean="0"/>
              <a:t>Programmes</a:t>
            </a:r>
            <a:r>
              <a:rPr lang="en-US" dirty="0" smtClean="0"/>
              <a:t>; </a:t>
            </a:r>
          </a:p>
          <a:p>
            <a:r>
              <a:rPr lang="en-US" dirty="0" smtClean="0"/>
              <a:t>f) Complementarity and synergies with planning of the KICs of the EIT in accordance with Regulation 294/2008/EC. </a:t>
            </a:r>
          </a:p>
          <a:p>
            <a:r>
              <a:rPr lang="en-US" dirty="0" smtClean="0"/>
              <a:t>5. The strategic planning process shall be complemented by a strategic coordinating process for European Partnerships, with participation of Member States and the Commission on equal footing. It shall function as an entry point for foresight analysis, analysis and advice on the portfolio development, possible setup, implementation, monitoring and phasing out of R&amp;I partnerships and be guided by a comprehensive criteria framework, based on Annex III of the Horizon Europe Regulation. </a:t>
            </a:r>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39</a:t>
            </a:fld>
            <a:endParaRPr lang="en-GB"/>
          </a:p>
        </p:txBody>
      </p:sp>
    </p:spTree>
    <p:extLst>
      <p:ext uri="{BB962C8B-B14F-4D97-AF65-F5344CB8AC3E}">
        <p14:creationId xmlns:p14="http://schemas.microsoft.com/office/powerpoint/2010/main" val="1937308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7734" y="4713133"/>
            <a:ext cx="5375268" cy="4435076"/>
          </a:xfrm>
        </p:spPr>
        <p:txBody>
          <a:bodyPr/>
          <a:lstStyle/>
          <a:p>
            <a:pPr algn="just"/>
            <a:r>
              <a:rPr lang="en-GB" dirty="0"/>
              <a:t>We are at the cusp of a new wave of innovation as a result of the convergence of digital technologies with the physical world. These innovations are already transforming our economies and redefining entire industries. Any economy in the world can only stay ahead of the competition if it stays at the frontier of cutting-edge research and innovation.</a:t>
            </a:r>
          </a:p>
          <a:p>
            <a:pPr algn="just"/>
            <a:r>
              <a:rPr lang="en-GB" dirty="0"/>
              <a:t>Countries around the world are investing massively on research and innovation in all areas of the economy and in particular in technologies that are set to dominate in the future. This is intensifying global competition and threatens the leading competitive position of Europe in key industrial sectors.</a:t>
            </a:r>
            <a:endParaRPr lang="en-GB" dirty="0">
              <a:latin typeface="Arial" panose="020B0604020202020204" pitchFamily="34" charset="0"/>
              <a:cs typeface="Arial" panose="020B0604020202020204" pitchFamily="34" charset="0"/>
            </a:endParaRPr>
          </a:p>
          <a:p>
            <a:r>
              <a:rPr lang="en-GB" u="sng" dirty="0" smtClean="0">
                <a:latin typeface="Arial" panose="020B0604020202020204" pitchFamily="34" charset="0"/>
                <a:cs typeface="Arial" panose="020B0604020202020204" pitchFamily="34" charset="0"/>
              </a:rPr>
              <a:t>Facts:</a:t>
            </a:r>
          </a:p>
          <a:p>
            <a:pPr marL="171450" indent="-171450">
              <a:buFont typeface="Arial" panose="020B0604020202020204" pitchFamily="34" charset="0"/>
              <a:buChar char="•"/>
            </a:pPr>
            <a:r>
              <a:rPr lang="en-GB" dirty="0" smtClean="0">
                <a:latin typeface="Arial" panose="020B0604020202020204" pitchFamily="34" charset="0"/>
                <a:cs typeface="Arial" panose="020B0604020202020204" pitchFamily="34" charset="0"/>
              </a:rPr>
              <a:t>The level of business R&amp;D investment in Europe is at 1.3% of Gross Domestic Product (GDP) compared to 1.6% in China, 2% in the US, 2.6% in Japan and 3.3% in South Korea.</a:t>
            </a:r>
          </a:p>
          <a:p>
            <a:pPr marL="171450" indent="-171450">
              <a:buFont typeface="Arial" panose="020B0604020202020204" pitchFamily="34" charset="0"/>
              <a:buChar char="•"/>
            </a:pPr>
            <a:r>
              <a:rPr lang="en-GB" dirty="0" smtClean="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EU is home to only 26 "Unicorn start-ups"  whereas the US accounts 106 and China 59 (2017 December # of unicorns)</a:t>
            </a: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Venture Capital and the size of funds are too small: 20 % venture capital available in the EU compared to the US.</a:t>
            </a: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40% of workforce needs digital upskilling</a:t>
            </a:r>
          </a:p>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4</a:t>
            </a:fld>
            <a:endParaRPr lang="en-GB" dirty="0"/>
          </a:p>
        </p:txBody>
      </p:sp>
    </p:spTree>
    <p:extLst>
      <p:ext uri="{BB962C8B-B14F-4D97-AF65-F5344CB8AC3E}">
        <p14:creationId xmlns:p14="http://schemas.microsoft.com/office/powerpoint/2010/main" val="10595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40</a:t>
            </a:fld>
            <a:endParaRPr lang="en-GB"/>
          </a:p>
        </p:txBody>
      </p:sp>
    </p:spTree>
    <p:extLst>
      <p:ext uri="{BB962C8B-B14F-4D97-AF65-F5344CB8AC3E}">
        <p14:creationId xmlns:p14="http://schemas.microsoft.com/office/powerpoint/2010/main" val="27097385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100" dirty="0" smtClean="0"/>
              <a:t>In</a:t>
            </a:r>
            <a:r>
              <a:rPr lang="en-GB" sz="1100" baseline="0" dirty="0" smtClean="0"/>
              <a:t> the summer 2019, t</a:t>
            </a:r>
            <a:r>
              <a:rPr lang="en-GB" sz="1100" dirty="0" smtClean="0"/>
              <a:t>he Commission launches </a:t>
            </a:r>
            <a:r>
              <a:rPr lang="en-GB" sz="1100" dirty="0"/>
              <a:t>the first strategic </a:t>
            </a:r>
            <a:r>
              <a:rPr lang="en-GB" sz="1100" dirty="0" smtClean="0"/>
              <a:t>planning and </a:t>
            </a:r>
            <a:r>
              <a:rPr lang="en-GB" sz="1100" dirty="0"/>
              <a:t>ask </a:t>
            </a:r>
            <a:r>
              <a:rPr lang="en-GB" sz="1100" dirty="0" smtClean="0"/>
              <a:t>all stakeholders </a:t>
            </a:r>
            <a:r>
              <a:rPr lang="en-GB" sz="1100" dirty="0"/>
              <a:t>to participate in </a:t>
            </a:r>
            <a:r>
              <a:rPr lang="en-GB" sz="1100" dirty="0" smtClean="0"/>
              <a:t>an open and transparent process to </a:t>
            </a:r>
            <a:r>
              <a:rPr lang="en-GB" sz="1100" dirty="0"/>
              <a:t>define the priorities, including missions and partnerships, for the first work programmes under </a:t>
            </a:r>
            <a:r>
              <a:rPr lang="en-GB" sz="1100" dirty="0" smtClean="0"/>
              <a:t>the Horizon </a:t>
            </a:r>
            <a:r>
              <a:rPr lang="en-GB" sz="1100" dirty="0"/>
              <a:t>Europe programme that is to start in 2021. </a:t>
            </a:r>
            <a:r>
              <a:rPr lang="en-GB" sz="1100" dirty="0" smtClean="0"/>
              <a:t>The Strategic planning</a:t>
            </a:r>
            <a:r>
              <a:rPr lang="en-GB" sz="1100" baseline="0" dirty="0" smtClean="0"/>
              <a:t> process will result in a Strategic Plan, which will serve as a basis</a:t>
            </a:r>
            <a:r>
              <a:rPr lang="en-GB" sz="1100" kern="1200" dirty="0" smtClean="0">
                <a:solidFill>
                  <a:schemeClr val="tx1"/>
                </a:solidFill>
                <a:effectLst/>
                <a:latin typeface="Arial" charset="0"/>
                <a:ea typeface="+mn-ea"/>
                <a:cs typeface="+mn-cs"/>
              </a:rPr>
              <a:t> for preparing the content in the work programmes. </a:t>
            </a:r>
            <a:endParaRPr lang="en-GB" sz="1100" dirty="0" smtClean="0"/>
          </a:p>
          <a:p>
            <a:pPr algn="just"/>
            <a:r>
              <a:rPr lang="en-GB" sz="1100" dirty="0" smtClean="0"/>
              <a:t>Key steps in this process:</a:t>
            </a:r>
          </a:p>
          <a:p>
            <a:pPr marL="171450" indent="-171450" algn="just">
              <a:buFontTx/>
              <a:buChar char="-"/>
            </a:pPr>
            <a:r>
              <a:rPr lang="en-US" sz="1100" dirty="0" smtClean="0"/>
              <a:t>Early and extensive involvement of Member States through the Shadow Strategic configuration of the Horizon Europe </a:t>
            </a:r>
            <a:r>
              <a:rPr lang="en-US" sz="1100" dirty="0" err="1" smtClean="0"/>
              <a:t>Programme</a:t>
            </a:r>
            <a:r>
              <a:rPr lang="en-US" sz="1100" dirty="0" smtClean="0"/>
              <a:t> Committee, which is foreseen to meet monthly (or more often, as necessary) as of May 2019 onwards</a:t>
            </a:r>
          </a:p>
          <a:p>
            <a:pPr marL="171450" indent="-171450" algn="just">
              <a:buFontTx/>
              <a:buChar char="-"/>
            </a:pPr>
            <a:r>
              <a:rPr lang="en-GB" sz="1100" baseline="0" dirty="0" smtClean="0"/>
              <a:t>Extensive exchanges with Parliament, once established after elections in May</a:t>
            </a:r>
          </a:p>
          <a:p>
            <a:pPr marL="171450" indent="-171450" algn="just">
              <a:buFontTx/>
              <a:buChar char="-"/>
            </a:pPr>
            <a:r>
              <a:rPr lang="en-GB" sz="1100" baseline="0" dirty="0" smtClean="0"/>
              <a:t>An early, public consultation over the summer 2019</a:t>
            </a:r>
          </a:p>
          <a:p>
            <a:pPr marL="171450" indent="-171450" algn="just">
              <a:buFontTx/>
              <a:buChar char="-"/>
            </a:pPr>
            <a:r>
              <a:rPr lang="en-GB" sz="1100" baseline="0" dirty="0" smtClean="0"/>
              <a:t>Co-design during R&amp;I Days in September 2019</a:t>
            </a:r>
          </a:p>
          <a:p>
            <a:pPr marL="171450" indent="-171450" algn="just">
              <a:buFontTx/>
              <a:buChar char="-"/>
            </a:pPr>
            <a:r>
              <a:rPr lang="en-GB" sz="1100" baseline="0" dirty="0" smtClean="0"/>
              <a:t>Endorsement of the Strategic Plan is foreseen early once the new Commission is established – likely to be in the winter 2019/2020</a:t>
            </a:r>
          </a:p>
          <a:p>
            <a:pPr marL="171450" indent="-171450" algn="just">
              <a:buFontTx/>
              <a:buChar char="-"/>
            </a:pPr>
            <a:r>
              <a:rPr lang="en-GB" sz="1100" baseline="0" dirty="0" smtClean="0"/>
              <a:t>The Strategic Plan will then serve as a basis for drafting throughout 2020 of the first work programmes for Horizon Europe, to be adopted by 1 January 2021.</a:t>
            </a:r>
          </a:p>
          <a:p>
            <a:pPr marL="171450" indent="-171450" algn="just">
              <a:buFontTx/>
              <a:buChar char="-"/>
            </a:pPr>
            <a:endParaRPr lang="en-GB" sz="1100" baseline="0" dirty="0" smtClean="0"/>
          </a:p>
          <a:p>
            <a:pPr marL="0" indent="0" algn="just">
              <a:buFontTx/>
              <a:buNone/>
            </a:pPr>
            <a:r>
              <a:rPr lang="en-GB" sz="1100" dirty="0" smtClean="0"/>
              <a:t>Please note</a:t>
            </a:r>
            <a:r>
              <a:rPr lang="en-GB" sz="1100" baseline="0" dirty="0" smtClean="0"/>
              <a:t> that t</a:t>
            </a:r>
            <a:r>
              <a:rPr lang="en-GB" sz="1100" dirty="0" smtClean="0"/>
              <a:t>he</a:t>
            </a:r>
            <a:r>
              <a:rPr lang="en-GB" sz="1100" baseline="0" dirty="0" smtClean="0"/>
              <a:t> process described on the slide is contingent on an agreement on the MFF.</a:t>
            </a:r>
            <a:endParaRPr lang="en-GB" sz="1100" dirty="0"/>
          </a:p>
          <a:p>
            <a:endParaRPr lang="en-GB" sz="1100" dirty="0" smtClean="0"/>
          </a:p>
        </p:txBody>
      </p:sp>
      <p:sp>
        <p:nvSpPr>
          <p:cNvPr id="4" name="Slide Number Placeholder 3"/>
          <p:cNvSpPr>
            <a:spLocks noGrp="1"/>
          </p:cNvSpPr>
          <p:nvPr>
            <p:ph type="sldNum" sz="quarter" idx="10"/>
          </p:nvPr>
        </p:nvSpPr>
        <p:spPr/>
        <p:txBody>
          <a:bodyPr/>
          <a:lstStyle/>
          <a:p>
            <a:pPr defTabSz="906079">
              <a:defRPr/>
            </a:pPr>
            <a:fld id="{36441B25-C4D1-47DB-817D-B9C4FC5392FB}" type="slidenum">
              <a:rPr lang="en-GB">
                <a:solidFill>
                  <a:srgbClr val="000000"/>
                </a:solidFill>
              </a:rPr>
              <a:pPr defTabSz="906079">
                <a:defRPr/>
              </a:pPr>
              <a:t>41</a:t>
            </a:fld>
            <a:endParaRPr lang="en-GB">
              <a:solidFill>
                <a:srgbClr val="000000"/>
              </a:solidFill>
            </a:endParaRPr>
          </a:p>
        </p:txBody>
      </p:sp>
    </p:spTree>
    <p:extLst>
      <p:ext uri="{BB962C8B-B14F-4D97-AF65-F5344CB8AC3E}">
        <p14:creationId xmlns:p14="http://schemas.microsoft.com/office/powerpoint/2010/main" val="10548984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6441B25-C4D1-47DB-817D-B9C4FC5392FB}"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545550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mtClean="0"/>
              <a:t>The implementation of Horizon Europe will be steered by an inclusive and transparent </a:t>
            </a:r>
            <a:r>
              <a:rPr lang="en-GB" b="1" smtClean="0"/>
              <a:t>strategic planning process </a:t>
            </a:r>
            <a:r>
              <a:rPr lang="en-GB" smtClean="0"/>
              <a:t>of the R&amp;I activities that the programme will fund.</a:t>
            </a:r>
          </a:p>
          <a:p>
            <a:pPr algn="just"/>
            <a:endParaRPr lang="en-GB" smtClean="0"/>
          </a:p>
          <a:p>
            <a:pPr algn="just"/>
            <a:r>
              <a:rPr lang="en-GB" smtClean="0"/>
              <a:t>On the basis of stakeholder input, foresight, studies and other scientific evidence the Commission will draft a 'Strategic R&amp;I plan'. It will be the basis of extensive consultations and exchange with Member States, the European Parliament as appropriate and stakeholders about priorities (including missions) and the suitable form of implementation, in particular partnerships.</a:t>
            </a:r>
          </a:p>
          <a:p>
            <a:pPr algn="just"/>
            <a:endParaRPr lang="en-GB" smtClean="0"/>
          </a:p>
          <a:p>
            <a:r>
              <a:rPr lang="en-US" smtClean="0"/>
              <a:t>The Strategic Planning Process shall focus in particular on the 'Global challenges and European industrial competitiveness' pillar and cover also relevant activities in other pillars and the Widening Participation and Strengthening the European Research Area part. </a:t>
            </a:r>
          </a:p>
          <a:p>
            <a:endParaRPr lang="en-US" smtClean="0"/>
          </a:p>
          <a:p>
            <a:r>
              <a:rPr lang="en-US" smtClean="0"/>
              <a:t>The Strategic Plan shall be adopted by the Commission as</a:t>
            </a:r>
            <a:r>
              <a:rPr lang="en-US" baseline="0" smtClean="0"/>
              <a:t> an implementing act. The Specific Programme (art. 4a) states that the act shall </a:t>
            </a:r>
            <a:r>
              <a:rPr lang="en-US" smtClean="0"/>
              <a:t>contain the following elements, </a:t>
            </a:r>
          </a:p>
          <a:p>
            <a:endParaRPr lang="en-US" smtClean="0"/>
          </a:p>
          <a:p>
            <a:r>
              <a:rPr lang="en-US" smtClean="0"/>
              <a:t>a. Key strategic orientations for R&amp;I support, including a description of expected impacts, cross-cluster issues and intervention areas covered. </a:t>
            </a:r>
          </a:p>
          <a:p>
            <a:r>
              <a:rPr lang="en-US" smtClean="0"/>
              <a:t>b. Identification of European Partnerships according to Article 8(1)(a and b) of the [FP Regulation]. </a:t>
            </a:r>
          </a:p>
          <a:p>
            <a:r>
              <a:rPr lang="en-US" smtClean="0"/>
              <a:t>ba. Identification of Missions according to Article 5 of the Specific Programme and Article 7 and Annex Va of the Regulation establishing Horizon Europe. </a:t>
            </a:r>
          </a:p>
          <a:p>
            <a:r>
              <a:rPr lang="en-US" smtClean="0"/>
              <a:t>c. Areas for international cooperation, actions to be aligned with Research &amp; Innovation of other nations and regions of the world at major scale, or actions to be carried out in cooperation with organisations in third countries. </a:t>
            </a:r>
          </a:p>
          <a:p>
            <a:r>
              <a:rPr lang="en-US" smtClean="0"/>
              <a:t>d. Specific issues, such as the balance between research and innovation; the integration of Social Sciences and Humanities; the role of Key Enabling Technologies and strategic value chains; gender equality, including the integration of gender dimension in the R&amp;I content; adherence to the highest ethics and integrity standards; priorities for dissemination and exploitation. </a:t>
            </a:r>
          </a:p>
          <a:p>
            <a:endParaRPr lang="en-US" smtClean="0"/>
          </a:p>
          <a:p>
            <a:r>
              <a:rPr lang="en-US" smtClean="0"/>
              <a:t>Furthermore, the Specific</a:t>
            </a:r>
            <a:r>
              <a:rPr lang="en-US" baseline="0" smtClean="0"/>
              <a:t> Programme </a:t>
            </a:r>
            <a:r>
              <a:rPr lang="en-US" smtClean="0"/>
              <a:t>states that The Strategic Plan shall take into account an analysis covering at least the following elements: </a:t>
            </a:r>
          </a:p>
          <a:p>
            <a:r>
              <a:rPr lang="en-US" smtClean="0"/>
              <a:t>a) Political, socio-economic and environmental drivers which are relevant for the EU and Member States' policy priorities. </a:t>
            </a:r>
          </a:p>
          <a:p>
            <a:r>
              <a:rPr lang="en-US" smtClean="0"/>
              <a:t>b) The contribution of research and innovation to the realisation of EU policy objectives, while capitalizing on studies, other scientific evidence and relevant initiatives at EU and national level, including institutionalised partnerships according to article 8(1)(c)of the [Framework Programme Regulation].  </a:t>
            </a:r>
          </a:p>
          <a:p>
            <a:r>
              <a:rPr lang="en-US" smtClean="0"/>
              <a:t>11 </a:t>
            </a:r>
          </a:p>
          <a:p>
            <a:r>
              <a:rPr lang="en-US" smtClean="0"/>
              <a:t>c) Evidence-base resulting from foresight activities, S&amp;T and innovation indicators, international developments such as the implementation of the SDGs and feedback from implementation, including monitoring the implementation of specific measures with regard to widening participation and sharing excellence and participation of SMEs. </a:t>
            </a:r>
          </a:p>
          <a:p>
            <a:r>
              <a:rPr lang="en-US" smtClean="0"/>
              <a:t>d)  Priorities with the potential to be implemented in synergy with other EU programmes. </a:t>
            </a:r>
          </a:p>
          <a:p>
            <a:r>
              <a:rPr lang="en-US" smtClean="0"/>
              <a:t>e) A description of the various approaches for stakeholder consultation and citizen engagement as part of the work to develop Work Programmes; </a:t>
            </a:r>
          </a:p>
          <a:p>
            <a:r>
              <a:rPr lang="en-US" smtClean="0"/>
              <a:t>f) Complementarity and synergies with planning of the KICs of the EIT in accordance with Regulation 294/2008/EC. </a:t>
            </a:r>
          </a:p>
          <a:p>
            <a:r>
              <a:rPr lang="en-US" smtClean="0"/>
              <a:t>5. The strategic planning process shall be complemented by a strategic coordinating process for European Partnerships, with participation of Member States and the Commission on equal footing. It shall function as an entry point for foresight analysis, analysis and advice on the portfolio development, possible setup, implementation, monitoring and phasing out of R&amp;I partnerships and be guided by a comprehensive criteria framework, based on Annex III of the Horizon Europe Regulation. </a:t>
            </a:r>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43</a:t>
            </a:fld>
            <a:endParaRPr lang="en-GB"/>
          </a:p>
        </p:txBody>
      </p:sp>
    </p:spTree>
    <p:extLst>
      <p:ext uri="{BB962C8B-B14F-4D97-AF65-F5344CB8AC3E}">
        <p14:creationId xmlns:p14="http://schemas.microsoft.com/office/powerpoint/2010/main" val="12935136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44</a:t>
            </a:fld>
            <a:endParaRPr lang="en-GB"/>
          </a:p>
        </p:txBody>
      </p:sp>
    </p:spTree>
    <p:extLst>
      <p:ext uri="{BB962C8B-B14F-4D97-AF65-F5344CB8AC3E}">
        <p14:creationId xmlns:p14="http://schemas.microsoft.com/office/powerpoint/2010/main" val="38120278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45</a:t>
            </a:fld>
            <a:endParaRPr lang="en-GB" dirty="0"/>
          </a:p>
        </p:txBody>
      </p:sp>
    </p:spTree>
    <p:extLst>
      <p:ext uri="{BB962C8B-B14F-4D97-AF65-F5344CB8AC3E}">
        <p14:creationId xmlns:p14="http://schemas.microsoft.com/office/powerpoint/2010/main" val="10989027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46</a:t>
            </a:fld>
            <a:endParaRPr lang="en-GB"/>
          </a:p>
        </p:txBody>
      </p:sp>
    </p:spTree>
    <p:extLst>
      <p:ext uri="{BB962C8B-B14F-4D97-AF65-F5344CB8AC3E}">
        <p14:creationId xmlns:p14="http://schemas.microsoft.com/office/powerpoint/2010/main" val="13232986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47</a:t>
            </a:fld>
            <a:endParaRPr lang="en-GB"/>
          </a:p>
        </p:txBody>
      </p:sp>
    </p:spTree>
    <p:extLst>
      <p:ext uri="{BB962C8B-B14F-4D97-AF65-F5344CB8AC3E}">
        <p14:creationId xmlns:p14="http://schemas.microsoft.com/office/powerpoint/2010/main" val="1324435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48</a:t>
            </a:fld>
            <a:endParaRPr lang="en-GB"/>
          </a:p>
        </p:txBody>
      </p:sp>
    </p:spTree>
    <p:extLst>
      <p:ext uri="{BB962C8B-B14F-4D97-AF65-F5344CB8AC3E}">
        <p14:creationId xmlns:p14="http://schemas.microsoft.com/office/powerpoint/2010/main" val="7512269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577" y="4680947"/>
            <a:ext cx="5589208" cy="4435076"/>
          </a:xfrm>
        </p:spPr>
        <p:txBody>
          <a:bodyPr/>
          <a:lstStyle/>
          <a:p>
            <a:pPr marL="0" indent="0">
              <a:buFont typeface="Arial" panose="020B0604020202020204" pitchFamily="34" charset="0"/>
              <a:buNone/>
            </a:pPr>
            <a:endParaRPr lang="en-GB" sz="110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6441B25-C4D1-47DB-817D-B9C4FC5392FB}"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140339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4465" y="4680947"/>
            <a:ext cx="5478909" cy="4607532"/>
          </a:xfrm>
        </p:spPr>
        <p:txBody>
          <a:bodyPr/>
          <a:lstStyle/>
          <a:p>
            <a:pPr algn="just">
              <a:spcAft>
                <a:spcPts val="0"/>
              </a:spcAft>
            </a:pPr>
            <a:r>
              <a:rPr lang="en-GB" sz="1200" dirty="0" smtClean="0">
                <a:effectLst/>
                <a:latin typeface="Calibri"/>
                <a:ea typeface="Calibri"/>
                <a:cs typeface="Times New Roman"/>
              </a:rPr>
              <a:t>Commission recently contributed to the EU's next strategic agenda 2019-2024 by setting out policy recommendations as to how Europe can shape its future in an increasingly multipolar and uncertain world in the context of the informal meeting of the heads of state of government in Sibiu on 9 May. </a:t>
            </a:r>
            <a:endParaRPr lang="en-GB" sz="1100" dirty="0" smtClean="0">
              <a:effectLst/>
              <a:latin typeface="Calibri"/>
              <a:ea typeface="Calibri"/>
              <a:cs typeface="Times New Roman"/>
            </a:endParaRPr>
          </a:p>
          <a:p>
            <a:pPr algn="just">
              <a:spcAft>
                <a:spcPts val="0"/>
              </a:spcAft>
            </a:pPr>
            <a:r>
              <a:rPr lang="en-GB" sz="1200" dirty="0" smtClean="0">
                <a:effectLst/>
                <a:latin typeface="Calibri"/>
                <a:ea typeface="Calibri"/>
                <a:cs typeface="Times New Roman"/>
              </a:rPr>
              <a:t> </a:t>
            </a:r>
            <a:endParaRPr lang="en-GB" sz="1100" dirty="0" smtClean="0">
              <a:effectLst/>
              <a:latin typeface="Calibri"/>
              <a:ea typeface="Calibri"/>
              <a:cs typeface="Times New Roman"/>
            </a:endParaRPr>
          </a:p>
          <a:p>
            <a:pPr algn="just">
              <a:spcAft>
                <a:spcPts val="0"/>
              </a:spcAft>
            </a:pPr>
            <a:r>
              <a:rPr lang="en-GB" sz="1200" dirty="0" smtClean="0">
                <a:effectLst/>
                <a:latin typeface="Calibri"/>
                <a:ea typeface="Calibri"/>
                <a:cs typeface="Times New Roman"/>
              </a:rPr>
              <a:t>The section on a “</a:t>
            </a:r>
            <a:r>
              <a:rPr lang="en-GB" sz="1200" b="1" dirty="0" smtClean="0">
                <a:effectLst/>
                <a:latin typeface="Calibri"/>
                <a:ea typeface="Calibri"/>
                <a:cs typeface="Times New Roman"/>
              </a:rPr>
              <a:t>Competitive Europe</a:t>
            </a:r>
            <a:r>
              <a:rPr lang="en-GB" sz="1200" dirty="0" smtClean="0">
                <a:effectLst/>
                <a:latin typeface="Calibri"/>
                <a:ea typeface="Calibri"/>
                <a:cs typeface="Times New Roman"/>
              </a:rPr>
              <a:t>” highlights the need to focus research and innovation on the ecological, social and economic transitions and related societal challenges. In addition: </a:t>
            </a:r>
            <a:endParaRPr lang="en-GB" sz="1100" dirty="0" smtClean="0">
              <a:effectLst/>
              <a:latin typeface="Calibri"/>
              <a:ea typeface="Calibri"/>
              <a:cs typeface="Times New Roman"/>
            </a:endParaRPr>
          </a:p>
          <a:p>
            <a:pPr algn="just">
              <a:spcAft>
                <a:spcPts val="0"/>
              </a:spcAft>
            </a:pPr>
            <a:r>
              <a:rPr lang="en-GB" sz="1200" dirty="0" smtClean="0">
                <a:effectLst/>
                <a:latin typeface="Calibri"/>
                <a:ea typeface="Calibri"/>
                <a:cs typeface="Times New Roman"/>
              </a:rPr>
              <a:t> </a:t>
            </a:r>
            <a:endParaRPr lang="en-GB" sz="1100" dirty="0" smtClean="0">
              <a:effectLst/>
              <a:latin typeface="Calibri"/>
              <a:ea typeface="Calibri"/>
              <a:cs typeface="Times New Roman"/>
            </a:endParaRPr>
          </a:p>
          <a:p>
            <a:pPr marL="457200" indent="-228600" algn="just">
              <a:spcAft>
                <a:spcPts val="0"/>
              </a:spcAft>
            </a:pPr>
            <a:r>
              <a:rPr lang="en-GB" sz="1200" dirty="0" smtClean="0">
                <a:effectLst/>
                <a:latin typeface="Calibri"/>
                <a:ea typeface="Calibri"/>
                <a:cs typeface="Times New Roman"/>
              </a:rPr>
              <a:t>·        It underlines that we also need to leverage Europe’s scientific strengths into leadership in breakthrough and disruptive innovation. And this means EU-wide measures with ambitious goals for issues that affect us daily, such as skills development, the fight against cancer, harmful emissions, and the state of the oceans, including plastics. </a:t>
            </a:r>
            <a:endParaRPr lang="en-GB" sz="1100" dirty="0" smtClean="0">
              <a:effectLst/>
              <a:latin typeface="Calibri"/>
              <a:ea typeface="Calibri"/>
              <a:cs typeface="Times New Roman"/>
            </a:endParaRPr>
          </a:p>
          <a:p>
            <a:pPr algn="just">
              <a:spcAft>
                <a:spcPts val="0"/>
              </a:spcAft>
            </a:pPr>
            <a:r>
              <a:rPr lang="en-GB" sz="1200" dirty="0" smtClean="0">
                <a:effectLst/>
                <a:latin typeface="Calibri"/>
                <a:ea typeface="Calibri"/>
                <a:cs typeface="Times New Roman"/>
              </a:rPr>
              <a:t> </a:t>
            </a:r>
            <a:endParaRPr lang="en-GB" sz="1100" dirty="0" smtClean="0">
              <a:effectLst/>
              <a:latin typeface="Calibri"/>
              <a:ea typeface="Calibri"/>
              <a:cs typeface="Times New Roman"/>
            </a:endParaRPr>
          </a:p>
          <a:p>
            <a:pPr marL="457200" indent="-228600" algn="just">
              <a:spcAft>
                <a:spcPts val="0"/>
              </a:spcAft>
            </a:pPr>
            <a:r>
              <a:rPr lang="en-GB" sz="1200" dirty="0" smtClean="0">
                <a:effectLst/>
                <a:latin typeface="Calibri"/>
                <a:ea typeface="Calibri"/>
                <a:cs typeface="Times New Roman"/>
              </a:rPr>
              <a:t>·        The text stresses that the EU, its Member States and industry should partner up to invest in projects and focus financial resources and skills on cutting-edge research and innovation projects spanning from resource and innovation to deployment. </a:t>
            </a:r>
            <a:endParaRPr lang="en-GB" sz="1100" dirty="0" smtClean="0">
              <a:effectLst/>
              <a:latin typeface="Calibri"/>
              <a:ea typeface="Calibri"/>
              <a:cs typeface="Times New Roman"/>
            </a:endParaRPr>
          </a:p>
          <a:p>
            <a:pPr algn="just">
              <a:spcAft>
                <a:spcPts val="0"/>
              </a:spcAft>
            </a:pPr>
            <a:r>
              <a:rPr lang="en-GB" sz="1200" dirty="0" smtClean="0">
                <a:effectLst/>
                <a:latin typeface="Calibri"/>
                <a:ea typeface="Calibri"/>
                <a:cs typeface="Times New Roman"/>
              </a:rPr>
              <a:t> </a:t>
            </a:r>
            <a:endParaRPr lang="en-GB" sz="1100" dirty="0" smtClean="0">
              <a:effectLst/>
              <a:latin typeface="Calibri"/>
              <a:ea typeface="Calibri"/>
              <a:cs typeface="Times New Roman"/>
            </a:endParaRPr>
          </a:p>
          <a:p>
            <a:pPr marL="457200" indent="-228600" algn="just">
              <a:spcAft>
                <a:spcPts val="0"/>
              </a:spcAft>
            </a:pPr>
            <a:r>
              <a:rPr lang="en-GB" sz="1200" dirty="0" smtClean="0">
                <a:effectLst/>
                <a:latin typeface="Calibri"/>
                <a:ea typeface="Calibri"/>
                <a:cs typeface="Times New Roman"/>
              </a:rPr>
              <a:t>·        And it recalls that the Commission proposed to allocate €100 billion to research and innovation under the next EU budget. And that EU cohesion policy funds will mobilise similar amounts to support the innovation in all regions of Europe. The use of these funds should be closely aligned with our industrial policy and with reforms identified in the context of the European Semester of economic policy coordination. </a:t>
            </a:r>
            <a:endParaRPr lang="en-GB" sz="1100" dirty="0" smtClean="0">
              <a:effectLst/>
              <a:latin typeface="Calibri"/>
              <a:ea typeface="Calibri"/>
              <a:cs typeface="Times New Roman"/>
            </a:endParaRPr>
          </a:p>
          <a:p>
            <a:pPr algn="just">
              <a:spcAft>
                <a:spcPts val="0"/>
              </a:spcAft>
            </a:pPr>
            <a:r>
              <a:rPr lang="en-GB" sz="1200" dirty="0" smtClean="0">
                <a:effectLst/>
                <a:latin typeface="Calibri"/>
                <a:ea typeface="Calibri"/>
                <a:cs typeface="Times New Roman"/>
              </a:rPr>
              <a:t> </a:t>
            </a:r>
            <a:endParaRPr lang="en-GB" sz="1100" dirty="0" smtClean="0">
              <a:effectLst/>
              <a:latin typeface="Calibri"/>
              <a:ea typeface="Calibri"/>
              <a:cs typeface="Times New Roman"/>
            </a:endParaRPr>
          </a:p>
          <a:p>
            <a:pPr marL="457200" indent="-228600" algn="just">
              <a:spcAft>
                <a:spcPts val="0"/>
              </a:spcAft>
            </a:pPr>
            <a:r>
              <a:rPr lang="en-GB" sz="1200" dirty="0" smtClean="0">
                <a:effectLst/>
                <a:latin typeface="Calibri"/>
                <a:ea typeface="Calibri"/>
                <a:cs typeface="Times New Roman"/>
              </a:rPr>
              <a:t>·        Moreover, the Communication highlights that a modern industrial policy will provide the necessary infrastructure, incentivise innovation, facilitate the uptake of new technologies, foster a smart regulatory ecosystem, and support industry at large. </a:t>
            </a:r>
            <a:endParaRPr lang="en-GB" sz="1100" dirty="0" smtClean="0">
              <a:effectLst/>
              <a:latin typeface="Calibri"/>
              <a:ea typeface="Calibri"/>
              <a:cs typeface="Times New Roman"/>
            </a:endParaRPr>
          </a:p>
          <a:p>
            <a:pPr algn="just">
              <a:spcAft>
                <a:spcPts val="0"/>
              </a:spcAft>
            </a:pPr>
            <a:r>
              <a:rPr lang="en-GB" sz="1200" dirty="0" smtClean="0">
                <a:effectLst/>
                <a:latin typeface="Calibri"/>
                <a:ea typeface="Calibri"/>
                <a:cs typeface="Times New Roman"/>
              </a:rPr>
              <a:t> </a:t>
            </a:r>
            <a:endParaRPr lang="en-GB" sz="1100" dirty="0" smtClean="0">
              <a:effectLst/>
              <a:latin typeface="Calibri"/>
              <a:ea typeface="Calibri"/>
              <a:cs typeface="Times New Roman"/>
            </a:endParaRPr>
          </a:p>
          <a:p>
            <a:pPr algn="just">
              <a:spcAft>
                <a:spcPts val="0"/>
              </a:spcAft>
            </a:pPr>
            <a:r>
              <a:rPr lang="en-GB" sz="1200" dirty="0" smtClean="0">
                <a:effectLst/>
                <a:latin typeface="Calibri"/>
                <a:ea typeface="Calibri"/>
                <a:cs typeface="Times New Roman"/>
              </a:rPr>
              <a:t>The Communication recalls also that people’s general expectations of the EU can be grouped in seven big blocks, including one on issues surrounding the “</a:t>
            </a:r>
            <a:r>
              <a:rPr lang="en-GB" sz="1200" b="1" dirty="0" smtClean="0">
                <a:effectLst/>
                <a:latin typeface="Calibri"/>
                <a:ea typeface="Calibri"/>
                <a:cs typeface="Times New Roman"/>
              </a:rPr>
              <a:t>dynamic economy</a:t>
            </a:r>
            <a:r>
              <a:rPr lang="en-GB" sz="1200" dirty="0" smtClean="0">
                <a:effectLst/>
                <a:latin typeface="Calibri"/>
                <a:ea typeface="Calibri"/>
                <a:cs typeface="Times New Roman"/>
              </a:rPr>
              <a:t>” which involves people’s expectations that the EU should bring prosperity, to grow and regulate the technology sector to stay globally competitive. It underlines that people would like the Union to prioritise research, innovation and investment, with a special focus on the circular economy and on the digital economy. </a:t>
            </a:r>
            <a:endParaRPr lang="en-GB" sz="1100" dirty="0" smtClean="0">
              <a:effectLst/>
              <a:latin typeface="Calibri"/>
              <a:ea typeface="Calibri"/>
              <a:cs typeface="Times New Roman"/>
            </a:endParaRPr>
          </a:p>
          <a:p>
            <a:pPr algn="just">
              <a:spcAft>
                <a:spcPts val="0"/>
              </a:spcAft>
            </a:pPr>
            <a:r>
              <a:rPr lang="en-GB" sz="1200" dirty="0" smtClean="0">
                <a:effectLst/>
                <a:latin typeface="Calibri"/>
                <a:ea typeface="Calibri"/>
                <a:cs typeface="Times New Roman"/>
              </a:rPr>
              <a:t> </a:t>
            </a:r>
            <a:endParaRPr lang="en-GB" sz="1100" dirty="0" smtClean="0">
              <a:effectLst/>
              <a:latin typeface="Calibri"/>
              <a:ea typeface="Calibri"/>
              <a:cs typeface="Times New Roman"/>
            </a:endParaRPr>
          </a:p>
          <a:p>
            <a:pPr algn="just">
              <a:spcBef>
                <a:spcPts val="0"/>
              </a:spcBef>
              <a:spcAft>
                <a:spcPts val="611"/>
              </a:spcAft>
              <a:buClr>
                <a:schemeClr val="tx1"/>
              </a:buClr>
              <a:defRPr/>
            </a:pPr>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5</a:t>
            </a:fld>
            <a:endParaRPr lang="en-GB" dirty="0"/>
          </a:p>
        </p:txBody>
      </p:sp>
    </p:spTree>
    <p:extLst>
      <p:ext uri="{BB962C8B-B14F-4D97-AF65-F5344CB8AC3E}">
        <p14:creationId xmlns:p14="http://schemas.microsoft.com/office/powerpoint/2010/main" val="284706938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577" y="4680947"/>
            <a:ext cx="5589208" cy="4435076"/>
          </a:xfrm>
        </p:spPr>
        <p:txBody>
          <a:bodyPr/>
          <a:lstStyle/>
          <a:p>
            <a:pPr marL="0" indent="0">
              <a:buFont typeface="Arial" panose="020B0604020202020204" pitchFamily="34" charset="0"/>
              <a:buNone/>
            </a:pPr>
            <a:endParaRPr lang="en-GB" sz="110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6441B25-C4D1-47DB-817D-B9C4FC5392FB}"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09899770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Slide shows the main issues and the changes that the co-legislators agreed on: the EP (left) and the Council (right).</a:t>
            </a:r>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51</a:t>
            </a:fld>
            <a:endParaRPr lang="en-GB"/>
          </a:p>
        </p:txBody>
      </p:sp>
    </p:spTree>
    <p:extLst>
      <p:ext uri="{BB962C8B-B14F-4D97-AF65-F5344CB8AC3E}">
        <p14:creationId xmlns:p14="http://schemas.microsoft.com/office/powerpoint/2010/main" val="320715555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Slide shows the main issues and the changes that the co-legislators agreed on: the EP (left) and the Council (right).</a:t>
            </a:r>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52</a:t>
            </a:fld>
            <a:endParaRPr lang="en-GB"/>
          </a:p>
        </p:txBody>
      </p:sp>
    </p:spTree>
    <p:extLst>
      <p:ext uri="{BB962C8B-B14F-4D97-AF65-F5344CB8AC3E}">
        <p14:creationId xmlns:p14="http://schemas.microsoft.com/office/powerpoint/2010/main" val="156355142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Slide shows the main issues and the changes that the co-legislators agreed on: the EP (left) and the Council (right).</a:t>
            </a:r>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53</a:t>
            </a:fld>
            <a:endParaRPr lang="en-GB"/>
          </a:p>
        </p:txBody>
      </p:sp>
    </p:spTree>
    <p:extLst>
      <p:ext uri="{BB962C8B-B14F-4D97-AF65-F5344CB8AC3E}">
        <p14:creationId xmlns:p14="http://schemas.microsoft.com/office/powerpoint/2010/main" val="216425879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54</a:t>
            </a:fld>
            <a:endParaRPr lang="en-GB" dirty="0"/>
          </a:p>
        </p:txBody>
      </p:sp>
    </p:spTree>
    <p:extLst>
      <p:ext uri="{BB962C8B-B14F-4D97-AF65-F5344CB8AC3E}">
        <p14:creationId xmlns:p14="http://schemas.microsoft.com/office/powerpoint/2010/main" val="237770566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6441B25-C4D1-47DB-817D-B9C4FC5392FB}"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50910465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a:p>
            <a:r>
              <a:rPr lang="en-GB" dirty="0"/>
              <a:t>At implementation level, simplification will be further re-</a:t>
            </a:r>
            <a:r>
              <a:rPr lang="en-GB" dirty="0" err="1"/>
              <a:t>inforced</a:t>
            </a:r>
            <a:r>
              <a:rPr lang="en-GB" dirty="0"/>
              <a:t> through:</a:t>
            </a:r>
          </a:p>
          <a:p>
            <a:pPr marL="171450" lvl="0" indent="-171450">
              <a:buFont typeface="Arial" panose="020B0604020202020204" pitchFamily="34" charset="0"/>
              <a:buChar char="•"/>
            </a:pPr>
            <a:r>
              <a:rPr lang="en-GB" dirty="0"/>
              <a:t>improvements to the proposal submission and evaluation process in view of trying to reduce the 'time to grant' and by improving feedback to applicants </a:t>
            </a:r>
          </a:p>
          <a:p>
            <a:pPr marL="171450" lvl="0" indent="-171450">
              <a:buFont typeface="Arial" panose="020B0604020202020204" pitchFamily="34" charset="0"/>
              <a:buChar char="•"/>
            </a:pPr>
            <a:r>
              <a:rPr lang="en-GB" dirty="0"/>
              <a:t>improving interfaces with beneficiaries (Participant Portal, guidance documents, helpdesk, etc.)</a:t>
            </a:r>
          </a:p>
          <a:p>
            <a:pPr marL="171450" lvl="0" indent="-171450">
              <a:buFont typeface="Arial" panose="020B0604020202020204" pitchFamily="34" charset="0"/>
              <a:buChar char="•"/>
            </a:pPr>
            <a:r>
              <a:rPr lang="en-GB" dirty="0"/>
              <a:t>reducing the overall number of Model Grant Agreements (MGA), etc. </a:t>
            </a:r>
          </a:p>
          <a:p>
            <a:pPr marL="171450" lvl="0" indent="-171450">
              <a:buFont typeface="Arial" panose="020B0604020202020204" pitchFamily="34" charset="0"/>
              <a:buChar char="•"/>
            </a:pPr>
            <a:r>
              <a:rPr lang="en-GB" dirty="0"/>
              <a:t>addressing oversubscription through a broader use of multi-stage submission, in those areas of the Framework Programme where it could seem appropriate.</a:t>
            </a:r>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57</a:t>
            </a:fld>
            <a:endParaRPr lang="en-GB"/>
          </a:p>
        </p:txBody>
      </p:sp>
    </p:spTree>
    <p:extLst>
      <p:ext uri="{BB962C8B-B14F-4D97-AF65-F5344CB8AC3E}">
        <p14:creationId xmlns:p14="http://schemas.microsoft.com/office/powerpoint/2010/main" val="3013512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a:t>For the next long-term EU budget 2021-2027, the Commission proposes "Horizon Europe", an ambitious €100 billion research and innovation programme. </a:t>
            </a:r>
          </a:p>
          <a:p>
            <a:pPr algn="just"/>
            <a:r>
              <a:rPr lang="en-GB" dirty="0"/>
              <a:t>Building on the achievements of previous programmes, Horizon Europe will boost the scientific, economic and societal impact of EU funding, ultimately increasing the prosperity and well-being of Europeans.</a:t>
            </a:r>
          </a:p>
          <a:p>
            <a:endParaRPr lang="de-DE" u="sng" dirty="0" smtClean="0"/>
          </a:p>
          <a:p>
            <a:r>
              <a:rPr lang="de-DE" u="none" dirty="0" smtClean="0"/>
              <a:t>A</a:t>
            </a:r>
            <a:r>
              <a:rPr lang="de-DE" u="none" baseline="0" dirty="0" smtClean="0"/>
              <a:t> </a:t>
            </a:r>
            <a:r>
              <a:rPr lang="de-DE" u="none" baseline="0" dirty="0" err="1" smtClean="0"/>
              <a:t>further</a:t>
            </a:r>
            <a:r>
              <a:rPr lang="de-DE" u="none" baseline="0" dirty="0" smtClean="0"/>
              <a:t> EURO 4.1 </a:t>
            </a:r>
            <a:r>
              <a:rPr lang="de-DE" u="none" baseline="0" dirty="0" err="1" smtClean="0"/>
              <a:t>billion</a:t>
            </a:r>
            <a:r>
              <a:rPr lang="de-DE" u="none" baseline="0" dirty="0" smtClean="0"/>
              <a:t> </a:t>
            </a:r>
            <a:r>
              <a:rPr lang="de-DE" u="none" baseline="0" dirty="0" err="1" smtClean="0"/>
              <a:t>are</a:t>
            </a:r>
            <a:r>
              <a:rPr lang="de-DE" u="none" baseline="0" dirty="0" smtClean="0"/>
              <a:t> </a:t>
            </a:r>
            <a:r>
              <a:rPr lang="de-DE" u="none" baseline="0" dirty="0" err="1" smtClean="0"/>
              <a:t>proposed</a:t>
            </a:r>
            <a:r>
              <a:rPr lang="de-DE" u="none" baseline="0" dirty="0" smtClean="0"/>
              <a:t> </a:t>
            </a:r>
            <a:r>
              <a:rPr lang="de-DE" u="none" baseline="0" dirty="0" err="1" smtClean="0"/>
              <a:t>to</a:t>
            </a:r>
            <a:r>
              <a:rPr lang="de-DE" u="none" baseline="0" dirty="0" smtClean="0"/>
              <a:t> </a:t>
            </a:r>
            <a:r>
              <a:rPr lang="de-DE" u="none" baseline="0" dirty="0" err="1" smtClean="0"/>
              <a:t>be</a:t>
            </a:r>
            <a:r>
              <a:rPr lang="de-DE" u="none" baseline="0" dirty="0" smtClean="0"/>
              <a:t> </a:t>
            </a:r>
            <a:r>
              <a:rPr lang="de-DE" u="none" baseline="0" dirty="0" err="1" smtClean="0"/>
              <a:t>allocated</a:t>
            </a:r>
            <a:r>
              <a:rPr lang="de-DE" u="none" baseline="0" dirty="0" smtClean="0"/>
              <a:t> </a:t>
            </a:r>
            <a:r>
              <a:rPr lang="de-DE" u="none" baseline="0" dirty="0" err="1" smtClean="0"/>
              <a:t>for</a:t>
            </a:r>
            <a:r>
              <a:rPr lang="de-DE" u="none" baseline="0" dirty="0" smtClean="0"/>
              <a:t> </a:t>
            </a:r>
            <a:r>
              <a:rPr lang="de-DE" u="none" baseline="0" dirty="0" err="1" smtClean="0"/>
              <a:t>defence</a:t>
            </a:r>
            <a:r>
              <a:rPr lang="de-DE" u="none" baseline="0" dirty="0" smtClean="0"/>
              <a:t> </a:t>
            </a:r>
            <a:r>
              <a:rPr lang="de-DE" u="none" baseline="0" dirty="0" err="1" smtClean="0"/>
              <a:t>research</a:t>
            </a:r>
            <a:r>
              <a:rPr lang="de-DE" u="none" baseline="0" dirty="0" smtClean="0"/>
              <a:t> in a </a:t>
            </a:r>
            <a:r>
              <a:rPr lang="de-DE" u="none" baseline="0" dirty="0" err="1" smtClean="0"/>
              <a:t>seperate</a:t>
            </a:r>
            <a:r>
              <a:rPr lang="de-DE" u="none" baseline="0" dirty="0" smtClean="0"/>
              <a:t> </a:t>
            </a:r>
            <a:r>
              <a:rPr lang="de-DE" u="none" baseline="0" dirty="0" err="1" smtClean="0"/>
              <a:t>proposal</a:t>
            </a:r>
            <a:r>
              <a:rPr lang="de-DE" u="none" baseline="0" dirty="0" smtClean="0"/>
              <a:t> </a:t>
            </a:r>
            <a:r>
              <a:rPr lang="de-DE" u="none" baseline="0" dirty="0" err="1" smtClean="0"/>
              <a:t>for</a:t>
            </a:r>
            <a:r>
              <a:rPr lang="de-DE" u="none" baseline="0" dirty="0" smtClean="0"/>
              <a:t> a European </a:t>
            </a:r>
            <a:r>
              <a:rPr lang="de-DE" u="none" baseline="0" dirty="0" err="1" smtClean="0"/>
              <a:t>Defence</a:t>
            </a:r>
            <a:r>
              <a:rPr lang="de-DE" u="none" baseline="0" dirty="0" smtClean="0"/>
              <a:t> Fund.</a:t>
            </a:r>
            <a:endParaRPr lang="de-DE" u="none" dirty="0"/>
          </a:p>
          <a:p>
            <a:endParaRPr lang="de-DE" u="sng" dirty="0"/>
          </a:p>
          <a:p>
            <a:r>
              <a:rPr lang="en-GB" u="sng" dirty="0" smtClean="0"/>
              <a:t>Background Defence:</a:t>
            </a:r>
          </a:p>
          <a:p>
            <a:r>
              <a:rPr lang="en-GB" dirty="0" smtClean="0"/>
              <a:t>The Framework Programmes provides the legal base for a Specific Programme on defence research that is to be set up under the European Defence Fund. Consequently defence research will have an </a:t>
            </a:r>
            <a:r>
              <a:rPr lang="en-GB" b="1" u="sng" dirty="0" smtClean="0"/>
              <a:t>additional and separate budget </a:t>
            </a:r>
            <a:r>
              <a:rPr lang="en-GB" dirty="0" smtClean="0"/>
              <a:t>and will be </a:t>
            </a:r>
            <a:r>
              <a:rPr lang="en-GB" b="1" u="sng" dirty="0" smtClean="0"/>
              <a:t>implemented with specific and separate rules and procedures </a:t>
            </a:r>
            <a:r>
              <a:rPr lang="en-GB" dirty="0" smtClean="0"/>
              <a:t>under the European Defence Fund. [See Art. 5 of FP/</a:t>
            </a:r>
            <a:r>
              <a:rPr lang="en-GB" dirty="0" err="1" smtClean="0"/>
              <a:t>RfP</a:t>
            </a:r>
            <a:r>
              <a:rPr lang="en-GB" dirty="0" smtClean="0"/>
              <a:t>]</a:t>
            </a:r>
          </a:p>
          <a:p>
            <a:r>
              <a:rPr lang="en-GB" dirty="0" smtClean="0"/>
              <a:t>Synergies with the European Defence Fund will benefit civil and defence research. Unnecessary duplication will be excluded.</a:t>
            </a:r>
          </a:p>
          <a:p>
            <a:r>
              <a:rPr lang="en-GB" dirty="0"/>
              <a:t> </a:t>
            </a:r>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6</a:t>
            </a:fld>
            <a:endParaRPr lang="en-GB" dirty="0"/>
          </a:p>
        </p:txBody>
      </p:sp>
    </p:spTree>
    <p:extLst>
      <p:ext uri="{BB962C8B-B14F-4D97-AF65-F5344CB8AC3E}">
        <p14:creationId xmlns:p14="http://schemas.microsoft.com/office/powerpoint/2010/main" val="601491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a:t>To address the challenges Europe is currently facing, the Union needs to invest in research and innovation. </a:t>
            </a:r>
          </a:p>
          <a:p>
            <a:pPr algn="just"/>
            <a:r>
              <a:rPr lang="en-GB" dirty="0"/>
              <a:t>Union-funded R&amp;I activities produce demonstrable benefits compared to national and regional  R&amp;I support: </a:t>
            </a:r>
          </a:p>
          <a:p>
            <a:pPr algn="just"/>
            <a:r>
              <a:rPr lang="en-GB" dirty="0"/>
              <a:t>Actions at Union level </a:t>
            </a:r>
            <a:r>
              <a:rPr lang="en-GB" dirty="0" smtClean="0"/>
              <a:t>enable </a:t>
            </a:r>
            <a:r>
              <a:rPr lang="en-GB" dirty="0"/>
              <a:t>trans-national collaboration and world-wide competition to ensure the best proposals are selected. This raises levels of excellence,  and it provides visibility for leading </a:t>
            </a:r>
            <a:r>
              <a:rPr lang="en-GB" dirty="0" smtClean="0"/>
              <a:t>R&amp;I. </a:t>
            </a:r>
            <a:r>
              <a:rPr lang="en-GB" dirty="0"/>
              <a:t>This also supports trans-national mobility and attracts the best talents.</a:t>
            </a:r>
          </a:p>
          <a:p>
            <a:pPr algn="just"/>
            <a:r>
              <a:rPr lang="en-GB" dirty="0"/>
              <a:t>A Union-level programme is best placed to take on high-risk and long-term R&amp;I. It can </a:t>
            </a:r>
            <a:r>
              <a:rPr lang="en-GB" dirty="0" smtClean="0"/>
              <a:t>thus generate </a:t>
            </a:r>
            <a:r>
              <a:rPr lang="en-GB" dirty="0"/>
              <a:t>a breadth of scope and economies of scale that could not otherwise be achieved. </a:t>
            </a:r>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7</a:t>
            </a:fld>
            <a:endParaRPr lang="en-GB" dirty="0"/>
          </a:p>
        </p:txBody>
      </p:sp>
    </p:spTree>
    <p:extLst>
      <p:ext uri="{BB962C8B-B14F-4D97-AF65-F5344CB8AC3E}">
        <p14:creationId xmlns:p14="http://schemas.microsoft.com/office/powerpoint/2010/main" val="232287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8</a:t>
            </a:fld>
            <a:endParaRPr lang="en-GB"/>
          </a:p>
        </p:txBody>
      </p:sp>
    </p:spTree>
    <p:extLst>
      <p:ext uri="{BB962C8B-B14F-4D97-AF65-F5344CB8AC3E}">
        <p14:creationId xmlns:p14="http://schemas.microsoft.com/office/powerpoint/2010/main" val="26865095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u="none" kern="1200" dirty="0" smtClean="0">
                <a:solidFill>
                  <a:schemeClr val="tx1"/>
                </a:solidFill>
                <a:latin typeface="Arial" charset="0"/>
                <a:ea typeface="+mn-ea"/>
                <a:cs typeface="+mn-cs"/>
              </a:rPr>
              <a:t>On 19</a:t>
            </a:r>
            <a:r>
              <a:rPr lang="en-GB" sz="1200" u="none" kern="1200" dirty="0" smtClean="0">
                <a:solidFill>
                  <a:schemeClr val="tx1"/>
                </a:solidFill>
                <a:latin typeface="Arial" charset="0"/>
                <a:ea typeface="+mn-ea"/>
                <a:cs typeface="+mn-cs"/>
              </a:rPr>
              <a:t> March the EU institutions have reached a partial common understanding on the Proposal for the Horizon Europe Framework Programme. The</a:t>
            </a:r>
            <a:r>
              <a:rPr lang="en-GB" sz="1200" u="none" kern="1200" baseline="0" dirty="0" smtClean="0">
                <a:solidFill>
                  <a:schemeClr val="tx1"/>
                </a:solidFill>
                <a:latin typeface="Arial" charset="0"/>
                <a:ea typeface="+mn-ea"/>
                <a:cs typeface="+mn-cs"/>
              </a:rPr>
              <a:t> agreement was </a:t>
            </a:r>
            <a:r>
              <a:rPr lang="en-GB" sz="1200" u="none" kern="1200" dirty="0" smtClean="0">
                <a:solidFill>
                  <a:schemeClr val="tx1"/>
                </a:solidFill>
                <a:latin typeface="Arial" charset="0"/>
                <a:ea typeface="+mn-ea"/>
                <a:cs typeface="+mn-cs"/>
              </a:rPr>
              <a:t>approved by the Council</a:t>
            </a:r>
            <a:r>
              <a:rPr lang="en-GB" sz="1200" u="none" kern="1200" baseline="0" dirty="0" smtClean="0">
                <a:solidFill>
                  <a:schemeClr val="tx1"/>
                </a:solidFill>
                <a:latin typeface="Arial" charset="0"/>
                <a:ea typeface="+mn-ea"/>
                <a:cs typeface="+mn-cs"/>
              </a:rPr>
              <a:t> on a meeting of the </a:t>
            </a:r>
            <a:r>
              <a:rPr lang="en-GB" sz="1200" u="none" kern="1200" baseline="0" dirty="0" err="1" smtClean="0">
                <a:solidFill>
                  <a:schemeClr val="tx1"/>
                </a:solidFill>
                <a:latin typeface="Arial" charset="0"/>
                <a:ea typeface="+mn-ea"/>
                <a:cs typeface="+mn-cs"/>
              </a:rPr>
              <a:t>Coreper</a:t>
            </a:r>
            <a:r>
              <a:rPr lang="en-GB" sz="1200" u="none" kern="1200" baseline="0" dirty="0" smtClean="0">
                <a:solidFill>
                  <a:schemeClr val="tx1"/>
                </a:solidFill>
                <a:latin typeface="Arial" charset="0"/>
                <a:ea typeface="+mn-ea"/>
                <a:cs typeface="+mn-cs"/>
              </a:rPr>
              <a:t> 27  March for the Framework Programme and for the Specific Programme the partial general agreement (PGA) was adopted by the Council on 15 April. The Parliament approved the agreement at the plenary on 17 April 2019 – the last plenary before the parliamentary elections.</a:t>
            </a:r>
          </a:p>
          <a:p>
            <a:endParaRPr lang="en-GB" sz="1200" u="none" kern="1200" baseline="0" dirty="0" smtClean="0">
              <a:solidFill>
                <a:schemeClr val="tx1"/>
              </a:solidFill>
              <a:latin typeface="Arial" charset="0"/>
              <a:ea typeface="+mn-ea"/>
              <a:cs typeface="+mn-cs"/>
            </a:endParaRPr>
          </a:p>
          <a:p>
            <a:r>
              <a:rPr lang="en-GB" sz="1200" u="none" kern="1200" baseline="0" dirty="0" err="1" smtClean="0">
                <a:solidFill>
                  <a:schemeClr val="tx1"/>
                </a:solidFill>
                <a:latin typeface="Arial" charset="0"/>
                <a:ea typeface="+mn-ea"/>
                <a:cs typeface="+mn-cs"/>
              </a:rPr>
              <a:t>Photosource</a:t>
            </a:r>
            <a:r>
              <a:rPr lang="en-GB" sz="1200" u="none" kern="1200" baseline="0" dirty="0" smtClean="0">
                <a:solidFill>
                  <a:schemeClr val="tx1"/>
                </a:solidFill>
                <a:latin typeface="Arial" charset="0"/>
                <a:ea typeface="+mn-ea"/>
                <a:cs typeface="+mn-cs"/>
              </a:rPr>
              <a:t>: </a:t>
            </a:r>
            <a:r>
              <a:rPr lang="en-GB" sz="1200" u="none" kern="1200" baseline="0" dirty="0" err="1" smtClean="0">
                <a:solidFill>
                  <a:schemeClr val="tx1"/>
                </a:solidFill>
                <a:latin typeface="Arial" charset="0"/>
                <a:ea typeface="+mn-ea"/>
                <a:cs typeface="+mn-cs"/>
              </a:rPr>
              <a:t>Cmmr</a:t>
            </a:r>
            <a:r>
              <a:rPr lang="en-GB" sz="1200" u="none" kern="1200" baseline="0" dirty="0" smtClean="0">
                <a:solidFill>
                  <a:schemeClr val="tx1"/>
                </a:solidFill>
                <a:latin typeface="Arial" charset="0"/>
                <a:ea typeface="+mn-ea"/>
                <a:cs typeface="+mn-cs"/>
              </a:rPr>
              <a:t> Moedas </a:t>
            </a:r>
            <a:r>
              <a:rPr lang="en-GB" sz="1200" u="none" kern="1200" baseline="0" dirty="0" err="1" smtClean="0">
                <a:solidFill>
                  <a:schemeClr val="tx1"/>
                </a:solidFill>
                <a:latin typeface="Arial" charset="0"/>
                <a:ea typeface="+mn-ea"/>
                <a:cs typeface="+mn-cs"/>
              </a:rPr>
              <a:t>twitteraccount</a:t>
            </a:r>
            <a:r>
              <a:rPr lang="en-GB" sz="1200" u="none" kern="1200" baseline="0" dirty="0" smtClean="0">
                <a:solidFill>
                  <a:schemeClr val="tx1"/>
                </a:solidFill>
                <a:latin typeface="Arial" charset="0"/>
                <a:ea typeface="+mn-ea"/>
                <a:cs typeface="+mn-cs"/>
              </a:rPr>
              <a:t>: https://twitter.com/Moedas/status/1108279722134392834</a:t>
            </a:r>
          </a:p>
          <a:p>
            <a:r>
              <a:rPr lang="en-GB" sz="1200" u="none" kern="1200" baseline="0" dirty="0" smtClean="0">
                <a:solidFill>
                  <a:schemeClr val="tx1"/>
                </a:solidFill>
                <a:latin typeface="Arial" charset="0"/>
                <a:ea typeface="+mn-ea"/>
                <a:cs typeface="+mn-cs"/>
              </a:rPr>
              <a:t>This agreement allows the Commission to start the preparations for the </a:t>
            </a:r>
            <a:r>
              <a:rPr lang="en-US" sz="1200" b="0" i="0" u="none" strike="noStrike" kern="1200" dirty="0" err="1" smtClean="0">
                <a:solidFill>
                  <a:schemeClr val="tx1"/>
                </a:solidFill>
                <a:effectLst/>
                <a:latin typeface="Arial" charset="0"/>
                <a:ea typeface="+mn-ea"/>
                <a:cs typeface="+mn-cs"/>
              </a:rPr>
              <a:t>programme's</a:t>
            </a:r>
            <a:r>
              <a:rPr lang="en-US" sz="1200" b="0" i="0" u="none" strike="noStrike" kern="1200" dirty="0" smtClean="0">
                <a:solidFill>
                  <a:schemeClr val="tx1"/>
                </a:solidFill>
                <a:effectLst/>
                <a:latin typeface="Arial" charset="0"/>
                <a:ea typeface="+mn-ea"/>
                <a:cs typeface="+mn-cs"/>
              </a:rPr>
              <a:t> launch on 1 January 2021</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u="none" kern="1200" dirty="0" smtClean="0">
              <a:solidFill>
                <a:schemeClr val="tx1"/>
              </a:solidFill>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u="none" kern="1200" dirty="0" smtClean="0">
              <a:solidFill>
                <a:schemeClr val="tx1"/>
              </a:solidFill>
              <a:latin typeface="Arial" charset="0"/>
              <a:ea typeface="+mn-ea"/>
              <a:cs typeface="+mn-cs"/>
            </a:endParaRPr>
          </a:p>
          <a:p>
            <a:r>
              <a:rPr lang="fr-BE" sz="1200" u="none" kern="1200" dirty="0" smtClean="0">
                <a:solidFill>
                  <a:schemeClr val="tx1"/>
                </a:solidFill>
                <a:latin typeface="Arial" charset="0"/>
                <a:ea typeface="+mn-ea"/>
                <a:cs typeface="+mn-cs"/>
              </a:rPr>
              <a:t>The </a:t>
            </a:r>
            <a:r>
              <a:rPr lang="fr-BE" sz="1200" u="none" kern="1200" dirty="0" err="1" smtClean="0">
                <a:solidFill>
                  <a:schemeClr val="tx1"/>
                </a:solidFill>
                <a:latin typeface="Arial" charset="0"/>
                <a:ea typeface="+mn-ea"/>
                <a:cs typeface="+mn-cs"/>
              </a:rPr>
              <a:t>picture</a:t>
            </a:r>
            <a:r>
              <a:rPr lang="fr-BE" sz="1200" u="none" kern="1200" dirty="0" smtClean="0">
                <a:solidFill>
                  <a:schemeClr val="tx1"/>
                </a:solidFill>
                <a:latin typeface="Arial" charset="0"/>
                <a:ea typeface="+mn-ea"/>
                <a:cs typeface="+mn-cs"/>
              </a:rPr>
              <a:t> shows the</a:t>
            </a:r>
            <a:r>
              <a:rPr lang="fr-BE" sz="1200" u="none" kern="1200" baseline="0" dirty="0" smtClean="0">
                <a:solidFill>
                  <a:schemeClr val="tx1"/>
                </a:solidFill>
                <a:latin typeface="Arial" charset="0"/>
                <a:ea typeface="+mn-ea"/>
                <a:cs typeface="+mn-cs"/>
              </a:rPr>
              <a:t> </a:t>
            </a:r>
            <a:r>
              <a:rPr lang="fr-BE" sz="1200" u="none" kern="1200" baseline="0" dirty="0" err="1" smtClean="0">
                <a:solidFill>
                  <a:schemeClr val="tx1"/>
                </a:solidFill>
                <a:latin typeface="Arial" charset="0"/>
                <a:ea typeface="+mn-ea"/>
                <a:cs typeface="+mn-cs"/>
              </a:rPr>
              <a:t>negotiators</a:t>
            </a:r>
            <a:r>
              <a:rPr lang="fr-BE" sz="1200" u="none" kern="1200" baseline="0" dirty="0" smtClean="0">
                <a:solidFill>
                  <a:schemeClr val="tx1"/>
                </a:solidFill>
                <a:latin typeface="Arial" charset="0"/>
                <a:ea typeface="+mn-ea"/>
                <a:cs typeface="+mn-cs"/>
              </a:rPr>
              <a:t> of the Council, </a:t>
            </a:r>
            <a:r>
              <a:rPr lang="fr-BE" sz="1200" u="none" kern="1200" baseline="0" dirty="0" err="1" smtClean="0">
                <a:solidFill>
                  <a:schemeClr val="tx1"/>
                </a:solidFill>
                <a:latin typeface="Arial" charset="0"/>
                <a:ea typeface="+mn-ea"/>
                <a:cs typeface="+mn-cs"/>
              </a:rPr>
              <a:t>Parliament</a:t>
            </a:r>
            <a:r>
              <a:rPr lang="fr-BE" sz="1200" u="none" kern="1200" baseline="0" dirty="0" smtClean="0">
                <a:solidFill>
                  <a:schemeClr val="tx1"/>
                </a:solidFill>
                <a:latin typeface="Arial" charset="0"/>
                <a:ea typeface="+mn-ea"/>
                <a:cs typeface="+mn-cs"/>
              </a:rPr>
              <a:t> and Commission </a:t>
            </a:r>
            <a:r>
              <a:rPr lang="fr-BE" sz="1200" u="none" kern="1200" baseline="0" dirty="0" err="1" smtClean="0">
                <a:solidFill>
                  <a:schemeClr val="tx1"/>
                </a:solidFill>
                <a:latin typeface="Arial" charset="0"/>
                <a:ea typeface="+mn-ea"/>
                <a:cs typeface="+mn-cs"/>
              </a:rPr>
              <a:t>after</a:t>
            </a:r>
            <a:r>
              <a:rPr lang="fr-BE" sz="1200" u="none" kern="1200" baseline="0" dirty="0" smtClean="0">
                <a:solidFill>
                  <a:schemeClr val="tx1"/>
                </a:solidFill>
                <a:latin typeface="Arial" charset="0"/>
                <a:ea typeface="+mn-ea"/>
                <a:cs typeface="+mn-cs"/>
              </a:rPr>
              <a:t> </a:t>
            </a:r>
            <a:r>
              <a:rPr lang="fr-BE" sz="1200" u="none" kern="1200" baseline="0" dirty="0" err="1" smtClean="0">
                <a:solidFill>
                  <a:schemeClr val="tx1"/>
                </a:solidFill>
                <a:latin typeface="Arial" charset="0"/>
                <a:ea typeface="+mn-ea"/>
                <a:cs typeface="+mn-cs"/>
              </a:rPr>
              <a:t>having</a:t>
            </a:r>
            <a:r>
              <a:rPr lang="fr-BE" sz="1200" u="none" kern="1200" baseline="0" dirty="0" smtClean="0">
                <a:solidFill>
                  <a:schemeClr val="tx1"/>
                </a:solidFill>
                <a:latin typeface="Arial" charset="0"/>
                <a:ea typeface="+mn-ea"/>
                <a:cs typeface="+mn-cs"/>
              </a:rPr>
              <a:t> </a:t>
            </a:r>
            <a:r>
              <a:rPr lang="fr-BE" sz="1200" u="none" kern="1200" baseline="0" dirty="0" err="1" smtClean="0">
                <a:solidFill>
                  <a:schemeClr val="tx1"/>
                </a:solidFill>
                <a:latin typeface="Arial" charset="0"/>
                <a:ea typeface="+mn-ea"/>
                <a:cs typeface="+mn-cs"/>
              </a:rPr>
              <a:t>reached</a:t>
            </a:r>
            <a:r>
              <a:rPr lang="fr-BE" sz="1200" u="none" kern="1200" baseline="0" dirty="0" smtClean="0">
                <a:solidFill>
                  <a:schemeClr val="tx1"/>
                </a:solidFill>
                <a:latin typeface="Arial" charset="0"/>
                <a:ea typeface="+mn-ea"/>
                <a:cs typeface="+mn-cs"/>
              </a:rPr>
              <a:t> the agreement at the </a:t>
            </a:r>
            <a:r>
              <a:rPr lang="fr-BE" sz="1200" u="none" kern="1200" baseline="0" dirty="0" err="1" smtClean="0">
                <a:solidFill>
                  <a:schemeClr val="tx1"/>
                </a:solidFill>
                <a:latin typeface="Arial" charset="0"/>
                <a:ea typeface="+mn-ea"/>
                <a:cs typeface="+mn-cs"/>
              </a:rPr>
              <a:t>European</a:t>
            </a:r>
            <a:r>
              <a:rPr lang="fr-BE" sz="1200" u="none" kern="1200" baseline="0" dirty="0" smtClean="0">
                <a:solidFill>
                  <a:schemeClr val="tx1"/>
                </a:solidFill>
                <a:latin typeface="Arial" charset="0"/>
                <a:ea typeface="+mn-ea"/>
                <a:cs typeface="+mn-cs"/>
              </a:rPr>
              <a:t> </a:t>
            </a:r>
            <a:r>
              <a:rPr lang="fr-BE" sz="1200" u="none" kern="1200" baseline="0" dirty="0" err="1" smtClean="0">
                <a:solidFill>
                  <a:schemeClr val="tx1"/>
                </a:solidFill>
                <a:latin typeface="Arial" charset="0"/>
                <a:ea typeface="+mn-ea"/>
                <a:cs typeface="+mn-cs"/>
              </a:rPr>
              <a:t>Parliament</a:t>
            </a:r>
            <a:r>
              <a:rPr lang="fr-BE" sz="1200" u="none" kern="1200" baseline="0" dirty="0" smtClean="0">
                <a:solidFill>
                  <a:schemeClr val="tx1"/>
                </a:solidFill>
                <a:latin typeface="Arial" charset="0"/>
                <a:ea typeface="+mn-ea"/>
                <a:cs typeface="+mn-cs"/>
              </a:rPr>
              <a:t> the last trilogue meeting in Brussels on 19 March. </a:t>
            </a:r>
          </a:p>
          <a:p>
            <a:r>
              <a:rPr lang="en-GB" sz="1200" kern="1200" dirty="0" smtClean="0">
                <a:solidFill>
                  <a:schemeClr val="tx1"/>
                </a:solidFill>
                <a:effectLst/>
                <a:latin typeface="Arial" charset="0"/>
                <a:ea typeface="+mn-ea"/>
                <a:cs typeface="+mn-cs"/>
              </a:rPr>
              <a:t>From left to right:</a:t>
            </a:r>
            <a:endParaRPr lang="fr-BE" sz="1200" kern="1200" dirty="0" smtClean="0">
              <a:solidFill>
                <a:schemeClr val="tx1"/>
              </a:solidFill>
              <a:effectLst/>
              <a:latin typeface="Arial" charset="0"/>
              <a:ea typeface="+mn-ea"/>
              <a:cs typeface="+mn-cs"/>
            </a:endParaRPr>
          </a:p>
          <a:p>
            <a:pPr lvl="0"/>
            <a:r>
              <a:rPr lang="en-GB" sz="1200" b="1" kern="1200" dirty="0" smtClean="0">
                <a:solidFill>
                  <a:schemeClr val="tx1"/>
                </a:solidFill>
                <a:effectLst/>
                <a:latin typeface="Arial" charset="0"/>
                <a:ea typeface="+mn-ea"/>
                <a:cs typeface="+mn-cs"/>
              </a:rPr>
              <a:t>Jean-Eric </a:t>
            </a:r>
            <a:r>
              <a:rPr lang="en-GB" sz="1200" b="1" kern="1200" dirty="0" err="1" smtClean="0">
                <a:solidFill>
                  <a:schemeClr val="tx1"/>
                </a:solidFill>
                <a:effectLst/>
                <a:latin typeface="Arial" charset="0"/>
                <a:ea typeface="+mn-ea"/>
                <a:cs typeface="+mn-cs"/>
              </a:rPr>
              <a:t>Paquet</a:t>
            </a:r>
            <a:r>
              <a:rPr lang="en-GB" sz="1200" kern="1200" dirty="0" smtClean="0">
                <a:solidFill>
                  <a:schemeClr val="tx1"/>
                </a:solidFill>
                <a:effectLst/>
                <a:latin typeface="Arial" charset="0"/>
                <a:ea typeface="+mn-ea"/>
                <a:cs typeface="+mn-cs"/>
              </a:rPr>
              <a:t>, Director General of RTD</a:t>
            </a:r>
            <a:endParaRPr lang="fr-BE" sz="1200" kern="1200" dirty="0" smtClean="0">
              <a:solidFill>
                <a:schemeClr val="tx1"/>
              </a:solidFill>
              <a:effectLst/>
              <a:latin typeface="Arial" charset="0"/>
              <a:ea typeface="+mn-ea"/>
              <a:cs typeface="+mn-cs"/>
            </a:endParaRPr>
          </a:p>
          <a:p>
            <a:pPr lvl="0"/>
            <a:r>
              <a:rPr lang="en-GB" sz="1200" b="1" kern="1200" dirty="0" err="1" smtClean="0">
                <a:solidFill>
                  <a:schemeClr val="tx1"/>
                </a:solidFill>
                <a:effectLst/>
                <a:latin typeface="Arial" charset="0"/>
                <a:ea typeface="+mn-ea"/>
                <a:cs typeface="+mn-cs"/>
              </a:rPr>
              <a:t>Lieve</a:t>
            </a:r>
            <a:r>
              <a:rPr lang="en-GB" sz="1200" b="1" kern="1200" dirty="0" smtClean="0">
                <a:solidFill>
                  <a:schemeClr val="tx1"/>
                </a:solidFill>
                <a:effectLst/>
                <a:latin typeface="Arial" charset="0"/>
                <a:ea typeface="+mn-ea"/>
                <a:cs typeface="+mn-cs"/>
              </a:rPr>
              <a:t> </a:t>
            </a:r>
            <a:r>
              <a:rPr lang="en-GB" sz="1200" b="1" kern="1200" dirty="0" err="1" smtClean="0">
                <a:solidFill>
                  <a:schemeClr val="tx1"/>
                </a:solidFill>
                <a:effectLst/>
                <a:latin typeface="Arial" charset="0"/>
                <a:ea typeface="+mn-ea"/>
                <a:cs typeface="+mn-cs"/>
              </a:rPr>
              <a:t>Wierinck</a:t>
            </a:r>
            <a:r>
              <a:rPr lang="en-GB" sz="1200" kern="1200" dirty="0" smtClean="0">
                <a:solidFill>
                  <a:schemeClr val="tx1"/>
                </a:solidFill>
                <a:effectLst/>
                <a:latin typeface="Arial" charset="0"/>
                <a:ea typeface="+mn-ea"/>
                <a:cs typeface="+mn-cs"/>
              </a:rPr>
              <a:t>, shadow rapporteur, Group of the Alliance of Liberals and Democrats for Europe (European Parliament) </a:t>
            </a:r>
            <a:endParaRPr lang="fr-BE" sz="1200" kern="1200" dirty="0" smtClean="0">
              <a:solidFill>
                <a:schemeClr val="tx1"/>
              </a:solidFill>
              <a:effectLst/>
              <a:latin typeface="Arial" charset="0"/>
              <a:ea typeface="+mn-ea"/>
              <a:cs typeface="+mn-cs"/>
            </a:endParaRPr>
          </a:p>
          <a:p>
            <a:pPr lvl="0"/>
            <a:r>
              <a:rPr lang="en-GB" sz="1200" b="1" kern="1200" dirty="0" smtClean="0">
                <a:solidFill>
                  <a:schemeClr val="tx1"/>
                </a:solidFill>
                <a:effectLst/>
                <a:latin typeface="Arial" charset="0"/>
                <a:ea typeface="+mn-ea"/>
                <a:cs typeface="+mn-cs"/>
              </a:rPr>
              <a:t>Dan Nica</a:t>
            </a:r>
            <a:r>
              <a:rPr lang="en-GB" sz="1200" kern="1200" dirty="0" smtClean="0">
                <a:solidFill>
                  <a:schemeClr val="tx1"/>
                </a:solidFill>
                <a:effectLst/>
                <a:latin typeface="Arial" charset="0"/>
                <a:ea typeface="+mn-ea"/>
                <a:cs typeface="+mn-cs"/>
              </a:rPr>
              <a:t>, rapporteur for Horizon Europe Framework Programme , Group of the Progressive Alliance of Socialists and Democrats (European Parliament) </a:t>
            </a:r>
            <a:endParaRPr lang="fr-BE" sz="1200" kern="1200" dirty="0" smtClean="0">
              <a:solidFill>
                <a:schemeClr val="tx1"/>
              </a:solidFill>
              <a:effectLst/>
              <a:latin typeface="Arial" charset="0"/>
              <a:ea typeface="+mn-ea"/>
              <a:cs typeface="+mn-cs"/>
            </a:endParaRPr>
          </a:p>
          <a:p>
            <a:pPr lvl="0"/>
            <a:r>
              <a:rPr lang="en-GB" sz="1200" b="1" kern="1200" dirty="0" err="1" smtClean="0">
                <a:solidFill>
                  <a:schemeClr val="tx1"/>
                </a:solidFill>
                <a:effectLst/>
                <a:latin typeface="Arial" charset="0"/>
                <a:ea typeface="+mn-ea"/>
                <a:cs typeface="+mn-cs"/>
              </a:rPr>
              <a:t>Evžen</a:t>
            </a:r>
            <a:r>
              <a:rPr lang="en-GB" sz="1200" b="1" kern="1200" dirty="0" smtClean="0">
                <a:solidFill>
                  <a:schemeClr val="tx1"/>
                </a:solidFill>
                <a:effectLst/>
                <a:latin typeface="Arial" charset="0"/>
                <a:ea typeface="+mn-ea"/>
                <a:cs typeface="+mn-cs"/>
              </a:rPr>
              <a:t> </a:t>
            </a:r>
            <a:r>
              <a:rPr lang="en-GB" sz="1200" b="1" kern="1200" dirty="0" err="1" smtClean="0">
                <a:solidFill>
                  <a:schemeClr val="tx1"/>
                </a:solidFill>
                <a:effectLst/>
                <a:latin typeface="Arial" charset="0"/>
                <a:ea typeface="+mn-ea"/>
                <a:cs typeface="+mn-cs"/>
              </a:rPr>
              <a:t>Tošenovský</a:t>
            </a:r>
            <a:r>
              <a:rPr lang="en-GB" sz="1200" kern="1200" dirty="0" smtClean="0">
                <a:solidFill>
                  <a:schemeClr val="tx1"/>
                </a:solidFill>
                <a:effectLst/>
                <a:latin typeface="Arial" charset="0"/>
                <a:ea typeface="+mn-ea"/>
                <a:cs typeface="+mn-cs"/>
              </a:rPr>
              <a:t>, shadow rapporteur, European Conservatives and Reformists Group (European Parliament)</a:t>
            </a:r>
            <a:endParaRPr lang="fr-BE" sz="1200" kern="1200" dirty="0" smtClean="0">
              <a:solidFill>
                <a:schemeClr val="tx1"/>
              </a:solidFill>
              <a:effectLst/>
              <a:latin typeface="Arial" charset="0"/>
              <a:ea typeface="+mn-ea"/>
              <a:cs typeface="+mn-cs"/>
            </a:endParaRPr>
          </a:p>
          <a:p>
            <a:pPr lvl="0"/>
            <a:r>
              <a:rPr lang="pt-PT" sz="1200" b="1" kern="1200" dirty="0" smtClean="0">
                <a:solidFill>
                  <a:schemeClr val="tx1"/>
                </a:solidFill>
                <a:effectLst/>
                <a:latin typeface="Arial" charset="0"/>
                <a:ea typeface="+mn-ea"/>
                <a:cs typeface="+mn-cs"/>
              </a:rPr>
              <a:t>Carlos Moedas</a:t>
            </a:r>
            <a:r>
              <a:rPr lang="pt-PT" sz="1200" kern="1200" dirty="0" smtClean="0">
                <a:solidFill>
                  <a:schemeClr val="tx1"/>
                </a:solidFill>
                <a:effectLst/>
                <a:latin typeface="Arial" charset="0"/>
                <a:ea typeface="+mn-ea"/>
                <a:cs typeface="+mn-cs"/>
              </a:rPr>
              <a:t>, </a:t>
            </a:r>
            <a:r>
              <a:rPr lang="pt-PT" sz="1200" kern="1200" dirty="0" err="1" smtClean="0">
                <a:solidFill>
                  <a:schemeClr val="tx1"/>
                </a:solidFill>
                <a:effectLst/>
                <a:latin typeface="Arial" charset="0"/>
                <a:ea typeface="+mn-ea"/>
                <a:cs typeface="+mn-cs"/>
              </a:rPr>
              <a:t>Commissioner</a:t>
            </a:r>
            <a:r>
              <a:rPr lang="pt-PT" sz="1200" kern="1200" dirty="0" smtClean="0">
                <a:solidFill>
                  <a:schemeClr val="tx1"/>
                </a:solidFill>
                <a:effectLst/>
                <a:latin typeface="Arial" charset="0"/>
                <a:ea typeface="+mn-ea"/>
                <a:cs typeface="+mn-cs"/>
              </a:rPr>
              <a:t> for R&amp;I</a:t>
            </a:r>
            <a:endParaRPr lang="fr-BE" sz="1200" kern="1200" dirty="0" smtClean="0">
              <a:solidFill>
                <a:schemeClr val="tx1"/>
              </a:solidFill>
              <a:effectLst/>
              <a:latin typeface="Arial" charset="0"/>
              <a:ea typeface="+mn-ea"/>
              <a:cs typeface="+mn-cs"/>
            </a:endParaRPr>
          </a:p>
          <a:p>
            <a:pPr lvl="0"/>
            <a:r>
              <a:rPr lang="en-GB" sz="1200" b="1" kern="1200" dirty="0" smtClean="0">
                <a:solidFill>
                  <a:schemeClr val="tx1"/>
                </a:solidFill>
                <a:effectLst/>
                <a:latin typeface="Arial" charset="0"/>
                <a:ea typeface="+mn-ea"/>
                <a:cs typeface="+mn-cs"/>
              </a:rPr>
              <a:t>Jerzy </a:t>
            </a:r>
            <a:r>
              <a:rPr lang="en-GB" sz="1200" b="1" kern="1200" dirty="0" err="1" smtClean="0">
                <a:solidFill>
                  <a:schemeClr val="tx1"/>
                </a:solidFill>
                <a:effectLst/>
                <a:latin typeface="Arial" charset="0"/>
                <a:ea typeface="+mn-ea"/>
                <a:cs typeface="+mn-cs"/>
              </a:rPr>
              <a:t>Buzek</a:t>
            </a:r>
            <a:r>
              <a:rPr lang="en-GB" sz="1200" kern="1200" dirty="0" smtClean="0">
                <a:solidFill>
                  <a:schemeClr val="tx1"/>
                </a:solidFill>
                <a:effectLst/>
                <a:latin typeface="Arial" charset="0"/>
                <a:ea typeface="+mn-ea"/>
                <a:cs typeface="+mn-cs"/>
              </a:rPr>
              <a:t>, Chair of ITRE Committee, Group of the European People's Party (European Parliament)  </a:t>
            </a:r>
            <a:endParaRPr lang="fr-BE" sz="1200" kern="1200" dirty="0" smtClean="0">
              <a:solidFill>
                <a:schemeClr val="tx1"/>
              </a:solidFill>
              <a:effectLst/>
              <a:latin typeface="Arial" charset="0"/>
              <a:ea typeface="+mn-ea"/>
              <a:cs typeface="+mn-cs"/>
            </a:endParaRPr>
          </a:p>
          <a:p>
            <a:pPr lvl="0"/>
            <a:r>
              <a:rPr lang="en-GB" sz="1200" b="1" kern="1200" dirty="0" smtClean="0">
                <a:solidFill>
                  <a:schemeClr val="tx1"/>
                </a:solidFill>
                <a:effectLst/>
                <a:latin typeface="Arial" charset="0"/>
                <a:ea typeface="+mn-ea"/>
                <a:cs typeface="+mn-cs"/>
              </a:rPr>
              <a:t>Cosmin </a:t>
            </a:r>
            <a:r>
              <a:rPr lang="en-GB" sz="1200" b="1" kern="1200" dirty="0" err="1" smtClean="0">
                <a:solidFill>
                  <a:schemeClr val="tx1"/>
                </a:solidFill>
                <a:effectLst/>
                <a:latin typeface="Arial" charset="0"/>
                <a:ea typeface="+mn-ea"/>
                <a:cs typeface="+mn-cs"/>
              </a:rPr>
              <a:t>Boiangiu</a:t>
            </a:r>
            <a:r>
              <a:rPr lang="en-GB" sz="1200" kern="1200" dirty="0" smtClean="0">
                <a:solidFill>
                  <a:schemeClr val="tx1"/>
                </a:solidFill>
                <a:effectLst/>
                <a:latin typeface="Arial" charset="0"/>
                <a:ea typeface="+mn-ea"/>
                <a:cs typeface="+mn-cs"/>
              </a:rPr>
              <a:t>, Deputy Permanent Representative, Romanian Presidency</a:t>
            </a:r>
            <a:endParaRPr lang="fr-BE" sz="1200" kern="1200" dirty="0" smtClean="0">
              <a:solidFill>
                <a:schemeClr val="tx1"/>
              </a:solidFill>
              <a:effectLst/>
              <a:latin typeface="Arial" charset="0"/>
              <a:ea typeface="+mn-ea"/>
              <a:cs typeface="+mn-cs"/>
            </a:endParaRPr>
          </a:p>
          <a:p>
            <a:pPr lvl="0"/>
            <a:r>
              <a:rPr lang="en-GB" sz="1200" b="1" kern="1200" dirty="0" smtClean="0">
                <a:solidFill>
                  <a:schemeClr val="tx1"/>
                </a:solidFill>
                <a:effectLst/>
                <a:latin typeface="Arial" charset="0"/>
                <a:ea typeface="+mn-ea"/>
                <a:cs typeface="+mn-cs"/>
              </a:rPr>
              <a:t>Christian </a:t>
            </a:r>
            <a:r>
              <a:rPr lang="en-GB" sz="1200" b="1" kern="1200" dirty="0" err="1" smtClean="0">
                <a:solidFill>
                  <a:schemeClr val="tx1"/>
                </a:solidFill>
                <a:effectLst/>
                <a:latin typeface="Arial" charset="0"/>
                <a:ea typeface="+mn-ea"/>
                <a:cs typeface="+mn-cs"/>
              </a:rPr>
              <a:t>Ehler</a:t>
            </a:r>
            <a:r>
              <a:rPr lang="en-GB" sz="1200" kern="1200" dirty="0" smtClean="0">
                <a:solidFill>
                  <a:schemeClr val="tx1"/>
                </a:solidFill>
                <a:effectLst/>
                <a:latin typeface="Arial" charset="0"/>
                <a:ea typeface="+mn-ea"/>
                <a:cs typeface="+mn-cs"/>
              </a:rPr>
              <a:t>, rapporteur for Horizon Europe Specific Programme, Group of the European People's Party (European Parliament)</a:t>
            </a:r>
            <a:endParaRPr lang="fr-BE" sz="1200" kern="1200" dirty="0" smtClean="0">
              <a:solidFill>
                <a:schemeClr val="tx1"/>
              </a:solidFill>
              <a:effectLst/>
              <a:latin typeface="Arial" charset="0"/>
              <a:ea typeface="+mn-ea"/>
              <a:cs typeface="+mn-cs"/>
            </a:endParaRPr>
          </a:p>
          <a:p>
            <a:pPr lvl="0"/>
            <a:r>
              <a:rPr lang="en-GB" sz="1200" b="1" kern="1200" dirty="0" err="1" smtClean="0">
                <a:solidFill>
                  <a:schemeClr val="tx1"/>
                </a:solidFill>
                <a:effectLst/>
                <a:latin typeface="Arial" charset="0"/>
                <a:ea typeface="+mn-ea"/>
                <a:cs typeface="+mn-cs"/>
              </a:rPr>
              <a:t>Jakop</a:t>
            </a:r>
            <a:r>
              <a:rPr lang="en-GB" sz="1200" b="1" kern="1200" dirty="0" smtClean="0">
                <a:solidFill>
                  <a:schemeClr val="tx1"/>
                </a:solidFill>
                <a:effectLst/>
                <a:latin typeface="Arial" charset="0"/>
                <a:ea typeface="+mn-ea"/>
                <a:cs typeface="+mn-cs"/>
              </a:rPr>
              <a:t> </a:t>
            </a:r>
            <a:r>
              <a:rPr lang="en-GB" sz="1200" b="1" kern="1200" dirty="0" err="1" smtClean="0">
                <a:solidFill>
                  <a:schemeClr val="tx1"/>
                </a:solidFill>
                <a:effectLst/>
                <a:latin typeface="Arial" charset="0"/>
                <a:ea typeface="+mn-ea"/>
                <a:cs typeface="+mn-cs"/>
              </a:rPr>
              <a:t>Dalunde</a:t>
            </a:r>
            <a:r>
              <a:rPr lang="en-GB" sz="1200" kern="1200" dirty="0" smtClean="0">
                <a:solidFill>
                  <a:schemeClr val="tx1"/>
                </a:solidFill>
                <a:effectLst/>
                <a:latin typeface="Arial" charset="0"/>
                <a:ea typeface="+mn-ea"/>
                <a:cs typeface="+mn-cs"/>
              </a:rPr>
              <a:t>, shadow rapporteur, Group of the Greens (European Parliament)</a:t>
            </a:r>
            <a:endParaRPr lang="fr-BE" sz="1200" kern="1200" dirty="0" smtClean="0">
              <a:solidFill>
                <a:schemeClr val="tx1"/>
              </a:solidFill>
              <a:effectLst/>
              <a:latin typeface="Arial" charset="0"/>
              <a:ea typeface="+mn-ea"/>
              <a:cs typeface="+mn-cs"/>
            </a:endParaRPr>
          </a:p>
          <a:p>
            <a:pPr lvl="0"/>
            <a:r>
              <a:rPr lang="en-GB" sz="1200" b="1" kern="1200" dirty="0" smtClean="0">
                <a:solidFill>
                  <a:schemeClr val="tx1"/>
                </a:solidFill>
                <a:effectLst/>
                <a:latin typeface="Arial" charset="0"/>
                <a:ea typeface="+mn-ea"/>
                <a:cs typeface="+mn-cs"/>
              </a:rPr>
              <a:t>Soledad </a:t>
            </a:r>
            <a:r>
              <a:rPr lang="en-GB" sz="1200" b="1" kern="1200" dirty="0" err="1" smtClean="0">
                <a:solidFill>
                  <a:schemeClr val="tx1"/>
                </a:solidFill>
                <a:effectLst/>
                <a:latin typeface="Arial" charset="0"/>
                <a:ea typeface="+mn-ea"/>
                <a:cs typeface="+mn-cs"/>
              </a:rPr>
              <a:t>Cabezón</a:t>
            </a:r>
            <a:r>
              <a:rPr lang="en-GB" sz="1200" b="1" kern="1200" dirty="0" smtClean="0">
                <a:solidFill>
                  <a:schemeClr val="tx1"/>
                </a:solidFill>
                <a:effectLst/>
                <a:latin typeface="Arial" charset="0"/>
                <a:ea typeface="+mn-ea"/>
                <a:cs typeface="+mn-cs"/>
              </a:rPr>
              <a:t> Ruiz</a:t>
            </a:r>
            <a:r>
              <a:rPr lang="en-GB" sz="1200" kern="1200" dirty="0" smtClean="0">
                <a:solidFill>
                  <a:schemeClr val="tx1"/>
                </a:solidFill>
                <a:effectLst/>
                <a:latin typeface="Arial" charset="0"/>
                <a:ea typeface="+mn-ea"/>
                <a:cs typeface="+mn-cs"/>
              </a:rPr>
              <a:t>, shadow rapporteur, Group of the Progressive Alliance of Socialists and Democrats  (European Parliament) </a:t>
            </a:r>
            <a:endParaRPr lang="fr-BE" sz="1200" u="none" kern="1200" dirty="0" smtClean="0">
              <a:solidFill>
                <a:schemeClr val="tx1"/>
              </a:solidFill>
              <a:latin typeface="Arial" charset="0"/>
              <a:ea typeface="+mn-ea"/>
              <a:cs typeface="+mn-cs"/>
            </a:endParaRPr>
          </a:p>
          <a:p>
            <a:endParaRPr lang="en-GB" sz="1200" u="none" kern="1200" dirty="0" smtClean="0">
              <a:solidFill>
                <a:schemeClr val="tx1"/>
              </a:solidFill>
              <a:latin typeface="Arial" charset="0"/>
              <a:ea typeface="+mn-ea"/>
              <a:cs typeface="+mn-cs"/>
            </a:endParaRPr>
          </a:p>
          <a:p>
            <a:endParaRPr lang="en-US" sz="1200" b="0" i="0" u="none" strike="noStrike" kern="1200" dirty="0" smtClean="0">
              <a:solidFill>
                <a:schemeClr val="tx1"/>
              </a:solidFill>
              <a:effectLst/>
              <a:latin typeface="Arial" charset="0"/>
              <a:ea typeface="+mn-ea"/>
              <a:cs typeface="+mn-cs"/>
            </a:endParaRPr>
          </a:p>
          <a:p>
            <a:endParaRPr lang="de-DE" sz="1200" u="sng" kern="1200" dirty="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6441B25-C4D1-47DB-817D-B9C4FC5392FB}"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5955616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03376"/>
            <a:ext cx="9144000" cy="5754624"/>
          </a:xfrm>
          <a:prstGeom prst="rect">
            <a:avLst/>
          </a:prstGeom>
        </p:spPr>
      </p:pic>
      <p:pic>
        <p:nvPicPr>
          <p:cNvPr id="5" name="Picture 6" descr="LOGO CE-EN-quadri.eps"/>
          <p:cNvPicPr>
            <a:picLocks noChangeAspect="1"/>
          </p:cNvPicPr>
          <p:nvPr userDrawn="1"/>
        </p:nvPicPr>
        <p:blipFill>
          <a:blip r:embed="rId3" cstate="print"/>
          <a:srcRect/>
          <a:stretch>
            <a:fillRect/>
          </a:stretch>
        </p:blipFill>
        <p:spPr bwMode="auto">
          <a:xfrm>
            <a:off x="3906000" y="332656"/>
            <a:ext cx="1584325" cy="1100138"/>
          </a:xfrm>
          <a:prstGeom prst="rect">
            <a:avLst/>
          </a:prstGeom>
          <a:noFill/>
          <a:ln w="9525">
            <a:noFill/>
            <a:miter lim="800000"/>
            <a:headEnd/>
            <a:tailEnd/>
          </a:ln>
        </p:spPr>
      </p:pic>
      <p:sp>
        <p:nvSpPr>
          <p:cNvPr id="6" name="Rectangle 5"/>
          <p:cNvSpPr/>
          <p:nvPr userDrawn="1"/>
        </p:nvSpPr>
        <p:spPr>
          <a:xfrm>
            <a:off x="4230000" y="6429118"/>
            <a:ext cx="684213" cy="456142"/>
          </a:xfrm>
          <a:prstGeom prst="rect">
            <a:avLst/>
          </a:prstGeom>
          <a:solidFill>
            <a:srgbClr val="13317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3" name="TextBox 2"/>
          <p:cNvSpPr txBox="1"/>
          <p:nvPr userDrawn="1"/>
        </p:nvSpPr>
        <p:spPr>
          <a:xfrm>
            <a:off x="4173092" y="6388471"/>
            <a:ext cx="846055" cy="369332"/>
          </a:xfrm>
          <a:prstGeom prst="rect">
            <a:avLst/>
          </a:prstGeom>
          <a:noFill/>
        </p:spPr>
        <p:txBody>
          <a:bodyPr wrap="square" rtlCol="0">
            <a:spAutoFit/>
          </a:bodyPr>
          <a:lstStyle/>
          <a:p>
            <a:r>
              <a:rPr lang="fr-BE" sz="900" b="0" i="1" dirty="0" err="1" smtClean="0">
                <a:solidFill>
                  <a:schemeClr val="bg1"/>
                </a:solidFill>
                <a:latin typeface="EC Square Sans Pro Light" panose="020B0506000000020004" pitchFamily="34" charset="0"/>
              </a:rPr>
              <a:t>Research</a:t>
            </a:r>
            <a:r>
              <a:rPr lang="fr-BE" sz="900" b="0" i="1" dirty="0" smtClean="0">
                <a:solidFill>
                  <a:schemeClr val="bg1"/>
                </a:solidFill>
                <a:latin typeface="EC Square Sans Pro Light" panose="020B0506000000020004" pitchFamily="34" charset="0"/>
              </a:rPr>
              <a:t> and Innovation </a:t>
            </a:r>
            <a:endParaRPr lang="en-GB" sz="900" b="0" i="1" dirty="0" err="1" smtClean="0">
              <a:solidFill>
                <a:schemeClr val="bg1"/>
              </a:solidFill>
              <a:latin typeface="EC Square Sans Pro Light" panose="020B0506000000020004" pitchFamily="34" charset="0"/>
            </a:endParaRPr>
          </a:p>
        </p:txBody>
      </p:sp>
      <p:sp>
        <p:nvSpPr>
          <p:cNvPr id="9" name="TextBox 8"/>
          <p:cNvSpPr txBox="1"/>
          <p:nvPr userDrawn="1"/>
        </p:nvSpPr>
        <p:spPr>
          <a:xfrm>
            <a:off x="0" y="4685074"/>
            <a:ext cx="2051720" cy="400110"/>
          </a:xfrm>
          <a:prstGeom prst="rect">
            <a:avLst/>
          </a:prstGeom>
          <a:solidFill>
            <a:schemeClr val="accent6"/>
          </a:solidFill>
        </p:spPr>
        <p:txBody>
          <a:bodyPr wrap="square" lIns="0" rtlCol="0" anchor="ctr" anchorCtr="0">
            <a:spAutoFit/>
          </a:bodyPr>
          <a:lstStyle/>
          <a:p>
            <a:pPr marL="444500"/>
            <a:r>
              <a:rPr lang="en-GB" sz="2000" b="0" i="1" dirty="0" smtClean="0">
                <a:solidFill>
                  <a:schemeClr val="bg1"/>
                </a:solidFill>
                <a:latin typeface="Arial" panose="020B0604020202020204" pitchFamily="34" charset="0"/>
                <a:cs typeface="Arial" panose="020B0604020202020204" pitchFamily="34" charset="0"/>
              </a:rPr>
              <a:t>#</a:t>
            </a:r>
            <a:r>
              <a:rPr lang="en-GB" sz="2000" b="0" dirty="0" err="1" smtClean="0">
                <a:solidFill>
                  <a:schemeClr val="bg1"/>
                </a:solidFill>
                <a:latin typeface="Arial" panose="020B0604020202020204" pitchFamily="34" charset="0"/>
                <a:cs typeface="Arial" panose="020B0604020202020204" pitchFamily="34" charset="0"/>
              </a:rPr>
              <a:t>HorizonEU</a:t>
            </a:r>
            <a:r>
              <a:rPr lang="en-GB" sz="2000" b="0" dirty="0" smtClean="0">
                <a:solidFill>
                  <a:schemeClr val="bg1"/>
                </a:solidFill>
                <a:latin typeface="Arial" panose="020B0604020202020204" pitchFamily="34" charset="0"/>
                <a:cs typeface="Arial" panose="020B0604020202020204" pitchFamily="34" charset="0"/>
              </a:rPr>
              <a:t> </a:t>
            </a:r>
            <a:endParaRPr lang="en-GB" sz="2000" b="0" dirty="0">
              <a:solidFill>
                <a:schemeClr val="bg1"/>
              </a:solidFill>
              <a:latin typeface="Arial" panose="020B0604020202020204" pitchFamily="34" charset="0"/>
              <a:cs typeface="Arial" panose="020B0604020202020204" pitchFamily="34" charset="0"/>
            </a:endParaRPr>
          </a:p>
        </p:txBody>
      </p:sp>
      <p:sp>
        <p:nvSpPr>
          <p:cNvPr id="10" name="TextBox 9"/>
          <p:cNvSpPr txBox="1"/>
          <p:nvPr userDrawn="1"/>
        </p:nvSpPr>
        <p:spPr>
          <a:xfrm>
            <a:off x="358914" y="2624386"/>
            <a:ext cx="3960440" cy="400110"/>
          </a:xfrm>
          <a:prstGeom prst="rect">
            <a:avLst/>
          </a:prstGeom>
          <a:noFill/>
        </p:spPr>
        <p:txBody>
          <a:bodyPr wrap="square" rtlCol="0">
            <a:spAutoFit/>
          </a:bodyPr>
          <a:lstStyle/>
          <a:p>
            <a:r>
              <a:rPr lang="en-US" sz="2000" b="0" dirty="0">
                <a:solidFill>
                  <a:schemeClr val="accent6"/>
                </a:solidFill>
              </a:rPr>
              <a:t>Commission proposal for</a:t>
            </a:r>
            <a:endParaRPr lang="en-GB" sz="2000" b="0" dirty="0" err="1" smtClean="0">
              <a:solidFill>
                <a:schemeClr val="accent6"/>
              </a:solidFill>
            </a:endParaRPr>
          </a:p>
        </p:txBody>
      </p:sp>
      <p:sp>
        <p:nvSpPr>
          <p:cNvPr id="15" name="TextBox 14"/>
          <p:cNvSpPr txBox="1"/>
          <p:nvPr userDrawn="1"/>
        </p:nvSpPr>
        <p:spPr>
          <a:xfrm>
            <a:off x="361627" y="3645024"/>
            <a:ext cx="4657519" cy="553998"/>
          </a:xfrm>
          <a:prstGeom prst="rect">
            <a:avLst/>
          </a:prstGeom>
          <a:noFill/>
        </p:spPr>
        <p:txBody>
          <a:bodyPr wrap="square" rtlCol="0">
            <a:spAutoFit/>
          </a:bodyPr>
          <a:lstStyle/>
          <a:p>
            <a:r>
              <a:rPr lang="en-US" sz="1500" dirty="0">
                <a:solidFill>
                  <a:srgbClr val="00B0F0"/>
                </a:solidFill>
                <a:latin typeface="+mn-lt"/>
              </a:rPr>
              <a:t>THE NEXT EU RESEARCH &amp; INNOVATION  </a:t>
            </a:r>
            <a:r>
              <a:rPr lang="en-US" sz="1500" dirty="0" smtClean="0">
                <a:solidFill>
                  <a:srgbClr val="00B0F0"/>
                </a:solidFill>
                <a:latin typeface="+mn-lt"/>
              </a:rPr>
              <a:t>PROGRAMME (2021 – 2027)</a:t>
            </a:r>
            <a:endParaRPr lang="en-GB" sz="1500" dirty="0" err="1" smtClean="0">
              <a:solidFill>
                <a:srgbClr val="00B0F0"/>
              </a:solidFill>
              <a:latin typeface="+mn-lt"/>
            </a:endParaRPr>
          </a:p>
        </p:txBody>
      </p:sp>
      <p:sp>
        <p:nvSpPr>
          <p:cNvPr id="4" name="Text Placeholder 3"/>
          <p:cNvSpPr>
            <a:spLocks noGrp="1"/>
          </p:cNvSpPr>
          <p:nvPr>
            <p:ph type="body" sz="quarter" idx="10" hasCustomPrompt="1"/>
          </p:nvPr>
        </p:nvSpPr>
        <p:spPr>
          <a:xfrm>
            <a:off x="367913" y="5351661"/>
            <a:ext cx="4914642" cy="252437"/>
          </a:xfrm>
          <a:prstGeom prst="rect">
            <a:avLst/>
          </a:prstGeom>
        </p:spPr>
        <p:txBody>
          <a:bodyPr/>
          <a:lstStyle>
            <a:lvl1pPr marL="0" indent="0">
              <a:buNone/>
              <a:defRPr sz="1400" b="0" i="0" baseline="0"/>
            </a:lvl1pPr>
            <a:lvl5pPr>
              <a:defRPr/>
            </a:lvl5pPr>
          </a:lstStyle>
          <a:p>
            <a:pPr lvl="0"/>
            <a:r>
              <a:rPr lang="fr-BE" dirty="0" smtClean="0"/>
              <a:t>Speaker Name</a:t>
            </a:r>
          </a:p>
          <a:p>
            <a:pPr lvl="0"/>
            <a:endParaRPr lang="fr-BE" dirty="0" smtClean="0"/>
          </a:p>
          <a:p>
            <a:pPr lvl="0"/>
            <a:endParaRPr lang="en-GB" dirty="0"/>
          </a:p>
        </p:txBody>
      </p:sp>
      <p:sp>
        <p:nvSpPr>
          <p:cNvPr id="16" name="Text Placeholder 3"/>
          <p:cNvSpPr>
            <a:spLocks noGrp="1"/>
          </p:cNvSpPr>
          <p:nvPr>
            <p:ph type="body" sz="quarter" idx="11" hasCustomPrompt="1"/>
          </p:nvPr>
        </p:nvSpPr>
        <p:spPr>
          <a:xfrm>
            <a:off x="370664" y="5604099"/>
            <a:ext cx="4914642" cy="208688"/>
          </a:xfrm>
          <a:prstGeom prst="rect">
            <a:avLst/>
          </a:prstGeom>
        </p:spPr>
        <p:txBody>
          <a:bodyPr/>
          <a:lstStyle>
            <a:lvl1pPr marL="0" indent="0">
              <a:buNone/>
              <a:defRPr sz="1400" i="0" baseline="0"/>
            </a:lvl1pPr>
            <a:lvl5pPr>
              <a:defRPr/>
            </a:lvl5pPr>
          </a:lstStyle>
          <a:p>
            <a:pPr lvl="0"/>
            <a:r>
              <a:rPr lang="fr-BE" dirty="0" smtClean="0"/>
              <a:t>Name of the Event</a:t>
            </a:r>
          </a:p>
          <a:p>
            <a:pPr lvl="0"/>
            <a:endParaRPr lang="fr-BE" dirty="0" smtClean="0"/>
          </a:p>
          <a:p>
            <a:pPr lvl="0"/>
            <a:endParaRPr lang="en-GB" dirty="0"/>
          </a:p>
        </p:txBody>
      </p:sp>
      <p:sp>
        <p:nvSpPr>
          <p:cNvPr id="17" name="TextBox 16"/>
          <p:cNvSpPr txBox="1"/>
          <p:nvPr userDrawn="1"/>
        </p:nvSpPr>
        <p:spPr>
          <a:xfrm>
            <a:off x="355802" y="2892670"/>
            <a:ext cx="4319711" cy="707886"/>
          </a:xfrm>
          <a:prstGeom prst="rect">
            <a:avLst/>
          </a:prstGeom>
          <a:noFill/>
        </p:spPr>
        <p:txBody>
          <a:bodyPr wrap="square" rtlCol="0">
            <a:spAutoFit/>
          </a:bodyPr>
          <a:lstStyle/>
          <a:p>
            <a:r>
              <a:rPr lang="en-US" sz="4000" dirty="0" smtClean="0">
                <a:solidFill>
                  <a:schemeClr val="accent6"/>
                </a:solidFill>
                <a:latin typeface="+mj-lt"/>
              </a:rPr>
              <a:t>Horizon Europe</a:t>
            </a:r>
            <a:endParaRPr lang="en-GB" sz="4000" b="0" dirty="0" err="1" smtClean="0">
              <a:solidFill>
                <a:schemeClr val="accent6"/>
              </a:solidFill>
              <a:latin typeface="+mj-lt"/>
            </a:endParaRPr>
          </a:p>
        </p:txBody>
      </p:sp>
      <p:sp>
        <p:nvSpPr>
          <p:cNvPr id="18" name="Text Placeholder 3"/>
          <p:cNvSpPr>
            <a:spLocks noGrp="1"/>
          </p:cNvSpPr>
          <p:nvPr>
            <p:ph type="body" sz="quarter" idx="12" hasCustomPrompt="1"/>
          </p:nvPr>
        </p:nvSpPr>
        <p:spPr>
          <a:xfrm>
            <a:off x="370664" y="5843364"/>
            <a:ext cx="4914642" cy="353263"/>
          </a:xfrm>
          <a:prstGeom prst="rect">
            <a:avLst/>
          </a:prstGeom>
        </p:spPr>
        <p:txBody>
          <a:bodyPr/>
          <a:lstStyle>
            <a:lvl1pPr marL="0" indent="0">
              <a:buNone/>
              <a:defRPr sz="1400" i="0" baseline="0"/>
            </a:lvl1pPr>
            <a:lvl5pPr>
              <a:defRPr/>
            </a:lvl5pPr>
          </a:lstStyle>
          <a:p>
            <a:pPr lvl="0"/>
            <a:r>
              <a:rPr lang="fr-BE" dirty="0" smtClean="0"/>
              <a:t>Date of the Event</a:t>
            </a:r>
          </a:p>
          <a:p>
            <a:pPr lvl="0"/>
            <a:endParaRPr lang="fr-BE" dirty="0" smtClean="0"/>
          </a:p>
          <a:p>
            <a:pPr lvl="0"/>
            <a:endParaRPr lang="en-GB" dirty="0"/>
          </a:p>
        </p:txBody>
      </p:sp>
    </p:spTree>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160" userDrawn="1">
          <p15:clr>
            <a:srgbClr val="FBAE40"/>
          </p15:clr>
        </p15:guide>
        <p15:guide id="2" pos="29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6" descr="LOGO CE-EN-quadri.eps"/>
          <p:cNvPicPr>
            <a:picLocks noChangeAspect="1"/>
          </p:cNvPicPr>
          <p:nvPr userDrawn="1"/>
        </p:nvPicPr>
        <p:blipFill>
          <a:blip r:embed="rId2" cstate="print"/>
          <a:srcRect/>
          <a:stretch>
            <a:fillRect/>
          </a:stretch>
        </p:blipFill>
        <p:spPr bwMode="auto">
          <a:xfrm>
            <a:off x="3611513" y="548680"/>
            <a:ext cx="2304256" cy="1600050"/>
          </a:xfrm>
          <a:prstGeom prst="rect">
            <a:avLst/>
          </a:prstGeom>
          <a:noFill/>
          <a:ln w="9525">
            <a:noFill/>
            <a:miter lim="800000"/>
            <a:headEnd/>
            <a:tailEnd/>
          </a:ln>
        </p:spPr>
      </p:pic>
    </p:spTree>
    <p:extLst>
      <p:ext uri="{BB962C8B-B14F-4D97-AF65-F5344CB8AC3E}">
        <p14:creationId xmlns:p14="http://schemas.microsoft.com/office/powerpoint/2010/main" val="2772265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cstate="print"/>
          <a:srcRect/>
          <a:stretch>
            <a:fillRect/>
          </a:stretch>
        </p:blipFill>
        <p:spPr bwMode="auto">
          <a:xfrm>
            <a:off x="6577013" y="6145213"/>
            <a:ext cx="2243137" cy="596900"/>
          </a:xfrm>
          <a:prstGeom prst="rect">
            <a:avLst/>
          </a:prstGeom>
          <a:noFill/>
          <a:ln w="9525">
            <a:noFill/>
            <a:miter lim="800000"/>
            <a:headEnd/>
            <a:tailEnd/>
          </a:ln>
        </p:spPr>
      </p:pic>
      <p:sp>
        <p:nvSpPr>
          <p:cNvPr id="2" name="Title 1"/>
          <p:cNvSpPr>
            <a:spLocks noGrp="1"/>
          </p:cNvSpPr>
          <p:nvPr>
            <p:ph type="title"/>
          </p:nvPr>
        </p:nvSpPr>
        <p:spPr>
          <a:xfrm>
            <a:off x="468313" y="980728"/>
            <a:ext cx="8229600" cy="936625"/>
          </a:xfrm>
        </p:spPr>
        <p:txBody>
          <a:bodyPr/>
          <a:lstStyle/>
          <a:p>
            <a:r>
              <a:rPr lang="en-US" smtClean="0"/>
              <a:t>Click to edit Master title style</a:t>
            </a:r>
            <a:endParaRPr lang="en-GB" dirty="0"/>
          </a:p>
        </p:txBody>
      </p:sp>
      <p:sp>
        <p:nvSpPr>
          <p:cNvPr id="5" name="Rectangle 4"/>
          <p:cNvSpPr>
            <a:spLocks noGrp="1" noChangeArrowheads="1"/>
          </p:cNvSpPr>
          <p:nvPr>
            <p:ph type="dt" sz="half" idx="10"/>
          </p:nvPr>
        </p:nvSpPr>
        <p:spPr>
          <a:xfrm>
            <a:off x="6577013" y="116632"/>
            <a:ext cx="2133600" cy="476250"/>
          </a:xfrm>
        </p:spPr>
        <p:txBody>
          <a:bodyPr/>
          <a:lstStyle>
            <a:lvl1pPr>
              <a:defRPr sz="1200"/>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xfrm>
            <a:off x="3124200" y="6337126"/>
            <a:ext cx="2895600" cy="476250"/>
          </a:xfrm>
        </p:spPr>
        <p:txBody>
          <a:bodyPr/>
          <a:lstStyle>
            <a:lvl1pPr>
              <a:defRPr/>
            </a:lvl1pPr>
          </a:lstStyle>
          <a:p>
            <a:pPr>
              <a:defRPr/>
            </a:pPr>
            <a:endParaRPr dirty="0">
              <a:solidFill>
                <a:srgbClr val="000000"/>
              </a:solidFill>
            </a:endParaRPr>
          </a:p>
        </p:txBody>
      </p:sp>
      <p:sp>
        <p:nvSpPr>
          <p:cNvPr id="7" name="Rectangle 6"/>
          <p:cNvSpPr>
            <a:spLocks noGrp="1" noChangeArrowheads="1"/>
          </p:cNvSpPr>
          <p:nvPr>
            <p:ph type="sldNum" sz="quarter" idx="12"/>
          </p:nvPr>
        </p:nvSpPr>
        <p:spPr>
          <a:xfrm>
            <a:off x="467544" y="6297439"/>
            <a:ext cx="2133600" cy="476250"/>
          </a:xfrm>
        </p:spPr>
        <p:txBody>
          <a:bodyPr/>
          <a:lstStyle>
            <a:lvl1pPr algn="l">
              <a:defRPr/>
            </a:lvl1pPr>
          </a:lstStyle>
          <a:p>
            <a:pPr>
              <a:defRPr/>
            </a:pPr>
            <a:fld id="{37EC8A20-BA03-4FF7-8742-03D8AD4CA4F4}" type="slidenum">
              <a:rPr lang="en-GB" smtClean="0">
                <a:solidFill>
                  <a:srgbClr val="000000"/>
                </a:solidFill>
              </a:rPr>
              <a:pPr>
                <a:defRPr/>
              </a:pPr>
              <a:t>‹#›</a:t>
            </a:fld>
            <a:endParaRPr lang="en-GB" dirty="0">
              <a:solidFill>
                <a:srgbClr val="000000"/>
              </a:solidFill>
            </a:endParaRPr>
          </a:p>
        </p:txBody>
      </p:sp>
      <p:sp>
        <p:nvSpPr>
          <p:cNvPr id="9" name="Content Placeholder 2"/>
          <p:cNvSpPr>
            <a:spLocks noGrp="1"/>
          </p:cNvSpPr>
          <p:nvPr>
            <p:ph idx="1"/>
          </p:nvPr>
        </p:nvSpPr>
        <p:spPr>
          <a:xfrm>
            <a:off x="457200" y="2276872"/>
            <a:ext cx="8229600" cy="3633788"/>
          </a:xfrm>
        </p:spPr>
        <p:txBody>
          <a:bodyPr/>
          <a:lstStyle>
            <a:lvl1pPr marL="342900" indent="-342900">
              <a:buClr>
                <a:srgbClr val="0F5494"/>
              </a:buClr>
              <a:buFont typeface="Arial" pitchFamily="34" charset="0"/>
              <a:buChar char="•"/>
              <a:defRPr/>
            </a:lvl1pPr>
            <a:lvl2pPr>
              <a:buClr>
                <a:srgbClr val="0F5494"/>
              </a:buClr>
              <a:defRPr/>
            </a:lvl2pPr>
          </a:lstStyle>
          <a:p>
            <a:pPr lvl="0"/>
            <a:r>
              <a:rPr lang="en-US" smtClean="0"/>
              <a:t>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418603555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125538"/>
            <a:ext cx="9144000" cy="5732462"/>
          </a:xfrm>
          <a:prstGeom prst="rect">
            <a:avLst/>
          </a:prstGeom>
          <a:solidFill>
            <a:srgbClr val="0F5494"/>
          </a:solidFill>
          <a:ln w="73025"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b="0">
              <a:solidFill>
                <a:srgbClr val="FFFFFF"/>
              </a:solidFill>
              <a:latin typeface="Verdana"/>
            </a:endParaRPr>
          </a:p>
        </p:txBody>
      </p:sp>
      <p:pic>
        <p:nvPicPr>
          <p:cNvPr id="5" name="Picture 6" descr="LOGO CE-EN-quadri.eps"/>
          <p:cNvPicPr>
            <a:picLocks noChangeAspect="1"/>
          </p:cNvPicPr>
          <p:nvPr userDrawn="1"/>
        </p:nvPicPr>
        <p:blipFill>
          <a:blip r:embed="rId2" cstate="print"/>
          <a:srcRect/>
          <a:stretch>
            <a:fillRect/>
          </a:stretch>
        </p:blipFill>
        <p:spPr bwMode="auto">
          <a:xfrm>
            <a:off x="3906000" y="309600"/>
            <a:ext cx="1584325" cy="1100138"/>
          </a:xfrm>
          <a:prstGeom prst="rect">
            <a:avLst/>
          </a:prstGeom>
          <a:noFill/>
          <a:ln w="9525">
            <a:noFill/>
            <a:miter lim="800000"/>
            <a:headEnd/>
            <a:tailEnd/>
          </a:ln>
        </p:spPr>
      </p:pic>
      <p:sp>
        <p:nvSpPr>
          <p:cNvPr id="6" name="Rectangle 5"/>
          <p:cNvSpPr/>
          <p:nvPr userDrawn="1"/>
        </p:nvSpPr>
        <p:spPr>
          <a:xfrm>
            <a:off x="4230000" y="6669360"/>
            <a:ext cx="684213"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srgbClr val="FFFFFF"/>
              </a:solidFill>
            </a:endParaRPr>
          </a:p>
        </p:txBody>
      </p:sp>
      <p:sp>
        <p:nvSpPr>
          <p:cNvPr id="2" name="Title 1"/>
          <p:cNvSpPr>
            <a:spLocks noGrp="1"/>
          </p:cNvSpPr>
          <p:nvPr>
            <p:ph type="title" hasCustomPrompt="1"/>
          </p:nvPr>
        </p:nvSpPr>
        <p:spPr>
          <a:xfrm>
            <a:off x="4139952" y="1700808"/>
            <a:ext cx="4536504" cy="2016224"/>
          </a:xfrm>
        </p:spPr>
        <p:txBody>
          <a:bodyPr/>
          <a:lstStyle>
            <a:lvl1pPr indent="0">
              <a:defRPr sz="4800">
                <a:solidFill>
                  <a:srgbClr val="FFD624"/>
                </a:solidFill>
              </a:defRPr>
            </a:lvl1pPr>
          </a:lstStyle>
          <a:p>
            <a:r>
              <a:rPr lang="en-GB" dirty="0" smtClean="0"/>
              <a:t>Title</a:t>
            </a:r>
            <a:endParaRPr lang="en-GB" dirty="0"/>
          </a:p>
        </p:txBody>
      </p:sp>
      <p:sp>
        <p:nvSpPr>
          <p:cNvPr id="3" name="Content Placeholder 2"/>
          <p:cNvSpPr>
            <a:spLocks noGrp="1"/>
          </p:cNvSpPr>
          <p:nvPr>
            <p:ph idx="1" hasCustomPrompt="1"/>
          </p:nvPr>
        </p:nvSpPr>
        <p:spPr>
          <a:xfrm>
            <a:off x="467544" y="3933056"/>
            <a:ext cx="3744416" cy="1872208"/>
          </a:xfrm>
        </p:spPr>
        <p:txBody>
          <a:bodyPr/>
          <a:lstStyle>
            <a:lvl1pPr marL="0" indent="0">
              <a:buNone/>
              <a:defRPr sz="3000" b="1" i="0">
                <a:solidFill>
                  <a:schemeClr val="bg1"/>
                </a:solidFill>
              </a:defRPr>
            </a:lvl1pPr>
            <a:lvl3pPr marL="228600" indent="-228600" algn="l">
              <a:defRPr sz="3000" b="1">
                <a:solidFill>
                  <a:schemeClr val="bg1"/>
                </a:solidFill>
              </a:defRPr>
            </a:lvl3pPr>
          </a:lstStyle>
          <a:p>
            <a:pPr lvl="0"/>
            <a:r>
              <a:rPr lang="en-US" dirty="0" smtClean="0"/>
              <a:t>Subtitle</a:t>
            </a:r>
          </a:p>
        </p:txBody>
      </p:sp>
      <p:sp>
        <p:nvSpPr>
          <p:cNvPr id="7" name="Rectangle 4"/>
          <p:cNvSpPr>
            <a:spLocks noGrp="1" noChangeArrowheads="1"/>
          </p:cNvSpPr>
          <p:nvPr>
            <p:ph type="dt" sz="half" idx="10"/>
          </p:nvPr>
        </p:nvSpPr>
        <p:spPr/>
        <p:txBody>
          <a:bodyPr/>
          <a:lstStyle>
            <a:lvl1pPr>
              <a:defRPr dirty="0">
                <a:solidFill>
                  <a:schemeClr val="bg1"/>
                </a:solidFill>
              </a:defRPr>
            </a:lvl1pPr>
          </a:lstStyle>
          <a:p>
            <a:pPr>
              <a:defRPr/>
            </a:pPr>
            <a:endParaRPr lang="en-GB">
              <a:solidFill>
                <a:srgbClr val="FFFFFF"/>
              </a:solidFill>
            </a:endParaRPr>
          </a:p>
        </p:txBody>
      </p:sp>
      <p:sp>
        <p:nvSpPr>
          <p:cNvPr id="8" name="Rectangle 5"/>
          <p:cNvSpPr>
            <a:spLocks noGrp="1" noChangeArrowheads="1"/>
          </p:cNvSpPr>
          <p:nvPr>
            <p:ph type="ftr" sz="quarter" idx="11"/>
          </p:nvPr>
        </p:nvSpPr>
        <p:spPr/>
        <p:txBody>
          <a:bodyPr/>
          <a:lstStyle>
            <a:lvl1pPr>
              <a:defRPr dirty="0">
                <a:solidFill>
                  <a:schemeClr val="bg1"/>
                </a:solidFill>
              </a:defRPr>
            </a:lvl1pPr>
          </a:lstStyle>
          <a:p>
            <a:pPr>
              <a:defRPr/>
            </a:pPr>
            <a:endParaRPr>
              <a:solidFill>
                <a:srgbClr val="FFFFFF"/>
              </a:solidFill>
            </a:endParaRPr>
          </a:p>
        </p:txBody>
      </p:sp>
      <p:sp>
        <p:nvSpPr>
          <p:cNvPr id="9" name="Rectangle 6"/>
          <p:cNvSpPr>
            <a:spLocks noGrp="1" noChangeArrowheads="1"/>
          </p:cNvSpPr>
          <p:nvPr>
            <p:ph type="sldNum" sz="quarter" idx="12"/>
          </p:nvPr>
        </p:nvSpPr>
        <p:spPr/>
        <p:txBody>
          <a:bodyPr/>
          <a:lstStyle>
            <a:lvl1pPr>
              <a:defRPr smtClean="0">
                <a:solidFill>
                  <a:schemeClr val="bg1"/>
                </a:solidFill>
              </a:defRPr>
            </a:lvl1pPr>
          </a:lstStyle>
          <a:p>
            <a:pPr>
              <a:defRPr/>
            </a:pPr>
            <a:fld id="{2BB59E6E-B967-488E-B209-8B7FA0D7AF99}"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304383925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cstate="print"/>
          <a:srcRect/>
          <a:stretch>
            <a:fillRect/>
          </a:stretch>
        </p:blipFill>
        <p:spPr bwMode="auto">
          <a:xfrm>
            <a:off x="6577013" y="6145213"/>
            <a:ext cx="2243137" cy="596900"/>
          </a:xfrm>
          <a:prstGeom prst="rect">
            <a:avLst/>
          </a:prstGeom>
          <a:noFill/>
          <a:ln w="9525">
            <a:noFill/>
            <a:miter lim="800000"/>
            <a:headEnd/>
            <a:tailEnd/>
          </a:ln>
        </p:spPr>
      </p:pic>
      <p:sp>
        <p:nvSpPr>
          <p:cNvPr id="2" name="Title 1"/>
          <p:cNvSpPr>
            <a:spLocks noGrp="1"/>
          </p:cNvSpPr>
          <p:nvPr>
            <p:ph type="title"/>
          </p:nvPr>
        </p:nvSpPr>
        <p:spPr>
          <a:xfrm>
            <a:off x="468313" y="980728"/>
            <a:ext cx="8229600" cy="936625"/>
          </a:xfrm>
        </p:spPr>
        <p:txBody>
          <a:bodyPr/>
          <a:lstStyle/>
          <a:p>
            <a:r>
              <a:rPr lang="en-US" smtClean="0"/>
              <a:t>Click to edit Master title style</a:t>
            </a:r>
            <a:endParaRPr lang="en-GB" dirty="0"/>
          </a:p>
        </p:txBody>
      </p:sp>
      <p:sp>
        <p:nvSpPr>
          <p:cNvPr id="5" name="Rectangle 4"/>
          <p:cNvSpPr>
            <a:spLocks noGrp="1" noChangeArrowheads="1"/>
          </p:cNvSpPr>
          <p:nvPr>
            <p:ph type="dt" sz="half" idx="10"/>
          </p:nvPr>
        </p:nvSpPr>
        <p:spPr>
          <a:xfrm>
            <a:off x="6577013" y="116632"/>
            <a:ext cx="2133600" cy="476250"/>
          </a:xfrm>
        </p:spPr>
        <p:txBody>
          <a:bodyPr/>
          <a:lstStyle>
            <a:lvl1pPr>
              <a:defRPr sz="1200"/>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xfrm>
            <a:off x="3124200" y="6337126"/>
            <a:ext cx="2895600" cy="476250"/>
          </a:xfrm>
        </p:spPr>
        <p:txBody>
          <a:bodyPr/>
          <a:lstStyle>
            <a:lvl1pPr>
              <a:defRPr/>
            </a:lvl1pPr>
          </a:lstStyle>
          <a:p>
            <a:pPr>
              <a:defRPr/>
            </a:pPr>
            <a:endParaRPr dirty="0">
              <a:solidFill>
                <a:srgbClr val="000000"/>
              </a:solidFill>
            </a:endParaRPr>
          </a:p>
        </p:txBody>
      </p:sp>
      <p:sp>
        <p:nvSpPr>
          <p:cNvPr id="7" name="Rectangle 6"/>
          <p:cNvSpPr>
            <a:spLocks noGrp="1" noChangeArrowheads="1"/>
          </p:cNvSpPr>
          <p:nvPr>
            <p:ph type="sldNum" sz="quarter" idx="12"/>
          </p:nvPr>
        </p:nvSpPr>
        <p:spPr>
          <a:xfrm>
            <a:off x="467544" y="6297439"/>
            <a:ext cx="2133600" cy="476250"/>
          </a:xfrm>
        </p:spPr>
        <p:txBody>
          <a:bodyPr/>
          <a:lstStyle>
            <a:lvl1pPr algn="l">
              <a:defRPr/>
            </a:lvl1pPr>
          </a:lstStyle>
          <a:p>
            <a:pPr>
              <a:defRPr/>
            </a:pPr>
            <a:fld id="{37EC8A20-BA03-4FF7-8742-03D8AD4CA4F4}" type="slidenum">
              <a:rPr lang="en-GB" smtClean="0">
                <a:solidFill>
                  <a:srgbClr val="000000"/>
                </a:solidFill>
              </a:rPr>
              <a:pPr>
                <a:defRPr/>
              </a:pPr>
              <a:t>‹#›</a:t>
            </a:fld>
            <a:endParaRPr lang="en-GB" dirty="0">
              <a:solidFill>
                <a:srgbClr val="000000"/>
              </a:solidFill>
            </a:endParaRPr>
          </a:p>
        </p:txBody>
      </p:sp>
      <p:sp>
        <p:nvSpPr>
          <p:cNvPr id="9" name="Content Placeholder 2"/>
          <p:cNvSpPr>
            <a:spLocks noGrp="1"/>
          </p:cNvSpPr>
          <p:nvPr>
            <p:ph idx="1"/>
          </p:nvPr>
        </p:nvSpPr>
        <p:spPr>
          <a:xfrm>
            <a:off x="457200" y="2276872"/>
            <a:ext cx="8229600" cy="3633788"/>
          </a:xfrm>
        </p:spPr>
        <p:txBody>
          <a:bodyPr/>
          <a:lstStyle>
            <a:lvl1pPr marL="342900" indent="-342900">
              <a:buClr>
                <a:srgbClr val="0F5494"/>
              </a:buClr>
              <a:buFont typeface="Arial" pitchFamily="34" charset="0"/>
              <a:buChar char="•"/>
              <a:defRPr/>
            </a:lvl1pPr>
            <a:lvl2pPr>
              <a:buClr>
                <a:srgbClr val="0F5494"/>
              </a:buClr>
              <a:defRPr/>
            </a:lvl2pPr>
          </a:lstStyle>
          <a:p>
            <a:pPr lvl="0"/>
            <a:r>
              <a:rPr lang="en-US" smtClean="0"/>
              <a:t>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31149410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5E88F9B-71EE-4D5C-B44E-012EF44E925A}"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3676559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96CDD1B-50E0-44E8-82B7-F85F69F6D40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5843308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0E8177A-0CE3-43B6-B11B-ED2E8AEAD8D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354651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D855DDF-6655-40F2-8D9E-CA15739A7ECF}"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613032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DEBFC62-E3CF-4012-8A8B-ABF1C18EA02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2548295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88800BF-55FD-4017-8F82-94A8DE4F575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875114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cstate="print"/>
          <a:srcRect/>
          <a:stretch>
            <a:fillRect/>
          </a:stretch>
        </p:blipFill>
        <p:spPr bwMode="auto">
          <a:xfrm>
            <a:off x="6577013" y="6021288"/>
            <a:ext cx="2243137" cy="59690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4747253-C9BC-4251-8AE3-8910CE9253F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8589620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E98375-5C84-4176-84A5-B6A3E0825F0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5632813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23950"/>
            <a:ext cx="2058988" cy="48974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123950"/>
            <a:ext cx="6029325" cy="48974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7C7773-6390-40B5-8F3A-46FD9E5B709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396651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3300"/>
            <a:ext cx="9144000" cy="6858000"/>
          </a:xfrm>
          <a:prstGeom prst="rect">
            <a:avLst/>
          </a:prstGeom>
        </p:spPr>
      </p:pic>
      <p:pic>
        <p:nvPicPr>
          <p:cNvPr id="4" name="Picture 17"/>
          <p:cNvPicPr>
            <a:picLocks noChangeAspect="1" noChangeArrowheads="1"/>
          </p:cNvPicPr>
          <p:nvPr userDrawn="1"/>
        </p:nvPicPr>
        <p:blipFill>
          <a:blip r:embed="rId3" cstate="print"/>
          <a:srcRect/>
          <a:stretch>
            <a:fillRect/>
          </a:stretch>
        </p:blipFill>
        <p:spPr bwMode="auto">
          <a:xfrm>
            <a:off x="6577013" y="6021288"/>
            <a:ext cx="2243137" cy="596900"/>
          </a:xfrm>
          <a:prstGeom prst="rect">
            <a:avLst/>
          </a:prstGeom>
          <a:noFill/>
          <a:ln w="9525">
            <a:noFill/>
            <a:miter lim="800000"/>
            <a:headEnd/>
            <a:tailEnd/>
          </a:ln>
        </p:spPr>
      </p:pic>
      <p:sp>
        <p:nvSpPr>
          <p:cNvPr id="5" name="Text Placeholder 6"/>
          <p:cNvSpPr>
            <a:spLocks noGrp="1"/>
          </p:cNvSpPr>
          <p:nvPr>
            <p:ph type="body" sz="quarter" idx="10" hasCustomPrompt="1"/>
          </p:nvPr>
        </p:nvSpPr>
        <p:spPr>
          <a:xfrm>
            <a:off x="611560" y="1071024"/>
            <a:ext cx="7920880" cy="3438095"/>
          </a:xfrm>
          <a:prstGeom prst="rect">
            <a:avLst/>
          </a:prstGeom>
        </p:spPr>
        <p:txBody>
          <a:bodyPr anchor="ctr"/>
          <a:lstStyle>
            <a:lvl1pPr marL="0" indent="0" algn="ctr">
              <a:buNone/>
              <a:defRPr sz="2800" b="1" i="0">
                <a:solidFill>
                  <a:schemeClr val="bg1"/>
                </a:solidFill>
              </a:defRPr>
            </a:lvl1pPr>
          </a:lstStyle>
          <a:p>
            <a:pPr lvl="0"/>
            <a:r>
              <a:rPr lang="en-US" dirty="0" smtClean="0"/>
              <a:t>Enter your testimonial here</a:t>
            </a:r>
            <a:endParaRPr lang="en-GB" dirty="0"/>
          </a:p>
        </p:txBody>
      </p:sp>
      <p:sp>
        <p:nvSpPr>
          <p:cNvPr id="6" name="Text Placeholder 10"/>
          <p:cNvSpPr>
            <a:spLocks noGrp="1"/>
          </p:cNvSpPr>
          <p:nvPr>
            <p:ph type="body" sz="quarter" idx="11" hasCustomPrompt="1"/>
          </p:nvPr>
        </p:nvSpPr>
        <p:spPr>
          <a:xfrm>
            <a:off x="3745335" y="4888209"/>
            <a:ext cx="5074815" cy="989064"/>
          </a:xfrm>
          <a:prstGeom prst="rect">
            <a:avLst/>
          </a:prstGeom>
        </p:spPr>
        <p:txBody>
          <a:bodyPr/>
          <a:lstStyle>
            <a:lvl1pPr marL="0" indent="0">
              <a:buNone/>
              <a:defRPr/>
            </a:lvl1pPr>
          </a:lstStyle>
          <a:p>
            <a:pPr lvl="0"/>
            <a:r>
              <a:rPr lang="en-GB" sz="2400" b="0" i="1" dirty="0" smtClean="0">
                <a:solidFill>
                  <a:schemeClr val="accent3"/>
                </a:solidFill>
                <a:latin typeface="Arial" panose="020B0604020202020204" pitchFamily="34" charset="0"/>
                <a:cs typeface="Arial" panose="020B0604020202020204" pitchFamily="34" charset="0"/>
              </a:rPr>
              <a:t>Name of the speaker</a:t>
            </a:r>
            <a:endParaRPr lang="en-GB" dirty="0"/>
          </a:p>
        </p:txBody>
      </p:sp>
    </p:spTree>
    <p:extLst>
      <p:ext uri="{BB962C8B-B14F-4D97-AF65-F5344CB8AC3E}">
        <p14:creationId xmlns:p14="http://schemas.microsoft.com/office/powerpoint/2010/main" val="2344609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8" y="-99392"/>
            <a:ext cx="9143184" cy="6858000"/>
          </a:xfrm>
          <a:prstGeom prst="rect">
            <a:avLst/>
          </a:prstGeom>
        </p:spPr>
      </p:pic>
      <p:sp>
        <p:nvSpPr>
          <p:cNvPr id="3" name="Rectangle 2"/>
          <p:cNvSpPr/>
          <p:nvPr userDrawn="1"/>
        </p:nvSpPr>
        <p:spPr>
          <a:xfrm>
            <a:off x="0" y="5805264"/>
            <a:ext cx="9143592" cy="10527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pic>
        <p:nvPicPr>
          <p:cNvPr id="4" name="Picture 17"/>
          <p:cNvPicPr>
            <a:picLocks noChangeAspect="1" noChangeArrowheads="1"/>
          </p:cNvPicPr>
          <p:nvPr userDrawn="1"/>
        </p:nvPicPr>
        <p:blipFill>
          <a:blip r:embed="rId3" cstate="print"/>
          <a:srcRect/>
          <a:stretch>
            <a:fillRect/>
          </a:stretch>
        </p:blipFill>
        <p:spPr bwMode="auto">
          <a:xfrm>
            <a:off x="6577013" y="6021288"/>
            <a:ext cx="2243137" cy="596900"/>
          </a:xfrm>
          <a:prstGeom prst="rect">
            <a:avLst/>
          </a:prstGeom>
          <a:noFill/>
          <a:ln w="9525">
            <a:noFill/>
            <a:miter lim="800000"/>
            <a:headEnd/>
            <a:tailEnd/>
          </a:ln>
        </p:spPr>
      </p:pic>
    </p:spTree>
    <p:extLst>
      <p:ext uri="{BB962C8B-B14F-4D97-AF65-F5344CB8AC3E}">
        <p14:creationId xmlns:p14="http://schemas.microsoft.com/office/powerpoint/2010/main" val="179433670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6" descr="LOGO CE-EN-quadri.eps"/>
          <p:cNvPicPr>
            <a:picLocks noChangeAspect="1"/>
          </p:cNvPicPr>
          <p:nvPr userDrawn="1"/>
        </p:nvPicPr>
        <p:blipFill>
          <a:blip r:embed="rId2" cstate="print"/>
          <a:srcRect/>
          <a:stretch>
            <a:fillRect/>
          </a:stretch>
        </p:blipFill>
        <p:spPr bwMode="auto">
          <a:xfrm>
            <a:off x="3611513" y="548680"/>
            <a:ext cx="2304256" cy="1600050"/>
          </a:xfrm>
          <a:prstGeom prst="rect">
            <a:avLst/>
          </a:prstGeom>
          <a:noFill/>
          <a:ln w="9525">
            <a:noFill/>
            <a:miter lim="800000"/>
            <a:headEnd/>
            <a:tailEnd/>
          </a:ln>
        </p:spPr>
      </p:pic>
    </p:spTree>
    <p:extLst>
      <p:ext uri="{BB962C8B-B14F-4D97-AF65-F5344CB8AC3E}">
        <p14:creationId xmlns:p14="http://schemas.microsoft.com/office/powerpoint/2010/main" val="876109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03376"/>
            <a:ext cx="9144000" cy="5754624"/>
          </a:xfrm>
          <a:prstGeom prst="rect">
            <a:avLst/>
          </a:prstGeom>
        </p:spPr>
      </p:pic>
      <p:pic>
        <p:nvPicPr>
          <p:cNvPr id="5" name="Picture 6" descr="LOGO CE-EN-quadri.eps"/>
          <p:cNvPicPr>
            <a:picLocks noChangeAspect="1"/>
          </p:cNvPicPr>
          <p:nvPr userDrawn="1"/>
        </p:nvPicPr>
        <p:blipFill>
          <a:blip r:embed="rId3" cstate="print"/>
          <a:srcRect/>
          <a:stretch>
            <a:fillRect/>
          </a:stretch>
        </p:blipFill>
        <p:spPr bwMode="auto">
          <a:xfrm>
            <a:off x="3906000" y="332656"/>
            <a:ext cx="1584325" cy="1100138"/>
          </a:xfrm>
          <a:prstGeom prst="rect">
            <a:avLst/>
          </a:prstGeom>
          <a:noFill/>
          <a:ln w="9525">
            <a:noFill/>
            <a:miter lim="800000"/>
            <a:headEnd/>
            <a:tailEnd/>
          </a:ln>
        </p:spPr>
      </p:pic>
      <p:sp>
        <p:nvSpPr>
          <p:cNvPr id="6" name="Rectangle 5"/>
          <p:cNvSpPr/>
          <p:nvPr userDrawn="1"/>
        </p:nvSpPr>
        <p:spPr>
          <a:xfrm>
            <a:off x="4230000" y="6429118"/>
            <a:ext cx="684213" cy="456142"/>
          </a:xfrm>
          <a:prstGeom prst="rect">
            <a:avLst/>
          </a:prstGeom>
          <a:solidFill>
            <a:srgbClr val="13317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3" name="TextBox 2"/>
          <p:cNvSpPr txBox="1"/>
          <p:nvPr userDrawn="1"/>
        </p:nvSpPr>
        <p:spPr>
          <a:xfrm>
            <a:off x="4173092" y="6388471"/>
            <a:ext cx="846055" cy="369332"/>
          </a:xfrm>
          <a:prstGeom prst="rect">
            <a:avLst/>
          </a:prstGeom>
          <a:noFill/>
        </p:spPr>
        <p:txBody>
          <a:bodyPr wrap="square" rtlCol="0">
            <a:spAutoFit/>
          </a:bodyPr>
          <a:lstStyle/>
          <a:p>
            <a:r>
              <a:rPr lang="fr-BE" sz="900" b="0" i="1" dirty="0" err="1" smtClean="0">
                <a:solidFill>
                  <a:schemeClr val="bg1"/>
                </a:solidFill>
                <a:latin typeface="EC Square Sans Pro Light" panose="020B0506000000020004" pitchFamily="34" charset="0"/>
              </a:rPr>
              <a:t>Research</a:t>
            </a:r>
            <a:r>
              <a:rPr lang="fr-BE" sz="900" b="0" i="1" dirty="0" smtClean="0">
                <a:solidFill>
                  <a:schemeClr val="bg1"/>
                </a:solidFill>
                <a:latin typeface="EC Square Sans Pro Light" panose="020B0506000000020004" pitchFamily="34" charset="0"/>
              </a:rPr>
              <a:t> and Innovation </a:t>
            </a:r>
            <a:endParaRPr lang="en-GB" sz="900" b="0" i="1" dirty="0" err="1" smtClean="0">
              <a:solidFill>
                <a:schemeClr val="bg1"/>
              </a:solidFill>
              <a:latin typeface="EC Square Sans Pro Light" panose="020B0506000000020004" pitchFamily="34" charset="0"/>
            </a:endParaRPr>
          </a:p>
        </p:txBody>
      </p:sp>
      <p:sp>
        <p:nvSpPr>
          <p:cNvPr id="9" name="TextBox 8"/>
          <p:cNvSpPr txBox="1"/>
          <p:nvPr userDrawn="1"/>
        </p:nvSpPr>
        <p:spPr>
          <a:xfrm>
            <a:off x="0" y="4685074"/>
            <a:ext cx="2051720" cy="400110"/>
          </a:xfrm>
          <a:prstGeom prst="rect">
            <a:avLst/>
          </a:prstGeom>
          <a:solidFill>
            <a:schemeClr val="accent6"/>
          </a:solidFill>
        </p:spPr>
        <p:txBody>
          <a:bodyPr wrap="square" lIns="0" rtlCol="0" anchor="ctr" anchorCtr="0">
            <a:spAutoFit/>
          </a:bodyPr>
          <a:lstStyle/>
          <a:p>
            <a:pPr marL="444500"/>
            <a:r>
              <a:rPr lang="en-GB" sz="2000" b="0" i="1" dirty="0" smtClean="0">
                <a:solidFill>
                  <a:schemeClr val="bg1"/>
                </a:solidFill>
                <a:latin typeface="Arial" panose="020B0604020202020204" pitchFamily="34" charset="0"/>
                <a:cs typeface="Arial" panose="020B0604020202020204" pitchFamily="34" charset="0"/>
              </a:rPr>
              <a:t>#</a:t>
            </a:r>
            <a:r>
              <a:rPr lang="en-GB" sz="2000" b="0" dirty="0" err="1" smtClean="0">
                <a:solidFill>
                  <a:schemeClr val="bg1"/>
                </a:solidFill>
                <a:latin typeface="Arial" panose="020B0604020202020204" pitchFamily="34" charset="0"/>
                <a:cs typeface="Arial" panose="020B0604020202020204" pitchFamily="34" charset="0"/>
              </a:rPr>
              <a:t>HorizonEU</a:t>
            </a:r>
            <a:r>
              <a:rPr lang="en-GB" sz="2000" b="0" dirty="0" smtClean="0">
                <a:solidFill>
                  <a:schemeClr val="bg1"/>
                </a:solidFill>
                <a:latin typeface="Arial" panose="020B0604020202020204" pitchFamily="34" charset="0"/>
                <a:cs typeface="Arial" panose="020B0604020202020204" pitchFamily="34" charset="0"/>
              </a:rPr>
              <a:t> </a:t>
            </a:r>
            <a:endParaRPr lang="en-GB" sz="2000" b="0" dirty="0">
              <a:solidFill>
                <a:schemeClr val="bg1"/>
              </a:solidFill>
              <a:latin typeface="Arial" panose="020B0604020202020204" pitchFamily="34" charset="0"/>
              <a:cs typeface="Arial" panose="020B0604020202020204" pitchFamily="34" charset="0"/>
            </a:endParaRPr>
          </a:p>
        </p:txBody>
      </p:sp>
      <p:sp>
        <p:nvSpPr>
          <p:cNvPr id="15" name="TextBox 14"/>
          <p:cNvSpPr txBox="1"/>
          <p:nvPr userDrawn="1"/>
        </p:nvSpPr>
        <p:spPr>
          <a:xfrm>
            <a:off x="361627" y="3645024"/>
            <a:ext cx="4657519" cy="553998"/>
          </a:xfrm>
          <a:prstGeom prst="rect">
            <a:avLst/>
          </a:prstGeom>
          <a:noFill/>
        </p:spPr>
        <p:txBody>
          <a:bodyPr wrap="square" rtlCol="0">
            <a:spAutoFit/>
          </a:bodyPr>
          <a:lstStyle/>
          <a:p>
            <a:r>
              <a:rPr lang="en-US" sz="1500" dirty="0">
                <a:solidFill>
                  <a:srgbClr val="00B0F0"/>
                </a:solidFill>
                <a:latin typeface="+mn-lt"/>
              </a:rPr>
              <a:t>THE NEXT EU RESEARCH &amp; </a:t>
            </a:r>
            <a:r>
              <a:rPr lang="en-US" sz="1500" dirty="0" smtClean="0">
                <a:solidFill>
                  <a:srgbClr val="00B0F0"/>
                </a:solidFill>
                <a:latin typeface="+mn-lt"/>
              </a:rPr>
              <a:t>INNOVATION INVESTMENT PROGRAMME (2021 – 2027)</a:t>
            </a:r>
            <a:endParaRPr lang="en-GB" sz="1500" dirty="0" err="1" smtClean="0">
              <a:solidFill>
                <a:srgbClr val="00B0F0"/>
              </a:solidFill>
              <a:latin typeface="+mn-lt"/>
            </a:endParaRPr>
          </a:p>
        </p:txBody>
      </p:sp>
      <p:sp>
        <p:nvSpPr>
          <p:cNvPr id="4" name="Text Placeholder 3"/>
          <p:cNvSpPr>
            <a:spLocks noGrp="1"/>
          </p:cNvSpPr>
          <p:nvPr>
            <p:ph type="body" sz="quarter" idx="10" hasCustomPrompt="1"/>
          </p:nvPr>
        </p:nvSpPr>
        <p:spPr>
          <a:xfrm>
            <a:off x="367913" y="5351661"/>
            <a:ext cx="4914642" cy="252437"/>
          </a:xfrm>
          <a:prstGeom prst="rect">
            <a:avLst/>
          </a:prstGeom>
        </p:spPr>
        <p:txBody>
          <a:bodyPr/>
          <a:lstStyle>
            <a:lvl1pPr marL="0" indent="0">
              <a:buNone/>
              <a:defRPr sz="1400" b="0" i="0" baseline="0"/>
            </a:lvl1pPr>
            <a:lvl5pPr>
              <a:defRPr/>
            </a:lvl5pPr>
          </a:lstStyle>
          <a:p>
            <a:pPr lvl="0"/>
            <a:r>
              <a:rPr lang="fr-BE" dirty="0" smtClean="0"/>
              <a:t>Speaker Name</a:t>
            </a:r>
          </a:p>
          <a:p>
            <a:pPr lvl="0"/>
            <a:endParaRPr lang="fr-BE" dirty="0" smtClean="0"/>
          </a:p>
          <a:p>
            <a:pPr lvl="0"/>
            <a:endParaRPr lang="en-GB" dirty="0"/>
          </a:p>
        </p:txBody>
      </p:sp>
      <p:sp>
        <p:nvSpPr>
          <p:cNvPr id="16" name="Text Placeholder 3"/>
          <p:cNvSpPr>
            <a:spLocks noGrp="1"/>
          </p:cNvSpPr>
          <p:nvPr>
            <p:ph type="body" sz="quarter" idx="11" hasCustomPrompt="1"/>
          </p:nvPr>
        </p:nvSpPr>
        <p:spPr>
          <a:xfrm>
            <a:off x="370664" y="5604099"/>
            <a:ext cx="4914642" cy="208688"/>
          </a:xfrm>
          <a:prstGeom prst="rect">
            <a:avLst/>
          </a:prstGeom>
        </p:spPr>
        <p:txBody>
          <a:bodyPr/>
          <a:lstStyle>
            <a:lvl1pPr marL="0" indent="0">
              <a:buNone/>
              <a:defRPr sz="1400" i="0" baseline="0"/>
            </a:lvl1pPr>
            <a:lvl5pPr>
              <a:defRPr/>
            </a:lvl5pPr>
          </a:lstStyle>
          <a:p>
            <a:pPr lvl="0"/>
            <a:r>
              <a:rPr lang="fr-BE" dirty="0" smtClean="0"/>
              <a:t>Name of the Event</a:t>
            </a:r>
          </a:p>
          <a:p>
            <a:pPr lvl="0"/>
            <a:endParaRPr lang="fr-BE" dirty="0" smtClean="0"/>
          </a:p>
          <a:p>
            <a:pPr lvl="0"/>
            <a:endParaRPr lang="en-GB" dirty="0"/>
          </a:p>
        </p:txBody>
      </p:sp>
      <p:sp>
        <p:nvSpPr>
          <p:cNvPr id="17" name="TextBox 16"/>
          <p:cNvSpPr txBox="1"/>
          <p:nvPr userDrawn="1"/>
        </p:nvSpPr>
        <p:spPr>
          <a:xfrm>
            <a:off x="355802" y="2892670"/>
            <a:ext cx="4319711" cy="707886"/>
          </a:xfrm>
          <a:prstGeom prst="rect">
            <a:avLst/>
          </a:prstGeom>
          <a:noFill/>
        </p:spPr>
        <p:txBody>
          <a:bodyPr wrap="square" rtlCol="0">
            <a:spAutoFit/>
          </a:bodyPr>
          <a:lstStyle/>
          <a:p>
            <a:r>
              <a:rPr lang="en-US" sz="4000" dirty="0" smtClean="0">
                <a:solidFill>
                  <a:schemeClr val="accent6"/>
                </a:solidFill>
                <a:latin typeface="+mj-lt"/>
              </a:rPr>
              <a:t>Horizon Europe</a:t>
            </a:r>
            <a:endParaRPr lang="en-GB" sz="4000" b="0" dirty="0" err="1" smtClean="0">
              <a:solidFill>
                <a:schemeClr val="accent6"/>
              </a:solidFill>
              <a:latin typeface="+mj-lt"/>
            </a:endParaRPr>
          </a:p>
        </p:txBody>
      </p:sp>
      <p:sp>
        <p:nvSpPr>
          <p:cNvPr id="18" name="Text Placeholder 3"/>
          <p:cNvSpPr>
            <a:spLocks noGrp="1"/>
          </p:cNvSpPr>
          <p:nvPr>
            <p:ph type="body" sz="quarter" idx="12" hasCustomPrompt="1"/>
          </p:nvPr>
        </p:nvSpPr>
        <p:spPr>
          <a:xfrm>
            <a:off x="370664" y="5843364"/>
            <a:ext cx="4914642" cy="353263"/>
          </a:xfrm>
          <a:prstGeom prst="rect">
            <a:avLst/>
          </a:prstGeom>
        </p:spPr>
        <p:txBody>
          <a:bodyPr/>
          <a:lstStyle>
            <a:lvl1pPr marL="0" indent="0">
              <a:buNone/>
              <a:defRPr sz="1400" i="0" baseline="0"/>
            </a:lvl1pPr>
            <a:lvl5pPr>
              <a:defRPr/>
            </a:lvl5pPr>
          </a:lstStyle>
          <a:p>
            <a:pPr lvl="0"/>
            <a:r>
              <a:rPr lang="fr-BE" dirty="0" smtClean="0"/>
              <a:t>Date of the Event</a:t>
            </a:r>
          </a:p>
          <a:p>
            <a:pPr lvl="0"/>
            <a:endParaRPr lang="fr-BE" dirty="0" smtClean="0"/>
          </a:p>
          <a:p>
            <a:pPr lvl="0"/>
            <a:endParaRPr lang="en-GB" dirty="0"/>
          </a:p>
        </p:txBody>
      </p:sp>
    </p:spTree>
    <p:extLst>
      <p:ext uri="{BB962C8B-B14F-4D97-AF65-F5344CB8AC3E}">
        <p14:creationId xmlns:p14="http://schemas.microsoft.com/office/powerpoint/2010/main" val="242030535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9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cstate="print"/>
          <a:srcRect/>
          <a:stretch>
            <a:fillRect/>
          </a:stretch>
        </p:blipFill>
        <p:spPr bwMode="auto">
          <a:xfrm>
            <a:off x="6577013" y="6021288"/>
            <a:ext cx="2243137" cy="596900"/>
          </a:xfrm>
          <a:prstGeom prst="rect">
            <a:avLst/>
          </a:prstGeom>
          <a:noFill/>
          <a:ln w="9525">
            <a:noFill/>
            <a:miter lim="800000"/>
            <a:headEnd/>
            <a:tailEnd/>
          </a:ln>
        </p:spPr>
      </p:pic>
    </p:spTree>
    <p:extLst>
      <p:ext uri="{BB962C8B-B14F-4D97-AF65-F5344CB8AC3E}">
        <p14:creationId xmlns:p14="http://schemas.microsoft.com/office/powerpoint/2010/main" val="3614423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3300"/>
            <a:ext cx="9144000" cy="6858000"/>
          </a:xfrm>
          <a:prstGeom prst="rect">
            <a:avLst/>
          </a:prstGeom>
        </p:spPr>
      </p:pic>
      <p:pic>
        <p:nvPicPr>
          <p:cNvPr id="4" name="Picture 17"/>
          <p:cNvPicPr>
            <a:picLocks noChangeAspect="1" noChangeArrowheads="1"/>
          </p:cNvPicPr>
          <p:nvPr userDrawn="1"/>
        </p:nvPicPr>
        <p:blipFill>
          <a:blip r:embed="rId3" cstate="print"/>
          <a:srcRect/>
          <a:stretch>
            <a:fillRect/>
          </a:stretch>
        </p:blipFill>
        <p:spPr bwMode="auto">
          <a:xfrm>
            <a:off x="6577013" y="6021288"/>
            <a:ext cx="2243137" cy="596900"/>
          </a:xfrm>
          <a:prstGeom prst="rect">
            <a:avLst/>
          </a:prstGeom>
          <a:noFill/>
          <a:ln w="9525">
            <a:noFill/>
            <a:miter lim="800000"/>
            <a:headEnd/>
            <a:tailEnd/>
          </a:ln>
        </p:spPr>
      </p:pic>
      <p:sp>
        <p:nvSpPr>
          <p:cNvPr id="5" name="Text Placeholder 6"/>
          <p:cNvSpPr>
            <a:spLocks noGrp="1"/>
          </p:cNvSpPr>
          <p:nvPr>
            <p:ph type="body" sz="quarter" idx="10" hasCustomPrompt="1"/>
          </p:nvPr>
        </p:nvSpPr>
        <p:spPr>
          <a:xfrm>
            <a:off x="611560" y="1071024"/>
            <a:ext cx="7920880" cy="3438095"/>
          </a:xfrm>
          <a:prstGeom prst="rect">
            <a:avLst/>
          </a:prstGeom>
        </p:spPr>
        <p:txBody>
          <a:bodyPr anchor="ctr"/>
          <a:lstStyle>
            <a:lvl1pPr marL="0" indent="0" algn="ctr">
              <a:buNone/>
              <a:defRPr sz="2800" b="1" i="0">
                <a:solidFill>
                  <a:schemeClr val="bg1"/>
                </a:solidFill>
              </a:defRPr>
            </a:lvl1pPr>
          </a:lstStyle>
          <a:p>
            <a:pPr lvl="0"/>
            <a:r>
              <a:rPr lang="en-US" dirty="0" smtClean="0"/>
              <a:t>Enter your testimonial here</a:t>
            </a:r>
            <a:endParaRPr lang="en-GB" dirty="0"/>
          </a:p>
        </p:txBody>
      </p:sp>
      <p:sp>
        <p:nvSpPr>
          <p:cNvPr id="6" name="Text Placeholder 10"/>
          <p:cNvSpPr>
            <a:spLocks noGrp="1"/>
          </p:cNvSpPr>
          <p:nvPr>
            <p:ph type="body" sz="quarter" idx="11" hasCustomPrompt="1"/>
          </p:nvPr>
        </p:nvSpPr>
        <p:spPr>
          <a:xfrm>
            <a:off x="3745335" y="4888209"/>
            <a:ext cx="5074815" cy="989064"/>
          </a:xfrm>
          <a:prstGeom prst="rect">
            <a:avLst/>
          </a:prstGeom>
        </p:spPr>
        <p:txBody>
          <a:bodyPr/>
          <a:lstStyle>
            <a:lvl1pPr marL="0" indent="0">
              <a:buNone/>
              <a:defRPr/>
            </a:lvl1pPr>
          </a:lstStyle>
          <a:p>
            <a:pPr lvl="0"/>
            <a:r>
              <a:rPr lang="en-GB" sz="2400" b="0" i="1" dirty="0" smtClean="0">
                <a:solidFill>
                  <a:schemeClr val="accent3"/>
                </a:solidFill>
                <a:latin typeface="Arial" panose="020B0604020202020204" pitchFamily="34" charset="0"/>
                <a:cs typeface="Arial" panose="020B0604020202020204" pitchFamily="34" charset="0"/>
              </a:rPr>
              <a:t>Name of the speaker</a:t>
            </a:r>
            <a:endParaRPr lang="en-GB" dirty="0"/>
          </a:p>
        </p:txBody>
      </p:sp>
    </p:spTree>
    <p:extLst>
      <p:ext uri="{BB962C8B-B14F-4D97-AF65-F5344CB8AC3E}">
        <p14:creationId xmlns:p14="http://schemas.microsoft.com/office/powerpoint/2010/main" val="388124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8" y="-99392"/>
            <a:ext cx="9143184" cy="6858000"/>
          </a:xfrm>
          <a:prstGeom prst="rect">
            <a:avLst/>
          </a:prstGeom>
        </p:spPr>
      </p:pic>
      <p:sp>
        <p:nvSpPr>
          <p:cNvPr id="3" name="Rectangle 2"/>
          <p:cNvSpPr/>
          <p:nvPr userDrawn="1"/>
        </p:nvSpPr>
        <p:spPr>
          <a:xfrm>
            <a:off x="0" y="5805264"/>
            <a:ext cx="9143592" cy="10527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pic>
        <p:nvPicPr>
          <p:cNvPr id="4" name="Picture 17"/>
          <p:cNvPicPr>
            <a:picLocks noChangeAspect="1" noChangeArrowheads="1"/>
          </p:cNvPicPr>
          <p:nvPr userDrawn="1"/>
        </p:nvPicPr>
        <p:blipFill>
          <a:blip r:embed="rId3" cstate="print"/>
          <a:srcRect/>
          <a:stretch>
            <a:fillRect/>
          </a:stretch>
        </p:blipFill>
        <p:spPr bwMode="auto">
          <a:xfrm>
            <a:off x="6577013" y="6021288"/>
            <a:ext cx="2243137" cy="596900"/>
          </a:xfrm>
          <a:prstGeom prst="rect">
            <a:avLst/>
          </a:prstGeom>
          <a:noFill/>
          <a:ln w="9525">
            <a:noFill/>
            <a:miter lim="800000"/>
            <a:headEnd/>
            <a:tailEnd/>
          </a:ln>
        </p:spPr>
      </p:pic>
    </p:spTree>
    <p:extLst>
      <p:ext uri="{BB962C8B-B14F-4D97-AF65-F5344CB8AC3E}">
        <p14:creationId xmlns:p14="http://schemas.microsoft.com/office/powerpoint/2010/main" val="225463828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userDrawn="1"/>
        </p:nvSpPr>
        <p:spPr>
          <a:xfrm>
            <a:off x="294778" y="6423139"/>
            <a:ext cx="2405014" cy="246221"/>
          </a:xfrm>
          <a:prstGeom prst="rect">
            <a:avLst/>
          </a:prstGeom>
          <a:noFill/>
        </p:spPr>
        <p:txBody>
          <a:bodyPr wrap="square" rtlCol="0">
            <a:spAutoFit/>
          </a:bodyPr>
          <a:lstStyle/>
          <a:p>
            <a:r>
              <a:rPr lang="en-GB" sz="1000" b="1" dirty="0" smtClean="0">
                <a:solidFill>
                  <a:srgbClr val="0F5494"/>
                </a:solidFill>
              </a:rPr>
              <a:t>May 2019 </a:t>
            </a:r>
            <a:r>
              <a:rPr lang="en-GB" sz="1000" b="1" baseline="0" dirty="0" smtClean="0">
                <a:solidFill>
                  <a:srgbClr val="0F5494"/>
                </a:solidFill>
              </a:rPr>
              <a:t> │ Version 25</a:t>
            </a:r>
            <a:endParaRPr lang="en-GB" sz="1000" b="1" dirty="0" smtClean="0">
              <a:solidFill>
                <a:srgbClr val="0F5494"/>
              </a:solidFill>
            </a:endParaRPr>
          </a:p>
        </p:txBody>
      </p:sp>
    </p:spTree>
  </p:cSld>
  <p:clrMap bg1="lt1" tx1="dk1" bg2="lt2" tx2="dk2" accent1="accent1" accent2="accent2" accent3="accent3" accent4="accent4" accent5="accent5" accent6="accent6" hlink="hlink" folHlink="folHlink"/>
  <p:sldLayoutIdLst>
    <p:sldLayoutId id="2147483753" r:id="rId1"/>
    <p:sldLayoutId id="2147483752" r:id="rId2"/>
    <p:sldLayoutId id="2147483758" r:id="rId3"/>
    <p:sldLayoutId id="2147483754" r:id="rId4"/>
    <p:sldLayoutId id="2147483755" r:id="rId5"/>
  </p:sldLayoutIdLst>
  <p:timing>
    <p:tnLst>
      <p:par>
        <p:cTn id="1" dur="indefinite" restart="never" nodeType="tmRoot"/>
      </p:par>
    </p:tnLst>
  </p:timing>
  <p:hf hdr="0"/>
  <p:txStyles>
    <p:title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chemeClr val="accent2">
              <a:lumMod val="50000"/>
            </a:schemeClr>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accent2">
              <a:lumMod val="50000"/>
            </a:schemeClr>
          </a:solidFill>
          <a:latin typeface="+mn-lt"/>
        </a:defRPr>
      </a:lvl2pPr>
      <a:lvl3pPr marL="1143000" indent="-228600" algn="l" rtl="0" eaLnBrk="1" fontAlgn="base" hangingPunct="1">
        <a:spcBef>
          <a:spcPct val="20000"/>
        </a:spcBef>
        <a:spcAft>
          <a:spcPct val="0"/>
        </a:spcAft>
        <a:defRPr sz="1400">
          <a:solidFill>
            <a:schemeClr val="accent2">
              <a:lumMod val="50000"/>
            </a:schemeClr>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0740565"/>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83" r:id="rId6"/>
  </p:sldLayoutIdLst>
  <p:timing>
    <p:tnLst>
      <p:par>
        <p:cTn id="1" dur="indefinite" restart="never" nodeType="tmRoot"/>
      </p:par>
    </p:tnLst>
  </p:timing>
  <p:hf hdr="0"/>
  <p:txStyles>
    <p:title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chemeClr val="accent2">
              <a:lumMod val="50000"/>
            </a:schemeClr>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accent2">
              <a:lumMod val="50000"/>
            </a:schemeClr>
          </a:solidFill>
          <a:latin typeface="+mn-lt"/>
        </a:defRPr>
      </a:lvl2pPr>
      <a:lvl3pPr marL="1143000" indent="-228600" algn="l" rtl="0" eaLnBrk="1" fontAlgn="base" hangingPunct="1">
        <a:spcBef>
          <a:spcPct val="20000"/>
        </a:spcBef>
        <a:spcAft>
          <a:spcPct val="0"/>
        </a:spcAft>
        <a:defRPr sz="1400">
          <a:solidFill>
            <a:schemeClr val="accent2">
              <a:lumMod val="50000"/>
            </a:schemeClr>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123950"/>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Lorem ipsum</a:t>
            </a:r>
          </a:p>
        </p:txBody>
      </p:sp>
      <p:sp>
        <p:nvSpPr>
          <p:cNvPr id="1027" name="Rectangle 3"/>
          <p:cNvSpPr>
            <a:spLocks noGrp="1" noChangeArrowheads="1"/>
          </p:cNvSpPr>
          <p:nvPr>
            <p:ph type="body" idx="1"/>
          </p:nvPr>
        </p:nvSpPr>
        <p:spPr bwMode="auto">
          <a:xfrm>
            <a:off x="457200" y="2387600"/>
            <a:ext cx="8229600" cy="3633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dirty="0" smtClean="0"/>
              <a:t>Et dolor fragum</a:t>
            </a:r>
            <a:endParaRPr lang="en-GB" dirty="0" smtClean="0"/>
          </a:p>
          <a:p>
            <a:pPr lvl="1"/>
            <a:r>
              <a:rPr lang="en-GB" dirty="0" smtClean="0"/>
              <a:t>Et </a:t>
            </a:r>
            <a:r>
              <a:rPr lang="en-GB" dirty="0" err="1" smtClean="0"/>
              <a:t>dolor</a:t>
            </a:r>
            <a:r>
              <a:rPr lang="en-GB" dirty="0" smtClean="0"/>
              <a:t> </a:t>
            </a:r>
            <a:r>
              <a:rPr lang="en-GB" dirty="0" err="1" smtClean="0"/>
              <a:t>fragum</a:t>
            </a:r>
            <a:endParaRPr lang="en-GB" dirty="0" smtClean="0"/>
          </a:p>
          <a:p>
            <a:pPr lvl="2"/>
            <a:r>
              <a:rPr lang="en-GB" dirty="0" smtClean="0"/>
              <a:t>- Et </a:t>
            </a:r>
            <a:r>
              <a:rPr lang="en-GB" dirty="0" err="1" smtClean="0"/>
              <a:t>dolor</a:t>
            </a:r>
            <a:r>
              <a:rPr lang="en-GB" dirty="0" smtClean="0"/>
              <a:t> </a:t>
            </a:r>
            <a:r>
              <a:rPr lang="en-GB" dirty="0" err="1" smtClean="0"/>
              <a:t>fragum</a:t>
            </a:r>
            <a:endParaRPr lang="en-GB" dirty="0"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mj-lt"/>
              </a:defRPr>
            </a:lvl1pPr>
          </a:lstStyle>
          <a:p>
            <a:pPr>
              <a:defRPr/>
            </a:pPr>
            <a:endParaRPr lang="en-GB"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lang="en-GB" sz="1400" b="0" kern="1200" dirty="0">
                <a:solidFill>
                  <a:schemeClr val="tx1"/>
                </a:solidFill>
                <a:latin typeface="+mj-lt"/>
                <a:ea typeface="+mn-ea"/>
                <a:cs typeface="+mn-cs"/>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charset="0"/>
              </a:defRPr>
            </a:lvl1pPr>
          </a:lstStyle>
          <a:p>
            <a:pPr>
              <a:defRPr/>
            </a:pPr>
            <a:fld id="{9C8D21B7-B314-438C-91E9-7FF9087DC078}"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4108543663"/>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hf sldNum="0" hdr="0" ftr="0" dt="0"/>
  <p:txStyles>
    <p:titleStyle>
      <a:lvl1pPr marL="358775" indent="-358775" algn="l" rtl="0" eaLnBrk="1" fontAlgn="base" hangingPunct="1">
        <a:spcBef>
          <a:spcPct val="0"/>
        </a:spcBef>
        <a:spcAft>
          <a:spcPct val="0"/>
        </a:spcAft>
        <a:defRPr sz="3000" b="1">
          <a:solidFill>
            <a:srgbClr val="0F5494"/>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4.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18.png"/><Relationship Id="rId12" Type="http://schemas.microsoft.com/office/2007/relationships/hdphoto" Target="../media/hdphoto7.wdp"/><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microsoft.com/office/2007/relationships/hdphoto" Target="../media/hdphoto4.wdp"/><Relationship Id="rId11" Type="http://schemas.openxmlformats.org/officeDocument/2006/relationships/image" Target="../media/image20.png"/><Relationship Id="rId5" Type="http://schemas.openxmlformats.org/officeDocument/2006/relationships/image" Target="../media/image17.png"/><Relationship Id="rId10" Type="http://schemas.microsoft.com/office/2007/relationships/hdphoto" Target="../media/hdphoto6.wdp"/><Relationship Id="rId4" Type="http://schemas.microsoft.com/office/2007/relationships/hdphoto" Target="../media/hdphoto3.wdp"/><Relationship Id="rId9" Type="http://schemas.openxmlformats.org/officeDocument/2006/relationships/image" Target="../media/image19.png"/><Relationship Id="rId14" Type="http://schemas.microsoft.com/office/2007/relationships/hdphoto" Target="../media/hdphoto8.wdp"/></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34.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un.org/sustainabledevelopment/sustainable-development-goals/"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microsoft.com/office/2007/relationships/hdphoto" Target="../media/hdphoto9.wdp"/></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hyperlink" Target="https://www.facebook.com/EUScienceInnov/" TargetMode="External"/><Relationship Id="rId3" Type="http://schemas.openxmlformats.org/officeDocument/2006/relationships/image" Target="../media/image37.jpeg"/><Relationship Id="rId7" Type="http://schemas.openxmlformats.org/officeDocument/2006/relationships/hyperlink" Target="https://twitter.com/HorizonMagEU" TargetMode="External"/><Relationship Id="rId12" Type="http://schemas.openxmlformats.org/officeDocument/2006/relationships/hyperlink" Target="http://ec.europa.eu/budget/mff/index_en.cfm"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hyperlink" Target="https://twitter.com/EU_H2020" TargetMode="External"/><Relationship Id="rId11" Type="http://schemas.openxmlformats.org/officeDocument/2006/relationships/hyperlink" Target="http://ec.europa.eu/research/eic" TargetMode="External"/><Relationship Id="rId5" Type="http://schemas.openxmlformats.org/officeDocument/2006/relationships/hyperlink" Target="https://twitter.com/EUScienceInnov" TargetMode="External"/><Relationship Id="rId10" Type="http://schemas.openxmlformats.org/officeDocument/2006/relationships/hyperlink" Target="http://ec.europa.eu/horizon-europe" TargetMode="External"/><Relationship Id="rId4" Type="http://schemas.openxmlformats.org/officeDocument/2006/relationships/hyperlink" Target="https://twitter.com/Moedas" TargetMode="External"/><Relationship Id="rId9" Type="http://schemas.openxmlformats.org/officeDocument/2006/relationships/hyperlink" Target="https://www.facebook.com/cmoedas/"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1.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hyperlink" Target="http://ec.europa.eu/horizon-europe" TargetMode="External"/><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1.xml"/><Relationship Id="rId1" Type="http://schemas.openxmlformats.org/officeDocument/2006/relationships/slideLayout" Target="../slideLayouts/slideLayout11.xml"/><Relationship Id="rId5" Type="http://schemas.openxmlformats.org/officeDocument/2006/relationships/image" Target="../media/image46.png"/><Relationship Id="rId4" Type="http://schemas.openxmlformats.org/officeDocument/2006/relationships/image" Target="../media/image45.png"/></Relationships>
</file>

<file path=ppt/slides/_rels/slide5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2.xml"/><Relationship Id="rId1" Type="http://schemas.openxmlformats.org/officeDocument/2006/relationships/slideLayout" Target="../slideLayouts/slideLayout11.xml"/><Relationship Id="rId5" Type="http://schemas.openxmlformats.org/officeDocument/2006/relationships/image" Target="../media/image46.png"/><Relationship Id="rId4" Type="http://schemas.openxmlformats.org/officeDocument/2006/relationships/image" Target="../media/image45.png"/></Relationships>
</file>

<file path=ppt/slides/_rels/slide5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3.xml"/><Relationship Id="rId1" Type="http://schemas.openxmlformats.org/officeDocument/2006/relationships/slideLayout" Target="../slideLayouts/slideLayout11.xml"/><Relationship Id="rId5" Type="http://schemas.openxmlformats.org/officeDocument/2006/relationships/image" Target="../media/image46.png"/><Relationship Id="rId4" Type="http://schemas.openxmlformats.org/officeDocument/2006/relationships/image" Target="../media/image45.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p:txBody>
          <a:bodyPr/>
          <a:lstStyle/>
          <a:p>
            <a:r>
              <a:rPr lang="en-GB" dirty="0" smtClean="0"/>
              <a:t>Based on the Commission Proposal for Horizon Europe, the common understanding between co-legislators and the Partial General Approach, both approved in April 2019</a:t>
            </a:r>
            <a:endParaRPr lang="en-GB" dirty="0"/>
          </a:p>
        </p:txBody>
      </p:sp>
    </p:spTree>
    <p:extLst>
      <p:ext uri="{BB962C8B-B14F-4D97-AF65-F5344CB8AC3E}">
        <p14:creationId xmlns:p14="http://schemas.microsoft.com/office/powerpoint/2010/main" val="41215896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13047" y="556048"/>
            <a:ext cx="8784976" cy="720081"/>
          </a:xfrm>
          <a:prstGeom prst="rect">
            <a:avLst/>
          </a:prstGeom>
        </p:spPr>
        <p:txBody>
          <a:bodyPr/>
          <a:lst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358775" marR="0" lvl="0" indent="-358775" algn="l" defTabSz="914400" rtl="0" eaLnBrk="1" fontAlgn="base" latinLnBrk="0" hangingPunct="1">
              <a:lnSpc>
                <a:spcPct val="100000"/>
              </a:lnSpc>
              <a:spcBef>
                <a:spcPct val="0"/>
              </a:spcBef>
              <a:spcAft>
                <a:spcPct val="0"/>
              </a:spcAft>
              <a:buClrTx/>
              <a:buSzTx/>
              <a:buFontTx/>
              <a:buNone/>
              <a:tabLst/>
              <a:defRPr/>
            </a:pPr>
            <a:r>
              <a:rPr kumimoji="0" lang="en-GB" sz="3000" b="1" i="0" u="none" strike="noStrike" kern="0" cap="none" spc="0" normalizeH="0" baseline="0" noProof="0" dirty="0" smtClean="0">
                <a:ln>
                  <a:noFill/>
                </a:ln>
                <a:solidFill>
                  <a:schemeClr val="accent6"/>
                </a:solidFill>
                <a:effectLst/>
                <a:uLnTx/>
                <a:uFillTx/>
                <a:latin typeface="Arial"/>
                <a:ea typeface="+mj-ea"/>
                <a:cs typeface="Arial" panose="020B0604020202020204" pitchFamily="34" charset="0"/>
              </a:rPr>
              <a:t>Horizon Europe: Preliminary</a:t>
            </a:r>
            <a:r>
              <a:rPr kumimoji="0" lang="en-GB" sz="3000" b="1" i="0" u="none" strike="noStrike" kern="0" cap="none" spc="0" normalizeH="0" noProof="0" dirty="0" smtClean="0">
                <a:ln>
                  <a:noFill/>
                </a:ln>
                <a:solidFill>
                  <a:schemeClr val="accent6"/>
                </a:solidFill>
                <a:effectLst/>
                <a:uLnTx/>
                <a:uFillTx/>
                <a:latin typeface="Arial"/>
                <a:ea typeface="+mj-ea"/>
                <a:cs typeface="Arial" panose="020B0604020202020204" pitchFamily="34" charset="0"/>
              </a:rPr>
              <a:t> </a:t>
            </a:r>
            <a:r>
              <a:rPr kumimoji="0" lang="en-GB" sz="3000" b="1" i="0" u="none" strike="noStrike" kern="0" cap="none" spc="0" normalizeH="0" baseline="0" noProof="0" dirty="0" smtClean="0">
                <a:ln>
                  <a:noFill/>
                </a:ln>
                <a:solidFill>
                  <a:schemeClr val="accent6"/>
                </a:solidFill>
                <a:effectLst/>
                <a:uLnTx/>
                <a:uFillTx/>
                <a:latin typeface="Arial"/>
                <a:ea typeface="+mj-ea"/>
                <a:cs typeface="Arial" panose="020B0604020202020204" pitchFamily="34" charset="0"/>
              </a:rPr>
              <a:t>structure</a:t>
            </a:r>
            <a:endParaRPr kumimoji="0" lang="en-GB" sz="3000" b="1" i="0" u="sng" strike="noStrike" kern="0" cap="none" spc="0" normalizeH="0" baseline="0" noProof="0" dirty="0">
              <a:ln>
                <a:noFill/>
              </a:ln>
              <a:solidFill>
                <a:schemeClr val="accent6"/>
              </a:solidFill>
              <a:effectLst/>
              <a:uLnTx/>
              <a:uFillTx/>
              <a:latin typeface="Arial"/>
              <a:ea typeface="+mj-ea"/>
              <a:cs typeface="Arial" panose="020B0604020202020204" pitchFamily="34" charset="0"/>
            </a:endParaRPr>
          </a:p>
        </p:txBody>
      </p:sp>
      <p:grpSp>
        <p:nvGrpSpPr>
          <p:cNvPr id="32" name="Group 31"/>
          <p:cNvGrpSpPr/>
          <p:nvPr/>
        </p:nvGrpSpPr>
        <p:grpSpPr>
          <a:xfrm>
            <a:off x="539552" y="1340768"/>
            <a:ext cx="8379072" cy="4320480"/>
            <a:chOff x="611188" y="2737173"/>
            <a:chExt cx="8379072" cy="3212107"/>
          </a:xfrm>
        </p:grpSpPr>
        <p:sp>
          <p:nvSpPr>
            <p:cNvPr id="33" name="Rectangle 32"/>
            <p:cNvSpPr/>
            <p:nvPr/>
          </p:nvSpPr>
          <p:spPr>
            <a:xfrm>
              <a:off x="611188" y="2737173"/>
              <a:ext cx="8234684" cy="3212107"/>
            </a:xfrm>
            <a:prstGeom prst="rect">
              <a:avLst/>
            </a:prstGeom>
            <a:noFill/>
            <a:ln>
              <a:solidFill>
                <a:schemeClr val="accent6"/>
              </a:solidFill>
            </a:ln>
            <a:effectLst/>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8A907"/>
                </a:solidFill>
                <a:effectLst/>
                <a:uLnTx/>
                <a:uFillTx/>
                <a:latin typeface="Arial"/>
                <a:ea typeface="+mn-ea"/>
                <a:cs typeface="+mn-cs"/>
              </a:endParaRPr>
            </a:p>
          </p:txBody>
        </p:sp>
        <p:grpSp>
          <p:nvGrpSpPr>
            <p:cNvPr id="34" name="Group 33"/>
            <p:cNvGrpSpPr/>
            <p:nvPr/>
          </p:nvGrpSpPr>
          <p:grpSpPr>
            <a:xfrm>
              <a:off x="691390" y="5091132"/>
              <a:ext cx="8045726" cy="714132"/>
              <a:chOff x="727022" y="5091132"/>
              <a:chExt cx="8045726" cy="714132"/>
            </a:xfrm>
          </p:grpSpPr>
          <p:sp>
            <p:nvSpPr>
              <p:cNvPr id="60" name="Rectangle 59"/>
              <p:cNvSpPr/>
              <p:nvPr/>
            </p:nvSpPr>
            <p:spPr>
              <a:xfrm>
                <a:off x="763588" y="5091132"/>
                <a:ext cx="8009160" cy="714132"/>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1" name="TextBox 60"/>
              <p:cNvSpPr txBox="1"/>
              <p:nvPr/>
            </p:nvSpPr>
            <p:spPr>
              <a:xfrm>
                <a:off x="727022" y="5140774"/>
                <a:ext cx="8017172" cy="23269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0" normalizeH="0" baseline="0" noProof="0" dirty="0" smtClean="0">
                    <a:ln>
                      <a:noFill/>
                    </a:ln>
                    <a:solidFill>
                      <a:srgbClr val="FFFFFF"/>
                    </a:solidFill>
                    <a:effectLst/>
                    <a:uLnTx/>
                    <a:uFillTx/>
                    <a:latin typeface="Arial" charset="0"/>
                    <a:ea typeface="+mn-ea"/>
                    <a:cs typeface="+mn-cs"/>
                  </a:rPr>
                  <a:t>Widening Participation and Strengthening </a:t>
                </a:r>
                <a:r>
                  <a:rPr kumimoji="0" lang="en-GB" sz="1400" b="1" i="0" u="none" strike="noStrike" kern="1200" cap="none" spc="0" normalizeH="0" baseline="0" noProof="0" dirty="0">
                    <a:ln>
                      <a:noFill/>
                    </a:ln>
                    <a:solidFill>
                      <a:srgbClr val="FFFFFF"/>
                    </a:solidFill>
                    <a:effectLst/>
                    <a:uLnTx/>
                    <a:uFillTx/>
                    <a:latin typeface="Arial" charset="0"/>
                    <a:ea typeface="+mn-ea"/>
                    <a:cs typeface="+mn-cs"/>
                  </a:rPr>
                  <a:t>the European Research Area</a:t>
                </a:r>
              </a:p>
            </p:txBody>
          </p:sp>
        </p:grpSp>
        <p:grpSp>
          <p:nvGrpSpPr>
            <p:cNvPr id="35" name="Group 34"/>
            <p:cNvGrpSpPr/>
            <p:nvPr/>
          </p:nvGrpSpPr>
          <p:grpSpPr>
            <a:xfrm>
              <a:off x="843017" y="5451389"/>
              <a:ext cx="7748397" cy="200787"/>
              <a:chOff x="944350" y="5451389"/>
              <a:chExt cx="7748397" cy="200787"/>
            </a:xfrm>
          </p:grpSpPr>
          <p:sp>
            <p:nvSpPr>
              <p:cNvPr id="58" name="TextBox 57"/>
              <p:cNvSpPr txBox="1"/>
              <p:nvPr/>
            </p:nvSpPr>
            <p:spPr>
              <a:xfrm>
                <a:off x="4854098" y="5451389"/>
                <a:ext cx="3838649" cy="197793"/>
              </a:xfrm>
              <a:prstGeom prst="rect">
                <a:avLst/>
              </a:prstGeom>
              <a:solidFill>
                <a:schemeClr val="bg2"/>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chemeClr val="accent6"/>
                    </a:solidFill>
                    <a:effectLst/>
                    <a:uLnTx/>
                    <a:uFillTx/>
                    <a:latin typeface="Arial" charset="0"/>
                    <a:ea typeface="+mn-ea"/>
                    <a:cs typeface="+mn-cs"/>
                  </a:rPr>
                  <a:t>Reforming and Enhancing the European R&amp;I system</a:t>
                </a:r>
              </a:p>
            </p:txBody>
          </p:sp>
          <p:sp>
            <p:nvSpPr>
              <p:cNvPr id="59" name="TextBox 58"/>
              <p:cNvSpPr txBox="1"/>
              <p:nvPr/>
            </p:nvSpPr>
            <p:spPr>
              <a:xfrm>
                <a:off x="944350" y="5457679"/>
                <a:ext cx="3794687" cy="194497"/>
              </a:xfrm>
              <a:prstGeom prst="rect">
                <a:avLst/>
              </a:prstGeom>
              <a:solidFill>
                <a:schemeClr val="bg2"/>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smtClean="0">
                    <a:ln>
                      <a:noFill/>
                    </a:ln>
                    <a:solidFill>
                      <a:schemeClr val="accent6"/>
                    </a:solidFill>
                    <a:effectLst/>
                    <a:uLnTx/>
                    <a:uFillTx/>
                    <a:latin typeface="Arial" charset="0"/>
                    <a:ea typeface="+mn-ea"/>
                    <a:cs typeface="+mn-cs"/>
                  </a:rPr>
                  <a:t>Widening </a:t>
                </a:r>
                <a:r>
                  <a:rPr kumimoji="0" lang="en-US" sz="1100" b="1" i="0" u="none" strike="noStrike" kern="1200" cap="none" spc="0" normalizeH="0" baseline="0" noProof="0" dirty="0">
                    <a:ln>
                      <a:noFill/>
                    </a:ln>
                    <a:solidFill>
                      <a:schemeClr val="accent6"/>
                    </a:solidFill>
                    <a:effectLst/>
                    <a:uLnTx/>
                    <a:uFillTx/>
                    <a:latin typeface="Arial" charset="0"/>
                    <a:ea typeface="+mn-ea"/>
                    <a:cs typeface="+mn-cs"/>
                  </a:rPr>
                  <a:t>participation and </a:t>
                </a:r>
                <a:r>
                  <a:rPr kumimoji="0" lang="en-US" sz="1100" b="1" i="0" u="none" strike="noStrike" kern="1200" cap="none" spc="0" normalizeH="0" baseline="0" noProof="0" dirty="0" smtClean="0">
                    <a:ln>
                      <a:noFill/>
                    </a:ln>
                    <a:solidFill>
                      <a:schemeClr val="accent6"/>
                    </a:solidFill>
                    <a:effectLst/>
                    <a:uLnTx/>
                    <a:uFillTx/>
                    <a:latin typeface="Arial" charset="0"/>
                    <a:ea typeface="+mn-ea"/>
                    <a:cs typeface="+mn-cs"/>
                  </a:rPr>
                  <a:t>spreading excellence</a:t>
                </a:r>
                <a:endParaRPr kumimoji="0" lang="en-GB" sz="1100" b="1" i="0" u="none" strike="noStrike" kern="1200" cap="none" spc="0" normalizeH="0" baseline="0" noProof="0" dirty="0">
                  <a:ln>
                    <a:noFill/>
                  </a:ln>
                  <a:solidFill>
                    <a:schemeClr val="accent6"/>
                  </a:solidFill>
                  <a:effectLst/>
                  <a:uLnTx/>
                  <a:uFillTx/>
                  <a:latin typeface="Arial" charset="0"/>
                  <a:ea typeface="+mn-ea"/>
                  <a:cs typeface="+mn-cs"/>
                </a:endParaRPr>
              </a:p>
            </p:txBody>
          </p:sp>
        </p:grpSp>
        <p:grpSp>
          <p:nvGrpSpPr>
            <p:cNvPr id="36" name="Group 35"/>
            <p:cNvGrpSpPr/>
            <p:nvPr/>
          </p:nvGrpSpPr>
          <p:grpSpPr>
            <a:xfrm>
              <a:off x="727956" y="2850353"/>
              <a:ext cx="2470770" cy="2136285"/>
              <a:chOff x="727956" y="2829356"/>
              <a:chExt cx="2470770" cy="2136285"/>
            </a:xfrm>
          </p:grpSpPr>
          <p:sp>
            <p:nvSpPr>
              <p:cNvPr id="52" name="Rectangle 51"/>
              <p:cNvSpPr/>
              <p:nvPr/>
            </p:nvSpPr>
            <p:spPr>
              <a:xfrm>
                <a:off x="727956" y="2829356"/>
                <a:ext cx="2443150" cy="2136285"/>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53" name="TextBox 52"/>
              <p:cNvSpPr txBox="1"/>
              <p:nvPr/>
            </p:nvSpPr>
            <p:spPr>
              <a:xfrm>
                <a:off x="1432441" y="2888630"/>
                <a:ext cx="1766285" cy="35467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0" normalizeH="0" baseline="0" noProof="0" dirty="0" smtClean="0">
                    <a:ln>
                      <a:noFill/>
                    </a:ln>
                    <a:solidFill>
                      <a:srgbClr val="FFFFFF"/>
                    </a:solidFill>
                    <a:effectLst/>
                    <a:uLnTx/>
                    <a:uFillTx/>
                    <a:latin typeface="Arial" charset="0"/>
                    <a:ea typeface="+mn-ea"/>
                    <a:cs typeface="+mn-cs"/>
                  </a:rPr>
                  <a:t>Pillar 1</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smtClean="0">
                    <a:ln>
                      <a:noFill/>
                    </a:ln>
                    <a:solidFill>
                      <a:srgbClr val="FFFFFF"/>
                    </a:solidFill>
                    <a:effectLst/>
                    <a:uLnTx/>
                    <a:uFillTx/>
                    <a:latin typeface="Arial" charset="0"/>
                    <a:ea typeface="+mn-ea"/>
                    <a:cs typeface="+mn-cs"/>
                  </a:rPr>
                  <a:t>Excellent Science</a:t>
                </a:r>
                <a:endParaRPr kumimoji="0" lang="en-GB" sz="11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54" name="TextBox 53"/>
              <p:cNvSpPr txBox="1"/>
              <p:nvPr/>
            </p:nvSpPr>
            <p:spPr>
              <a:xfrm>
                <a:off x="875455" y="3557736"/>
                <a:ext cx="2180060" cy="19449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1" i="0" u="none" strike="noStrike" kern="1200" cap="none" spc="0" normalizeH="0" baseline="0" noProof="0" dirty="0">
                    <a:ln>
                      <a:noFill/>
                    </a:ln>
                    <a:solidFill>
                      <a:schemeClr val="accent6"/>
                    </a:solidFill>
                    <a:effectLst/>
                    <a:uLnTx/>
                    <a:uFillTx/>
                    <a:latin typeface="Arial" charset="0"/>
                    <a:ea typeface="+mn-ea"/>
                    <a:cs typeface="+mn-cs"/>
                  </a:rPr>
                  <a:t>European Research Council</a:t>
                </a:r>
              </a:p>
            </p:txBody>
          </p:sp>
          <p:sp>
            <p:nvSpPr>
              <p:cNvPr id="55" name="TextBox 54"/>
              <p:cNvSpPr txBox="1"/>
              <p:nvPr/>
            </p:nvSpPr>
            <p:spPr>
              <a:xfrm>
                <a:off x="887609" y="3952852"/>
                <a:ext cx="2167906" cy="320348"/>
              </a:xfrm>
              <a:prstGeom prst="rect">
                <a:avLst/>
              </a:prstGeom>
              <a:solidFill>
                <a:schemeClr val="bg2"/>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1" i="0" u="none" strike="noStrike" kern="1200" cap="none" spc="0" normalizeH="0" baseline="0" noProof="0" dirty="0">
                    <a:ln>
                      <a:noFill/>
                    </a:ln>
                    <a:solidFill>
                      <a:schemeClr val="accent6"/>
                    </a:solidFill>
                    <a:effectLst/>
                    <a:uLnTx/>
                    <a:uFillTx/>
                    <a:latin typeface="Arial" charset="0"/>
                    <a:ea typeface="+mn-ea"/>
                    <a:cs typeface="+mn-cs"/>
                  </a:rPr>
                  <a:t>Marie </a:t>
                </a:r>
                <a:r>
                  <a:rPr kumimoji="0" lang="en-GB" sz="1100" b="1" i="0" u="none" strike="noStrike" kern="1200" cap="none" spc="0" normalizeH="0" baseline="0" noProof="0" dirty="0" err="1">
                    <a:ln>
                      <a:noFill/>
                    </a:ln>
                    <a:solidFill>
                      <a:schemeClr val="accent6"/>
                    </a:solidFill>
                    <a:effectLst/>
                    <a:uLnTx/>
                    <a:uFillTx/>
                    <a:latin typeface="Arial" charset="0"/>
                    <a:ea typeface="+mn-ea"/>
                    <a:cs typeface="+mn-cs"/>
                  </a:rPr>
                  <a:t>Skłodowska</a:t>
                </a:r>
                <a:r>
                  <a:rPr kumimoji="0" lang="en-GB" sz="1100" b="1" i="0" u="none" strike="noStrike" kern="1200" cap="none" spc="0" normalizeH="0" baseline="0" noProof="0" dirty="0">
                    <a:ln>
                      <a:noFill/>
                    </a:ln>
                    <a:solidFill>
                      <a:schemeClr val="accent6"/>
                    </a:solidFill>
                    <a:effectLst/>
                    <a:uLnTx/>
                    <a:uFillTx/>
                    <a:latin typeface="Arial" charset="0"/>
                    <a:ea typeface="+mn-ea"/>
                    <a:cs typeface="+mn-cs"/>
                  </a:rPr>
                  <a:t>-Curie </a:t>
                </a:r>
                <a:r>
                  <a:rPr kumimoji="0" lang="en-GB" sz="1100" b="1" i="0" u="none" strike="noStrike" kern="1200" cap="none" spc="0" normalizeH="0" baseline="0" noProof="0" dirty="0" smtClean="0">
                    <a:ln>
                      <a:noFill/>
                    </a:ln>
                    <a:solidFill>
                      <a:schemeClr val="accent6"/>
                    </a:solidFill>
                    <a:effectLst/>
                    <a:uLnTx/>
                    <a:uFillTx/>
                    <a:latin typeface="Arial" charset="0"/>
                    <a:ea typeface="+mn-ea"/>
                    <a:cs typeface="+mn-cs"/>
                  </a:rPr>
                  <a:t>Actions</a:t>
                </a:r>
                <a:endParaRPr kumimoji="0" lang="en-GB" sz="1100" b="1" i="0" u="none" strike="noStrike" kern="1200" cap="none" spc="0" normalizeH="0" baseline="0" noProof="0" dirty="0">
                  <a:ln>
                    <a:noFill/>
                  </a:ln>
                  <a:solidFill>
                    <a:schemeClr val="accent6"/>
                  </a:solidFill>
                  <a:effectLst/>
                  <a:uLnTx/>
                  <a:uFillTx/>
                  <a:latin typeface="Arial" charset="0"/>
                  <a:ea typeface="+mn-ea"/>
                  <a:cs typeface="+mn-cs"/>
                </a:endParaRPr>
              </a:p>
            </p:txBody>
          </p:sp>
          <p:sp>
            <p:nvSpPr>
              <p:cNvPr id="56" name="TextBox 55"/>
              <p:cNvSpPr txBox="1"/>
              <p:nvPr/>
            </p:nvSpPr>
            <p:spPr>
              <a:xfrm>
                <a:off x="902375" y="4547348"/>
                <a:ext cx="2157085" cy="194497"/>
              </a:xfrm>
              <a:prstGeom prst="rect">
                <a:avLst/>
              </a:prstGeom>
              <a:solidFill>
                <a:schemeClr val="bg2"/>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1" i="0" u="none" strike="noStrike" kern="1200" cap="none" spc="0" normalizeH="0" baseline="0" noProof="0" dirty="0" smtClean="0">
                    <a:ln>
                      <a:noFill/>
                    </a:ln>
                    <a:solidFill>
                      <a:schemeClr val="accent6"/>
                    </a:solidFill>
                    <a:effectLst/>
                    <a:uLnTx/>
                    <a:uFillTx/>
                    <a:latin typeface="Arial" charset="0"/>
                    <a:ea typeface="+mn-ea"/>
                    <a:cs typeface="+mn-cs"/>
                  </a:rPr>
                  <a:t>Research Infrastructures</a:t>
                </a:r>
                <a:endParaRPr kumimoji="0" lang="en-GB" sz="1100" b="1" i="0" u="none" strike="noStrike" kern="1200" cap="none" spc="0" normalizeH="0" baseline="0" noProof="0" dirty="0">
                  <a:ln>
                    <a:noFill/>
                  </a:ln>
                  <a:solidFill>
                    <a:schemeClr val="accent6"/>
                  </a:solidFill>
                  <a:effectLst/>
                  <a:uLnTx/>
                  <a:uFillTx/>
                  <a:latin typeface="Arial" charset="0"/>
                  <a:ea typeface="+mn-ea"/>
                  <a:cs typeface="+mn-cs"/>
                </a:endParaRPr>
              </a:p>
            </p:txBody>
          </p:sp>
        </p:grpSp>
        <p:grpSp>
          <p:nvGrpSpPr>
            <p:cNvPr id="37" name="Group 36"/>
            <p:cNvGrpSpPr/>
            <p:nvPr/>
          </p:nvGrpSpPr>
          <p:grpSpPr>
            <a:xfrm>
              <a:off x="6273148" y="2852646"/>
              <a:ext cx="2717112" cy="2154180"/>
              <a:chOff x="6316298" y="2822700"/>
              <a:chExt cx="2717112" cy="2154180"/>
            </a:xfrm>
          </p:grpSpPr>
          <p:sp>
            <p:nvSpPr>
              <p:cNvPr id="45" name="Rectangle 44"/>
              <p:cNvSpPr/>
              <p:nvPr/>
            </p:nvSpPr>
            <p:spPr>
              <a:xfrm>
                <a:off x="6316298" y="2822700"/>
                <a:ext cx="2456450" cy="215418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6" name="TextBox 45"/>
              <p:cNvSpPr txBox="1"/>
              <p:nvPr/>
            </p:nvSpPr>
            <p:spPr>
              <a:xfrm>
                <a:off x="7064910" y="2890855"/>
                <a:ext cx="1968500" cy="35467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0" normalizeH="0" baseline="0" noProof="0" dirty="0" smtClean="0">
                    <a:ln>
                      <a:noFill/>
                    </a:ln>
                    <a:solidFill>
                      <a:srgbClr val="FFFFFF"/>
                    </a:solidFill>
                    <a:effectLst/>
                    <a:uLnTx/>
                    <a:uFillTx/>
                    <a:latin typeface="Arial" charset="0"/>
                    <a:ea typeface="+mn-ea"/>
                    <a:cs typeface="+mn-cs"/>
                  </a:rPr>
                  <a:t>Pillar 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smtClean="0">
                    <a:ln>
                      <a:noFill/>
                    </a:ln>
                    <a:solidFill>
                      <a:srgbClr val="FFFFFF"/>
                    </a:solidFill>
                    <a:effectLst/>
                    <a:uLnTx/>
                    <a:uFillTx/>
                    <a:latin typeface="Arial" charset="0"/>
                    <a:ea typeface="+mn-ea"/>
                    <a:cs typeface="+mn-cs"/>
                  </a:rPr>
                  <a:t>Innovative Europe</a:t>
                </a:r>
                <a:endParaRPr kumimoji="0" lang="en-GB" sz="1100" b="0" i="0" u="none" strike="noStrike" kern="1200" cap="none" spc="0" normalizeH="0" baseline="0" noProof="0" dirty="0">
                  <a:ln>
                    <a:noFill/>
                  </a:ln>
                  <a:solidFill>
                    <a:srgbClr val="FFFFFF"/>
                  </a:solidFill>
                  <a:effectLst/>
                  <a:uLnTx/>
                  <a:uFillTx/>
                  <a:latin typeface="Arial" charset="0"/>
                  <a:ea typeface="+mn-ea"/>
                  <a:cs typeface="+mn-cs"/>
                </a:endParaRPr>
              </a:p>
            </p:txBody>
          </p:sp>
          <p:grpSp>
            <p:nvGrpSpPr>
              <p:cNvPr id="47" name="Group 46"/>
              <p:cNvGrpSpPr/>
              <p:nvPr/>
            </p:nvGrpSpPr>
            <p:grpSpPr>
              <a:xfrm>
                <a:off x="6414978" y="3558812"/>
                <a:ext cx="2234727" cy="1244283"/>
                <a:chOff x="6414978" y="3546112"/>
                <a:chExt cx="2234727" cy="1244283"/>
              </a:xfrm>
            </p:grpSpPr>
            <p:sp>
              <p:nvSpPr>
                <p:cNvPr id="49" name="TextBox 48"/>
                <p:cNvSpPr txBox="1"/>
                <p:nvPr/>
              </p:nvSpPr>
              <p:spPr>
                <a:xfrm>
                  <a:off x="6414978" y="3546112"/>
                  <a:ext cx="2219586" cy="194497"/>
                </a:xfrm>
                <a:prstGeom prst="rect">
                  <a:avLst/>
                </a:prstGeom>
                <a:solidFill>
                  <a:schemeClr val="bg2"/>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1" i="0" u="none" strike="noStrike" kern="1200" cap="none" spc="0" normalizeH="0" baseline="0" noProof="0" dirty="0" smtClean="0">
                      <a:ln>
                        <a:noFill/>
                      </a:ln>
                      <a:solidFill>
                        <a:schemeClr val="accent6"/>
                      </a:solidFill>
                      <a:effectLst/>
                      <a:uLnTx/>
                      <a:uFillTx/>
                      <a:latin typeface="Arial" charset="0"/>
                      <a:ea typeface="+mn-ea"/>
                      <a:cs typeface="+mn-cs"/>
                    </a:rPr>
                    <a:t>European Innovation </a:t>
                  </a:r>
                  <a:r>
                    <a:rPr kumimoji="0" lang="en-GB" sz="1100" b="1" i="0" u="none" strike="noStrike" kern="1200" cap="none" spc="0" normalizeH="0" baseline="0" noProof="0" dirty="0">
                      <a:ln>
                        <a:noFill/>
                      </a:ln>
                      <a:solidFill>
                        <a:schemeClr val="accent6"/>
                      </a:solidFill>
                      <a:effectLst/>
                      <a:uLnTx/>
                      <a:uFillTx/>
                      <a:latin typeface="Arial" charset="0"/>
                      <a:ea typeface="+mn-ea"/>
                      <a:cs typeface="+mn-cs"/>
                    </a:rPr>
                    <a:t>Council</a:t>
                  </a:r>
                </a:p>
              </p:txBody>
            </p:sp>
            <p:sp>
              <p:nvSpPr>
                <p:cNvPr id="50" name="TextBox 49"/>
                <p:cNvSpPr txBox="1"/>
                <p:nvPr/>
              </p:nvSpPr>
              <p:spPr>
                <a:xfrm>
                  <a:off x="6423098" y="3875849"/>
                  <a:ext cx="2226607" cy="320347"/>
                </a:xfrm>
                <a:prstGeom prst="rect">
                  <a:avLst/>
                </a:prstGeom>
                <a:solidFill>
                  <a:schemeClr val="bg2"/>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1" i="0" u="none" strike="noStrike" kern="1200" cap="none" spc="0" normalizeH="0" baseline="0" noProof="0" dirty="0">
                      <a:ln>
                        <a:noFill/>
                      </a:ln>
                      <a:solidFill>
                        <a:schemeClr val="accent6"/>
                      </a:solidFill>
                      <a:effectLst/>
                      <a:uLnTx/>
                      <a:uFillTx/>
                      <a:latin typeface="Arial" charset="0"/>
                      <a:ea typeface="+mn-ea"/>
                      <a:cs typeface="+mn-cs"/>
                    </a:rPr>
                    <a:t>European innovation </a:t>
                  </a:r>
                  <a:endParaRPr kumimoji="0" lang="en-GB" sz="1100" b="1" i="0" u="none" strike="noStrike" kern="1200" cap="none" spc="0" normalizeH="0" baseline="0" noProof="0" dirty="0" smtClean="0">
                    <a:ln>
                      <a:noFill/>
                    </a:ln>
                    <a:solidFill>
                      <a:schemeClr val="accent6"/>
                    </a:solidFill>
                    <a:effectLst/>
                    <a:uLnTx/>
                    <a:uFillTx/>
                    <a:latin typeface="Arial"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1" i="0" u="none" strike="noStrike" kern="1200" cap="none" spc="0" normalizeH="0" baseline="0" noProof="0" dirty="0" smtClean="0">
                      <a:ln>
                        <a:noFill/>
                      </a:ln>
                      <a:solidFill>
                        <a:schemeClr val="accent6"/>
                      </a:solidFill>
                      <a:effectLst/>
                      <a:uLnTx/>
                      <a:uFillTx/>
                      <a:latin typeface="Arial" charset="0"/>
                      <a:ea typeface="+mn-ea"/>
                      <a:cs typeface="+mn-cs"/>
                    </a:rPr>
                    <a:t>ecosystems</a:t>
                  </a:r>
                  <a:endParaRPr kumimoji="0" lang="en-GB" sz="1100" b="1" i="0" u="none" strike="noStrike" kern="1200" cap="none" spc="0" normalizeH="0" baseline="0" noProof="0" dirty="0">
                    <a:ln>
                      <a:noFill/>
                    </a:ln>
                    <a:solidFill>
                      <a:schemeClr val="accent6"/>
                    </a:solidFill>
                    <a:effectLst/>
                    <a:uLnTx/>
                    <a:uFillTx/>
                    <a:latin typeface="Arial" charset="0"/>
                    <a:ea typeface="+mn-ea"/>
                    <a:cs typeface="+mn-cs"/>
                  </a:endParaRPr>
                </a:p>
              </p:txBody>
            </p:sp>
            <p:sp>
              <p:nvSpPr>
                <p:cNvPr id="51" name="TextBox 50"/>
                <p:cNvSpPr txBox="1"/>
                <p:nvPr/>
              </p:nvSpPr>
              <p:spPr>
                <a:xfrm>
                  <a:off x="6431219" y="4336634"/>
                  <a:ext cx="2210366" cy="453761"/>
                </a:xfrm>
                <a:prstGeom prst="rect">
                  <a:avLst/>
                </a:prstGeom>
                <a:solidFill>
                  <a:schemeClr val="bg2"/>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smtClean="0">
                      <a:ln>
                        <a:noFill/>
                      </a:ln>
                      <a:solidFill>
                        <a:schemeClr val="accent6"/>
                      </a:solidFill>
                      <a:effectLst/>
                      <a:uLnTx/>
                      <a:uFillTx/>
                      <a:latin typeface="Arial" charset="0"/>
                      <a:ea typeface="+mn-ea"/>
                      <a:cs typeface="+mn-cs"/>
                    </a:rPr>
                    <a:t>European </a:t>
                  </a:r>
                  <a:r>
                    <a:rPr kumimoji="0" lang="en-US" sz="1100" b="1" i="0" u="none" strike="noStrike" kern="1200" cap="none" spc="0" normalizeH="0" baseline="0" noProof="0" dirty="0">
                      <a:ln>
                        <a:noFill/>
                      </a:ln>
                      <a:solidFill>
                        <a:schemeClr val="accent6"/>
                      </a:solidFill>
                      <a:effectLst/>
                      <a:uLnTx/>
                      <a:uFillTx/>
                      <a:latin typeface="Arial" charset="0"/>
                      <a:ea typeface="+mn-ea"/>
                      <a:cs typeface="+mn-cs"/>
                    </a:rPr>
                    <a:t>Institute of Innovation </a:t>
                  </a:r>
                  <a:br>
                    <a:rPr kumimoji="0" lang="en-US" sz="1100" b="1" i="0" u="none" strike="noStrike" kern="1200" cap="none" spc="0" normalizeH="0" baseline="0" noProof="0" dirty="0">
                      <a:ln>
                        <a:noFill/>
                      </a:ln>
                      <a:solidFill>
                        <a:schemeClr val="accent6"/>
                      </a:solidFill>
                      <a:effectLst/>
                      <a:uLnTx/>
                      <a:uFillTx/>
                      <a:latin typeface="Arial" charset="0"/>
                      <a:ea typeface="+mn-ea"/>
                      <a:cs typeface="+mn-cs"/>
                    </a:rPr>
                  </a:br>
                  <a:r>
                    <a:rPr kumimoji="0" lang="en-US" sz="1100" b="1" i="0" u="none" strike="noStrike" kern="1200" cap="none" spc="0" normalizeH="0" baseline="0" noProof="0" dirty="0">
                      <a:ln>
                        <a:noFill/>
                      </a:ln>
                      <a:solidFill>
                        <a:schemeClr val="accent6"/>
                      </a:solidFill>
                      <a:effectLst/>
                      <a:uLnTx/>
                      <a:uFillTx/>
                      <a:latin typeface="Arial" charset="0"/>
                      <a:ea typeface="+mn-ea"/>
                      <a:cs typeface="+mn-cs"/>
                    </a:rPr>
                    <a:t>and </a:t>
                  </a:r>
                  <a:r>
                    <a:rPr kumimoji="0" lang="en-US" sz="1100" b="1" i="0" u="none" strike="noStrike" kern="1200" cap="none" spc="0" normalizeH="0" baseline="0" noProof="0" dirty="0" smtClean="0">
                      <a:ln>
                        <a:noFill/>
                      </a:ln>
                      <a:solidFill>
                        <a:schemeClr val="accent6"/>
                      </a:solidFill>
                      <a:effectLst/>
                      <a:uLnTx/>
                      <a:uFillTx/>
                      <a:latin typeface="Arial" charset="0"/>
                      <a:ea typeface="+mn-ea"/>
                      <a:cs typeface="+mn-cs"/>
                    </a:rPr>
                    <a:t>Technology</a:t>
                  </a:r>
                  <a:endParaRPr kumimoji="0" lang="en-GB" sz="1100" b="1" i="0" u="none" strike="noStrike" kern="1200" cap="none" spc="0" normalizeH="0" baseline="0" noProof="0" dirty="0">
                    <a:ln>
                      <a:noFill/>
                    </a:ln>
                    <a:solidFill>
                      <a:schemeClr val="accent6"/>
                    </a:solidFill>
                    <a:effectLst/>
                    <a:uLnTx/>
                    <a:uFillTx/>
                    <a:latin typeface="Arial" charset="0"/>
                    <a:ea typeface="+mn-ea"/>
                    <a:cs typeface="+mn-cs"/>
                  </a:endParaRPr>
                </a:p>
              </p:txBody>
            </p:sp>
          </p:grpSp>
        </p:grpSp>
        <p:grpSp>
          <p:nvGrpSpPr>
            <p:cNvPr id="38" name="Group 37"/>
            <p:cNvGrpSpPr/>
            <p:nvPr/>
          </p:nvGrpSpPr>
          <p:grpSpPr>
            <a:xfrm>
              <a:off x="3307627" y="2852645"/>
              <a:ext cx="2849247" cy="2154181"/>
              <a:chOff x="3360887" y="2822699"/>
              <a:chExt cx="2849247" cy="2154181"/>
            </a:xfrm>
          </p:grpSpPr>
          <p:sp>
            <p:nvSpPr>
              <p:cNvPr id="39" name="Rectangle 38"/>
              <p:cNvSpPr/>
              <p:nvPr/>
            </p:nvSpPr>
            <p:spPr>
              <a:xfrm>
                <a:off x="3360887" y="2822699"/>
                <a:ext cx="2849247" cy="215418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0" name="TextBox 39"/>
              <p:cNvSpPr txBox="1"/>
              <p:nvPr/>
            </p:nvSpPr>
            <p:spPr>
              <a:xfrm>
                <a:off x="4099323" y="2852936"/>
                <a:ext cx="1974973" cy="60637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0" normalizeH="0" baseline="0" noProof="0" dirty="0" smtClean="0">
                    <a:ln>
                      <a:noFill/>
                    </a:ln>
                    <a:solidFill>
                      <a:srgbClr val="FFFFFF"/>
                    </a:solidFill>
                    <a:effectLst/>
                    <a:uLnTx/>
                    <a:uFillTx/>
                    <a:latin typeface="Arial" charset="0"/>
                    <a:ea typeface="+mn-ea"/>
                    <a:cs typeface="+mn-cs"/>
                  </a:rPr>
                  <a:t>Pillar 2</a:t>
                </a:r>
                <a:endParaRPr kumimoji="0" lang="en-GB" sz="1400" b="1" i="0" u="none" strike="noStrike" kern="1200" cap="none" spc="0" normalizeH="0" baseline="0" noProof="0" dirty="0">
                  <a:ln>
                    <a:noFill/>
                  </a:ln>
                  <a:solidFill>
                    <a:srgbClr val="FFFFFF"/>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FFFFFF"/>
                    </a:solidFill>
                    <a:effectLst/>
                    <a:uLnTx/>
                    <a:uFillTx/>
                    <a:latin typeface="Arial" charset="0"/>
                    <a:ea typeface="+mn-ea"/>
                    <a:cs typeface="+mn-cs"/>
                  </a:rPr>
                  <a:t>Global Challenges and </a:t>
                </a:r>
                <a:r>
                  <a:rPr kumimoji="0" lang="en-GB" sz="1100" b="0" i="0" u="none" strike="noStrike" kern="1200" cap="none" spc="0" normalizeH="0" baseline="0" noProof="0" dirty="0" smtClean="0">
                    <a:ln>
                      <a:noFill/>
                    </a:ln>
                    <a:solidFill>
                      <a:srgbClr val="FFFFFF"/>
                    </a:solidFill>
                    <a:effectLst/>
                    <a:uLnTx/>
                    <a:uFillTx/>
                    <a:latin typeface="Arial" charset="0"/>
                    <a:ea typeface="+mn-ea"/>
                    <a:cs typeface="+mn-cs"/>
                  </a:rPr>
                  <a:t>European Industrial </a:t>
                </a:r>
                <a:r>
                  <a:rPr kumimoji="0" lang="en-GB" sz="1100" b="0" i="0" u="none" strike="noStrike" kern="1200" cap="none" spc="0" normalizeH="0" baseline="0" noProof="0" dirty="0">
                    <a:ln>
                      <a:noFill/>
                    </a:ln>
                    <a:solidFill>
                      <a:srgbClr val="FFFFFF"/>
                    </a:solidFill>
                    <a:effectLst/>
                    <a:uLnTx/>
                    <a:uFillTx/>
                    <a:latin typeface="Arial" charset="0"/>
                    <a:ea typeface="+mn-ea"/>
                    <a:cs typeface="+mn-cs"/>
                  </a:rPr>
                  <a:t>Competitiveness</a:t>
                </a:r>
              </a:p>
            </p:txBody>
          </p:sp>
          <p:sp>
            <p:nvSpPr>
              <p:cNvPr id="41" name="TextBox 40"/>
              <p:cNvSpPr txBox="1"/>
              <p:nvPr/>
            </p:nvSpPr>
            <p:spPr>
              <a:xfrm>
                <a:off x="3595099" y="3467954"/>
                <a:ext cx="2479197" cy="1221665"/>
              </a:xfrm>
              <a:prstGeom prst="rect">
                <a:avLst/>
              </a:prstGeom>
              <a:solidFill>
                <a:schemeClr val="bg2"/>
              </a:solidFill>
            </p:spPr>
            <p:txBody>
              <a:bodyPr wrap="square" rtlCol="0">
                <a:spAutoFit/>
              </a:bodyPr>
              <a:lstStyle/>
              <a:p>
                <a:pPr marL="358775" marR="0" lvl="0" indent="-171450" algn="l" defTabSz="914400" rtl="0" eaLnBrk="1" fontAlgn="base" latinLnBrk="0" hangingPunct="1">
                  <a:lnSpc>
                    <a:spcPct val="100000"/>
                  </a:lnSpc>
                  <a:spcBef>
                    <a:spcPct val="0"/>
                  </a:spcBef>
                  <a:spcAft>
                    <a:spcPct val="0"/>
                  </a:spcAft>
                  <a:buClr>
                    <a:srgbClr val="0E4194"/>
                  </a:buClr>
                  <a:buSzTx/>
                  <a:buFont typeface="Arial" panose="020B0604020202020204" pitchFamily="34" charset="0"/>
                  <a:buChar char="•"/>
                  <a:tabLst/>
                  <a:defRPr/>
                </a:pPr>
                <a:r>
                  <a:rPr kumimoji="0" lang="en-US" sz="1100" i="0" u="none" strike="noStrike" kern="1200" cap="none" spc="0" normalizeH="0" baseline="0" noProof="0" dirty="0">
                    <a:ln>
                      <a:noFill/>
                    </a:ln>
                    <a:solidFill>
                      <a:schemeClr val="accent6"/>
                    </a:solidFill>
                    <a:effectLst/>
                    <a:uLnTx/>
                    <a:uFillTx/>
                    <a:latin typeface="Arial" charset="0"/>
                    <a:ea typeface="+mn-ea"/>
                    <a:cs typeface="+mn-cs"/>
                  </a:rPr>
                  <a:t>Health</a:t>
                </a:r>
              </a:p>
              <a:p>
                <a:pPr marL="358775" marR="0" lvl="0" indent="-171450" algn="l" defTabSz="914400" rtl="0" eaLnBrk="1" fontAlgn="base" latinLnBrk="0" hangingPunct="1">
                  <a:lnSpc>
                    <a:spcPct val="100000"/>
                  </a:lnSpc>
                  <a:spcBef>
                    <a:spcPct val="0"/>
                  </a:spcBef>
                  <a:spcAft>
                    <a:spcPct val="0"/>
                  </a:spcAft>
                  <a:buClr>
                    <a:srgbClr val="0E4194"/>
                  </a:buClr>
                  <a:buSzTx/>
                  <a:buFont typeface="Arial" panose="020B0604020202020204" pitchFamily="34" charset="0"/>
                  <a:buChar char="•"/>
                  <a:tabLst/>
                  <a:defRPr/>
                </a:pPr>
                <a:r>
                  <a:rPr kumimoji="0" lang="en-GB" sz="1100" i="0" u="none" strike="noStrike" kern="1200" cap="none" spc="0" normalizeH="0" baseline="0" noProof="0" dirty="0" smtClean="0">
                    <a:ln>
                      <a:noFill/>
                    </a:ln>
                    <a:solidFill>
                      <a:schemeClr val="accent6"/>
                    </a:solidFill>
                    <a:effectLst/>
                    <a:uLnTx/>
                    <a:uFillTx/>
                    <a:latin typeface="Arial" charset="0"/>
                    <a:ea typeface="+mn-ea"/>
                    <a:cs typeface="+mn-cs"/>
                  </a:rPr>
                  <a:t>Culture</a:t>
                </a:r>
                <a:r>
                  <a:rPr kumimoji="0" lang="en-GB" sz="1100" i="0" u="none" strike="noStrike" kern="1200" cap="none" spc="0" normalizeH="0" baseline="0" noProof="0" dirty="0">
                    <a:ln>
                      <a:noFill/>
                    </a:ln>
                    <a:solidFill>
                      <a:schemeClr val="accent6"/>
                    </a:solidFill>
                    <a:effectLst/>
                    <a:uLnTx/>
                    <a:uFillTx/>
                    <a:latin typeface="Arial" charset="0"/>
                    <a:ea typeface="+mn-ea"/>
                    <a:cs typeface="+mn-cs"/>
                  </a:rPr>
                  <a:t>, Creativity and Inclusive </a:t>
                </a:r>
                <a:r>
                  <a:rPr kumimoji="0" lang="en-GB" sz="1100" i="0" u="none" strike="noStrike" kern="1200" cap="none" spc="0" normalizeH="0" baseline="0" noProof="0" dirty="0" smtClean="0">
                    <a:ln>
                      <a:noFill/>
                    </a:ln>
                    <a:solidFill>
                      <a:schemeClr val="accent6"/>
                    </a:solidFill>
                    <a:effectLst/>
                    <a:uLnTx/>
                    <a:uFillTx/>
                    <a:latin typeface="Arial" charset="0"/>
                    <a:ea typeface="+mn-ea"/>
                    <a:cs typeface="+mn-cs"/>
                  </a:rPr>
                  <a:t>Society </a:t>
                </a:r>
              </a:p>
              <a:p>
                <a:pPr marL="358775" marR="0" lvl="0" indent="-171450" algn="l" defTabSz="914400" rtl="0" eaLnBrk="1" fontAlgn="base" latinLnBrk="0" hangingPunct="1">
                  <a:lnSpc>
                    <a:spcPct val="100000"/>
                  </a:lnSpc>
                  <a:spcBef>
                    <a:spcPct val="0"/>
                  </a:spcBef>
                  <a:spcAft>
                    <a:spcPct val="0"/>
                  </a:spcAft>
                  <a:buClr>
                    <a:srgbClr val="0E4194"/>
                  </a:buClr>
                  <a:buSzTx/>
                  <a:buFont typeface="Arial" panose="020B0604020202020204" pitchFamily="34" charset="0"/>
                  <a:buChar char="•"/>
                  <a:tabLst/>
                  <a:defRPr/>
                </a:pPr>
                <a:r>
                  <a:rPr kumimoji="0" lang="en-US" sz="1100" i="0" u="none" strike="noStrike" kern="1200" cap="none" spc="0" normalizeH="0" baseline="0" noProof="0" dirty="0">
                    <a:ln>
                      <a:noFill/>
                    </a:ln>
                    <a:solidFill>
                      <a:schemeClr val="accent6"/>
                    </a:solidFill>
                    <a:effectLst/>
                    <a:uLnTx/>
                    <a:uFillTx/>
                    <a:latin typeface="Arial" charset="0"/>
                    <a:ea typeface="+mn-ea"/>
                    <a:cs typeface="+mn-cs"/>
                  </a:rPr>
                  <a:t>Civil Security for </a:t>
                </a:r>
                <a:r>
                  <a:rPr kumimoji="0" lang="en-US" sz="1100" i="0" u="none" strike="noStrike" kern="1200" cap="none" spc="0" normalizeH="0" baseline="0" noProof="0" dirty="0" smtClean="0">
                    <a:ln>
                      <a:noFill/>
                    </a:ln>
                    <a:solidFill>
                      <a:schemeClr val="accent6"/>
                    </a:solidFill>
                    <a:effectLst/>
                    <a:uLnTx/>
                    <a:uFillTx/>
                    <a:latin typeface="Arial" charset="0"/>
                    <a:ea typeface="+mn-ea"/>
                    <a:cs typeface="+mn-cs"/>
                  </a:rPr>
                  <a:t>Society</a:t>
                </a:r>
                <a:endParaRPr kumimoji="0" lang="en-US" sz="1100" i="0" u="none" strike="noStrike" kern="1200" cap="none" spc="0" normalizeH="0" baseline="0" noProof="0" dirty="0">
                  <a:ln>
                    <a:noFill/>
                  </a:ln>
                  <a:solidFill>
                    <a:schemeClr val="accent6"/>
                  </a:solidFill>
                  <a:effectLst/>
                  <a:uLnTx/>
                  <a:uFillTx/>
                  <a:latin typeface="Arial" charset="0"/>
                  <a:ea typeface="+mn-ea"/>
                  <a:cs typeface="+mn-cs"/>
                </a:endParaRPr>
              </a:p>
              <a:p>
                <a:pPr marL="358775" marR="0" lvl="0" indent="-171450" algn="l" defTabSz="914400" rtl="0" eaLnBrk="1" fontAlgn="base" latinLnBrk="0" hangingPunct="1">
                  <a:lnSpc>
                    <a:spcPct val="100000"/>
                  </a:lnSpc>
                  <a:spcBef>
                    <a:spcPct val="0"/>
                  </a:spcBef>
                  <a:spcAft>
                    <a:spcPct val="0"/>
                  </a:spcAft>
                  <a:buClr>
                    <a:srgbClr val="0E4194"/>
                  </a:buClr>
                  <a:buSzTx/>
                  <a:buFont typeface="Arial" panose="020B0604020202020204" pitchFamily="34" charset="0"/>
                  <a:buChar char="•"/>
                  <a:tabLst/>
                  <a:defRPr/>
                </a:pPr>
                <a:r>
                  <a:rPr kumimoji="0" lang="en-US" sz="1100" i="0" u="none" strike="noStrike" kern="1200" cap="none" spc="0" normalizeH="0" baseline="0" noProof="0" dirty="0" smtClean="0">
                    <a:ln>
                      <a:noFill/>
                    </a:ln>
                    <a:solidFill>
                      <a:schemeClr val="accent6"/>
                    </a:solidFill>
                    <a:effectLst/>
                    <a:uLnTx/>
                    <a:uFillTx/>
                    <a:latin typeface="Arial" charset="0"/>
                    <a:ea typeface="+mn-ea"/>
                    <a:cs typeface="+mn-cs"/>
                  </a:rPr>
                  <a:t>Digital, Industry and Space</a:t>
                </a:r>
                <a:endParaRPr kumimoji="0" lang="en-US" sz="1100" i="0" u="none" strike="noStrike" kern="1200" cap="none" spc="0" normalizeH="0" baseline="0" noProof="0" dirty="0">
                  <a:ln>
                    <a:noFill/>
                  </a:ln>
                  <a:solidFill>
                    <a:schemeClr val="accent6"/>
                  </a:solidFill>
                  <a:effectLst/>
                  <a:uLnTx/>
                  <a:uFillTx/>
                  <a:latin typeface="Arial" charset="0"/>
                  <a:ea typeface="+mn-ea"/>
                  <a:cs typeface="+mn-cs"/>
                </a:endParaRPr>
              </a:p>
              <a:p>
                <a:pPr marL="358775" marR="0" lvl="0" indent="-171450" algn="l" defTabSz="914400" rtl="0" eaLnBrk="1" fontAlgn="base" latinLnBrk="0" hangingPunct="1">
                  <a:lnSpc>
                    <a:spcPct val="100000"/>
                  </a:lnSpc>
                  <a:spcBef>
                    <a:spcPct val="0"/>
                  </a:spcBef>
                  <a:spcAft>
                    <a:spcPct val="0"/>
                  </a:spcAft>
                  <a:buClr>
                    <a:srgbClr val="0E4194"/>
                  </a:buClr>
                  <a:buSzTx/>
                  <a:buFont typeface="Arial" panose="020B0604020202020204" pitchFamily="34" charset="0"/>
                  <a:buChar char="•"/>
                  <a:tabLst/>
                  <a:defRPr/>
                </a:pPr>
                <a:r>
                  <a:rPr kumimoji="0" lang="en-US" sz="1100" i="0" u="none" strike="noStrike" kern="1200" cap="none" spc="0" normalizeH="0" baseline="0" noProof="0" dirty="0">
                    <a:ln>
                      <a:noFill/>
                    </a:ln>
                    <a:solidFill>
                      <a:schemeClr val="accent6"/>
                    </a:solidFill>
                    <a:effectLst/>
                    <a:uLnTx/>
                    <a:uFillTx/>
                    <a:latin typeface="Arial" charset="0"/>
                    <a:ea typeface="+mn-ea"/>
                    <a:cs typeface="+mn-cs"/>
                  </a:rPr>
                  <a:t>Climate, Energy and Mobility</a:t>
                </a:r>
              </a:p>
              <a:p>
                <a:pPr marL="358775" marR="0" lvl="0" indent="-171450" algn="l" defTabSz="914400" rtl="0" eaLnBrk="1" fontAlgn="base" latinLnBrk="0" hangingPunct="1">
                  <a:lnSpc>
                    <a:spcPct val="100000"/>
                  </a:lnSpc>
                  <a:spcBef>
                    <a:spcPct val="0"/>
                  </a:spcBef>
                  <a:spcAft>
                    <a:spcPct val="0"/>
                  </a:spcAft>
                  <a:buClr>
                    <a:srgbClr val="0E4194"/>
                  </a:buClr>
                  <a:buSzTx/>
                  <a:buFont typeface="Arial" panose="020B0604020202020204" pitchFamily="34" charset="0"/>
                  <a:buChar char="•"/>
                  <a:tabLst/>
                  <a:defRPr/>
                </a:pPr>
                <a:r>
                  <a:rPr kumimoji="0" lang="en-US" sz="1100" i="0" u="none" strike="noStrike" kern="1200" cap="none" spc="0" normalizeH="0" baseline="0" noProof="0" dirty="0" smtClean="0">
                    <a:ln>
                      <a:noFill/>
                    </a:ln>
                    <a:solidFill>
                      <a:schemeClr val="accent6"/>
                    </a:solidFill>
                    <a:effectLst/>
                    <a:uLnTx/>
                    <a:uFillTx/>
                    <a:latin typeface="Arial" charset="0"/>
                    <a:ea typeface="+mn-ea"/>
                    <a:cs typeface="+mn-cs"/>
                  </a:rPr>
                  <a:t>Food</a:t>
                </a:r>
                <a:r>
                  <a:rPr kumimoji="0" lang="en-US" sz="1100" i="0" u="none" strike="noStrike" kern="1200" cap="none" spc="0" normalizeH="0" baseline="0" noProof="0" dirty="0">
                    <a:ln>
                      <a:noFill/>
                    </a:ln>
                    <a:solidFill>
                      <a:schemeClr val="accent6"/>
                    </a:solidFill>
                    <a:effectLst/>
                    <a:uLnTx/>
                    <a:uFillTx/>
                    <a:latin typeface="Arial" charset="0"/>
                    <a:ea typeface="+mn-ea"/>
                    <a:cs typeface="+mn-cs"/>
                  </a:rPr>
                  <a:t>, </a:t>
                </a:r>
                <a:r>
                  <a:rPr kumimoji="0" lang="en-US" sz="1100" i="0" u="none" strike="noStrike" kern="1200" cap="none" spc="0" normalizeH="0" baseline="0" noProof="0" dirty="0" err="1" smtClean="0">
                    <a:ln>
                      <a:noFill/>
                    </a:ln>
                    <a:solidFill>
                      <a:schemeClr val="accent6"/>
                    </a:solidFill>
                    <a:effectLst/>
                    <a:uLnTx/>
                    <a:uFillTx/>
                    <a:latin typeface="Arial" charset="0"/>
                    <a:ea typeface="+mn-ea"/>
                    <a:cs typeface="+mn-cs"/>
                  </a:rPr>
                  <a:t>Bioeconomy</a:t>
                </a:r>
                <a:r>
                  <a:rPr kumimoji="0" lang="en-US" sz="1100" i="0" u="none" strike="noStrike" kern="1200" cap="none" spc="0" normalizeH="0" baseline="0" noProof="0" dirty="0" smtClean="0">
                    <a:ln>
                      <a:noFill/>
                    </a:ln>
                    <a:solidFill>
                      <a:schemeClr val="accent6"/>
                    </a:solidFill>
                    <a:effectLst/>
                    <a:uLnTx/>
                    <a:uFillTx/>
                    <a:latin typeface="Arial" charset="0"/>
                    <a:ea typeface="+mn-ea"/>
                    <a:cs typeface="+mn-cs"/>
                  </a:rPr>
                  <a:t>, </a:t>
                </a:r>
                <a:r>
                  <a:rPr kumimoji="0" lang="en-US" sz="1100" i="0" u="none" strike="noStrike" kern="1200" cap="none" spc="0" normalizeH="0" baseline="0" noProof="0" dirty="0">
                    <a:ln>
                      <a:noFill/>
                    </a:ln>
                    <a:solidFill>
                      <a:schemeClr val="accent6"/>
                    </a:solidFill>
                    <a:effectLst/>
                    <a:uLnTx/>
                    <a:uFillTx/>
                    <a:latin typeface="Arial" charset="0"/>
                    <a:ea typeface="+mn-ea"/>
                    <a:cs typeface="+mn-cs"/>
                  </a:rPr>
                  <a:t>Natural Resources, Agriculture and </a:t>
                </a:r>
                <a:r>
                  <a:rPr kumimoji="0" lang="en-US" sz="1100" i="0" u="none" strike="noStrike" kern="1200" cap="none" spc="0" normalizeH="0" baseline="0" noProof="0" dirty="0" smtClean="0">
                    <a:ln>
                      <a:noFill/>
                    </a:ln>
                    <a:solidFill>
                      <a:schemeClr val="accent6"/>
                    </a:solidFill>
                    <a:effectLst/>
                    <a:uLnTx/>
                    <a:uFillTx/>
                    <a:latin typeface="Arial" charset="0"/>
                    <a:ea typeface="+mn-ea"/>
                    <a:cs typeface="+mn-cs"/>
                  </a:rPr>
                  <a:t>Environment</a:t>
                </a:r>
                <a:endParaRPr kumimoji="0" lang="en-US" sz="1100" i="0" u="none" strike="noStrike" kern="1200" cap="none" spc="0" normalizeH="0" baseline="0" noProof="0" dirty="0">
                  <a:ln>
                    <a:noFill/>
                  </a:ln>
                  <a:solidFill>
                    <a:schemeClr val="accent6"/>
                  </a:solidFill>
                  <a:effectLst/>
                  <a:uLnTx/>
                  <a:uFillTx/>
                  <a:latin typeface="Arial" charset="0"/>
                  <a:ea typeface="+mn-ea"/>
                  <a:cs typeface="+mn-cs"/>
                </a:endParaRPr>
              </a:p>
            </p:txBody>
          </p:sp>
          <p:sp>
            <p:nvSpPr>
              <p:cNvPr id="42" name="TextBox 41"/>
              <p:cNvSpPr txBox="1"/>
              <p:nvPr/>
            </p:nvSpPr>
            <p:spPr>
              <a:xfrm>
                <a:off x="3595099" y="4724778"/>
                <a:ext cx="2479197" cy="194497"/>
              </a:xfrm>
              <a:prstGeom prst="rect">
                <a:avLst/>
              </a:prstGeom>
              <a:solidFill>
                <a:schemeClr val="bg2"/>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1" i="0" u="none" strike="noStrike" kern="1200" cap="none" spc="0" normalizeH="0" baseline="0" noProof="0" dirty="0" smtClean="0">
                    <a:ln>
                      <a:noFill/>
                    </a:ln>
                    <a:solidFill>
                      <a:schemeClr val="accent6"/>
                    </a:solidFill>
                    <a:effectLst/>
                    <a:uLnTx/>
                    <a:uFillTx/>
                    <a:latin typeface="Arial" charset="0"/>
                    <a:ea typeface="+mn-ea"/>
                    <a:cs typeface="+mn-cs"/>
                  </a:rPr>
                  <a:t>Joint </a:t>
                </a:r>
                <a:r>
                  <a:rPr kumimoji="0" lang="en-GB" sz="1100" b="1" i="0" u="none" strike="noStrike" kern="1200" cap="none" spc="0" normalizeH="0" baseline="0" noProof="0" dirty="0">
                    <a:ln>
                      <a:noFill/>
                    </a:ln>
                    <a:solidFill>
                      <a:schemeClr val="accent6"/>
                    </a:solidFill>
                    <a:effectLst/>
                    <a:uLnTx/>
                    <a:uFillTx/>
                    <a:latin typeface="Arial" charset="0"/>
                    <a:ea typeface="+mn-ea"/>
                    <a:cs typeface="+mn-cs"/>
                  </a:rPr>
                  <a:t>Research Centre</a:t>
                </a:r>
              </a:p>
            </p:txBody>
          </p:sp>
          <p:sp>
            <p:nvSpPr>
              <p:cNvPr id="43" name="TextBox 42"/>
              <p:cNvSpPr txBox="1"/>
              <p:nvPr/>
            </p:nvSpPr>
            <p:spPr>
              <a:xfrm rot="16200000">
                <a:off x="3299037" y="3911961"/>
                <a:ext cx="889536" cy="2616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1" i="0" u="none" strike="noStrike" kern="1200" cap="none" spc="0" normalizeH="0" baseline="0" noProof="0" dirty="0">
                    <a:ln>
                      <a:noFill/>
                    </a:ln>
                    <a:solidFill>
                      <a:schemeClr val="accent6"/>
                    </a:solidFill>
                    <a:effectLst/>
                    <a:uLnTx/>
                    <a:uFillTx/>
                    <a:latin typeface="Arial" charset="0"/>
                    <a:ea typeface="+mn-ea"/>
                    <a:cs typeface="+mn-cs"/>
                  </a:rPr>
                  <a:t>Clusters</a:t>
                </a:r>
              </a:p>
            </p:txBody>
          </p:sp>
        </p:grpSp>
      </p:grpSp>
      <p:pic>
        <p:nvPicPr>
          <p:cNvPr id="62" name="Picture 61"/>
          <p:cNvPicPr>
            <a:picLocks noChangeAspect="1"/>
          </p:cNvPicPr>
          <p:nvPr/>
        </p:nvPicPr>
        <p:blipFill>
          <a:blip r:embed="rId3">
            <a:clrChange>
              <a:clrFrom>
                <a:srgbClr val="FFFFFF"/>
              </a:clrFrom>
              <a:clrTo>
                <a:srgbClr val="FFFFFF">
                  <a:alpha val="0"/>
                </a:srgbClr>
              </a:clrTo>
            </a:clrChange>
            <a:biLevel thresh="25000"/>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826532" y="1620379"/>
            <a:ext cx="433100" cy="433100"/>
          </a:xfrm>
          <a:prstGeom prst="rect">
            <a:avLst/>
          </a:prstGeom>
        </p:spPr>
      </p:pic>
      <p:pic>
        <p:nvPicPr>
          <p:cNvPr id="63" name="Picture 62"/>
          <p:cNvPicPr>
            <a:picLocks noChangeAspect="1"/>
          </p:cNvPicPr>
          <p:nvPr/>
        </p:nvPicPr>
        <p:blipFill>
          <a:blip r:embed="rId5">
            <a:clrChange>
              <a:clrFrom>
                <a:srgbClr val="FFFFFF"/>
              </a:clrFrom>
              <a:clrTo>
                <a:srgbClr val="FFFFFF">
                  <a:alpha val="0"/>
                </a:srgbClr>
              </a:clrTo>
            </a:clrChange>
            <a:biLevel thresh="50000"/>
            <a:extLst>
              <a:ext uri="{BEBA8EAE-BF5A-486C-A8C5-ECC9F3942E4B}">
                <a14:imgProps xmlns:a14="http://schemas.microsoft.com/office/drawing/2010/main">
                  <a14:imgLayer r:embed="rId6">
                    <a14:imgEffect>
                      <a14:saturation sat="0"/>
                    </a14:imgEffect>
                    <a14:imgEffect>
                      <a14:brightnessContrast bright="40000" contrast="-40000"/>
                    </a14:imgEffect>
                  </a14:imgLayer>
                </a14:imgProps>
              </a:ext>
            </a:extLst>
          </a:blip>
          <a:stretch>
            <a:fillRect/>
          </a:stretch>
        </p:blipFill>
        <p:spPr>
          <a:xfrm>
            <a:off x="6363225" y="1620379"/>
            <a:ext cx="441023" cy="441023"/>
          </a:xfrm>
          <a:prstGeom prst="rect">
            <a:avLst/>
          </a:prstGeom>
        </p:spPr>
      </p:pic>
      <p:pic>
        <p:nvPicPr>
          <p:cNvPr id="64" name="Picture 4" descr="C:\Users\ravetju\AppData\Local\Temp\1\earth.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19872" y="1620379"/>
            <a:ext cx="442902" cy="442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22664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7017" y="581720"/>
            <a:ext cx="8102672" cy="720081"/>
          </a:xfrm>
          <a:prstGeom prst="rect">
            <a:avLst/>
          </a:prstGeom>
        </p:spPr>
        <p:txBody>
          <a:bodyPr/>
          <a:lstStyle/>
          <a:p>
            <a:r>
              <a:rPr lang="en-GB" dirty="0" smtClean="0">
                <a:solidFill>
                  <a:schemeClr val="accent6"/>
                </a:solidFill>
                <a:latin typeface="Arial" panose="020B0604020202020204" pitchFamily="34" charset="0"/>
                <a:cs typeface="Arial" panose="020B0604020202020204" pitchFamily="34" charset="0"/>
              </a:rPr>
              <a:t>   Commission proposal for </a:t>
            </a:r>
            <a:r>
              <a:rPr lang="en-GB" dirty="0">
                <a:solidFill>
                  <a:schemeClr val="accent6"/>
                </a:solidFill>
                <a:latin typeface="Arial" panose="020B0604020202020204" pitchFamily="34" charset="0"/>
                <a:cs typeface="Arial" panose="020B0604020202020204" pitchFamily="34" charset="0"/>
              </a:rPr>
              <a:t>b</a:t>
            </a:r>
            <a:r>
              <a:rPr lang="en-GB" dirty="0" smtClean="0">
                <a:solidFill>
                  <a:schemeClr val="accent6"/>
                </a:solidFill>
                <a:latin typeface="Arial" panose="020B0604020202020204" pitchFamily="34" charset="0"/>
                <a:cs typeface="Arial" panose="020B0604020202020204" pitchFamily="34" charset="0"/>
              </a:rPr>
              <a:t>udget: €100 billion* </a:t>
            </a:r>
            <a:r>
              <a:rPr lang="en-GB" dirty="0">
                <a:solidFill>
                  <a:schemeClr val="accent6"/>
                </a:solidFill>
                <a:latin typeface="Arial" panose="020B0604020202020204" pitchFamily="34" charset="0"/>
                <a:cs typeface="Arial" panose="020B0604020202020204" pitchFamily="34" charset="0"/>
              </a:rPr>
              <a:t>(2021-2027)</a:t>
            </a:r>
          </a:p>
        </p:txBody>
      </p:sp>
      <p:sp>
        <p:nvSpPr>
          <p:cNvPr id="3" name="Content Placeholder 2"/>
          <p:cNvSpPr>
            <a:spLocks noGrp="1"/>
          </p:cNvSpPr>
          <p:nvPr>
            <p:ph idx="4294967295"/>
          </p:nvPr>
        </p:nvSpPr>
        <p:spPr>
          <a:xfrm>
            <a:off x="611560" y="1988840"/>
            <a:ext cx="3960440" cy="3921820"/>
          </a:xfrm>
          <a:prstGeom prst="rect">
            <a:avLst/>
          </a:prstGeom>
        </p:spPr>
        <p:txBody>
          <a:bodyPr/>
          <a:lstStyle/>
          <a:p>
            <a:pPr marL="0" indent="0">
              <a:buNone/>
            </a:pPr>
            <a:endParaRPr lang="en-GB" i="0" dirty="0">
              <a:solidFill>
                <a:schemeClr val="accent2">
                  <a:lumMod val="50000"/>
                </a:schemeClr>
              </a:solidFill>
              <a:latin typeface="Arial" panose="020B0604020202020204" pitchFamily="34" charset="0"/>
              <a:cs typeface="Arial" panose="020B0604020202020204" pitchFamily="34" charset="0"/>
            </a:endParaRPr>
          </a:p>
          <a:p>
            <a:endParaRPr lang="en-GB" i="0" dirty="0">
              <a:solidFill>
                <a:schemeClr val="accent2">
                  <a:lumMod val="50000"/>
                </a:schemeClr>
              </a:solidFill>
              <a:latin typeface="Arial" panose="020B0604020202020204" pitchFamily="34" charset="0"/>
              <a:cs typeface="Arial" panose="020B0604020202020204" pitchFamily="34" charset="0"/>
            </a:endParaRPr>
          </a:p>
        </p:txBody>
      </p:sp>
      <p:graphicFrame>
        <p:nvGraphicFramePr>
          <p:cNvPr id="9" name="Chart 8"/>
          <p:cNvGraphicFramePr/>
          <p:nvPr>
            <p:extLst>
              <p:ext uri="{D42A27DB-BD31-4B8C-83A1-F6EECF244321}">
                <p14:modId xmlns:p14="http://schemas.microsoft.com/office/powerpoint/2010/main" val="1999165612"/>
              </p:ext>
            </p:extLst>
          </p:nvPr>
        </p:nvGraphicFramePr>
        <p:xfrm>
          <a:off x="611560" y="1036960"/>
          <a:ext cx="8243804" cy="4696296"/>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207676" y="5618272"/>
            <a:ext cx="6561743" cy="584775"/>
          </a:xfrm>
          <a:prstGeom prst="rect">
            <a:avLst/>
          </a:prstGeom>
          <a:noFill/>
        </p:spPr>
        <p:txBody>
          <a:bodyPr wrap="square" rtlCol="0">
            <a:spAutoFit/>
          </a:bodyPr>
          <a:lstStyle/>
          <a:p>
            <a:pPr marL="357188" indent="-174625"/>
            <a:r>
              <a:rPr lang="en-GB" sz="1600" dirty="0" smtClean="0">
                <a:solidFill>
                  <a:srgbClr val="878685">
                    <a:lumMod val="50000"/>
                  </a:srgbClr>
                </a:solidFill>
              </a:rPr>
              <a:t>* </a:t>
            </a:r>
            <a:r>
              <a:rPr lang="en-GB" sz="1600" b="0" dirty="0" smtClean="0">
                <a:solidFill>
                  <a:srgbClr val="878685">
                    <a:lumMod val="50000"/>
                  </a:srgbClr>
                </a:solidFill>
              </a:rPr>
              <a:t>This </a:t>
            </a:r>
            <a:r>
              <a:rPr lang="en-GB" sz="1600" b="0" dirty="0">
                <a:solidFill>
                  <a:srgbClr val="878685">
                    <a:lumMod val="50000"/>
                  </a:srgbClr>
                </a:solidFill>
              </a:rPr>
              <a:t>envelope includes EUR </a:t>
            </a:r>
            <a:r>
              <a:rPr lang="en-GB" sz="1600" b="0" dirty="0" smtClean="0">
                <a:solidFill>
                  <a:srgbClr val="878685">
                    <a:lumMod val="50000"/>
                  </a:srgbClr>
                </a:solidFill>
              </a:rPr>
              <a:t>3.5 billion </a:t>
            </a:r>
            <a:r>
              <a:rPr lang="en-GB" sz="1600" b="0" dirty="0">
                <a:solidFill>
                  <a:srgbClr val="878685">
                    <a:lumMod val="50000"/>
                  </a:srgbClr>
                </a:solidFill>
              </a:rPr>
              <a:t>allocated under the </a:t>
            </a:r>
            <a:r>
              <a:rPr lang="en-GB" sz="1600" b="0" dirty="0" err="1">
                <a:solidFill>
                  <a:srgbClr val="878685">
                    <a:lumMod val="50000"/>
                  </a:srgbClr>
                </a:solidFill>
              </a:rPr>
              <a:t>InvestEU</a:t>
            </a:r>
            <a:r>
              <a:rPr lang="en-GB" sz="1600" b="0" dirty="0">
                <a:solidFill>
                  <a:srgbClr val="878685">
                    <a:lumMod val="50000"/>
                  </a:srgbClr>
                </a:solidFill>
              </a:rPr>
              <a:t> </a:t>
            </a:r>
            <a:r>
              <a:rPr lang="en-GB" sz="1600" b="0" dirty="0" smtClean="0">
                <a:solidFill>
                  <a:srgbClr val="878685">
                    <a:lumMod val="50000"/>
                  </a:srgbClr>
                </a:solidFill>
              </a:rPr>
              <a:t>Fund. </a:t>
            </a:r>
            <a:endParaRPr lang="en-GB" sz="1600" b="0" dirty="0">
              <a:solidFill>
                <a:srgbClr val="0F5494"/>
              </a:solidFill>
            </a:endParaRPr>
          </a:p>
        </p:txBody>
      </p:sp>
      <p:cxnSp>
        <p:nvCxnSpPr>
          <p:cNvPr id="6" name="Straight Connector 5"/>
          <p:cNvCxnSpPr/>
          <p:nvPr/>
        </p:nvCxnSpPr>
        <p:spPr bwMode="auto">
          <a:xfrm>
            <a:off x="3344548" y="1899242"/>
            <a:ext cx="144000" cy="0"/>
          </a:xfrm>
          <a:prstGeom prst="line">
            <a:avLst/>
          </a:prstGeom>
          <a:noFill/>
          <a:ln w="19050" cap="flat" cmpd="sng" algn="ctr">
            <a:solidFill>
              <a:schemeClr val="bg2">
                <a:lumMod val="65000"/>
              </a:schemeClr>
            </a:solidFill>
            <a:prstDash val="solid"/>
            <a:round/>
            <a:headEnd type="none" w="med" len="med"/>
            <a:tailEnd type="none" w="med" len="med"/>
          </a:ln>
          <a:effectLst/>
        </p:spPr>
      </p:cxnSp>
      <p:cxnSp>
        <p:nvCxnSpPr>
          <p:cNvPr id="8" name="Elbow Connector 7"/>
          <p:cNvCxnSpPr/>
          <p:nvPr/>
        </p:nvCxnSpPr>
        <p:spPr bwMode="auto">
          <a:xfrm rot="5400000" flipH="1" flipV="1">
            <a:off x="575556" y="2240868"/>
            <a:ext cx="360040" cy="12700"/>
          </a:xfrm>
          <a:prstGeom prst="bentConnector3">
            <a:avLst/>
          </a:prstGeom>
          <a:noFill/>
          <a:ln w="9525" cap="flat" cmpd="sng" algn="ctr">
            <a:noFill/>
            <a:prstDash val="solid"/>
            <a:round/>
            <a:headEnd type="none" w="med" len="med"/>
            <a:tailEnd type="none" w="med" len="med"/>
          </a:ln>
          <a:effectLst/>
        </p:spPr>
      </p:cxnSp>
      <p:cxnSp>
        <p:nvCxnSpPr>
          <p:cNvPr id="11" name="Straight Connector 10"/>
          <p:cNvCxnSpPr/>
          <p:nvPr/>
        </p:nvCxnSpPr>
        <p:spPr bwMode="auto">
          <a:xfrm>
            <a:off x="3344548" y="1899242"/>
            <a:ext cx="0" cy="216024"/>
          </a:xfrm>
          <a:prstGeom prst="line">
            <a:avLst/>
          </a:prstGeom>
          <a:noFill/>
          <a:ln w="19050" cap="flat" cmpd="sng" algn="ctr">
            <a:solidFill>
              <a:schemeClr val="bg2">
                <a:lumMod val="65000"/>
              </a:schemeClr>
            </a:solidFill>
            <a:prstDash val="solid"/>
            <a:round/>
            <a:headEnd type="none" w="med" len="med"/>
            <a:tailEnd type="none" w="med" len="med"/>
          </a:ln>
          <a:effectLst/>
        </p:spPr>
      </p:cxnSp>
      <p:cxnSp>
        <p:nvCxnSpPr>
          <p:cNvPr id="14" name="Straight Connector 13"/>
          <p:cNvCxnSpPr/>
          <p:nvPr/>
        </p:nvCxnSpPr>
        <p:spPr bwMode="auto">
          <a:xfrm>
            <a:off x="2956623" y="1899242"/>
            <a:ext cx="144000" cy="0"/>
          </a:xfrm>
          <a:prstGeom prst="line">
            <a:avLst/>
          </a:prstGeom>
          <a:noFill/>
          <a:ln w="19050" cap="flat" cmpd="sng" algn="ctr">
            <a:solidFill>
              <a:schemeClr val="bg2">
                <a:lumMod val="65000"/>
              </a:schemeClr>
            </a:solidFill>
            <a:prstDash val="solid"/>
            <a:round/>
            <a:headEnd type="none" w="med" len="med"/>
            <a:tailEnd type="none" w="med" len="med"/>
          </a:ln>
          <a:effectLst/>
        </p:spPr>
      </p:cxnSp>
      <p:cxnSp>
        <p:nvCxnSpPr>
          <p:cNvPr id="15" name="Straight Connector 14"/>
          <p:cNvCxnSpPr/>
          <p:nvPr/>
        </p:nvCxnSpPr>
        <p:spPr bwMode="auto">
          <a:xfrm>
            <a:off x="3100623" y="1899242"/>
            <a:ext cx="0" cy="246131"/>
          </a:xfrm>
          <a:prstGeom prst="line">
            <a:avLst/>
          </a:prstGeom>
          <a:noFill/>
          <a:ln w="19050" cap="flat" cmpd="sng" algn="ctr">
            <a:solidFill>
              <a:schemeClr val="bg2">
                <a:lumMod val="65000"/>
              </a:schemeClr>
            </a:solidFill>
            <a:prstDash val="solid"/>
            <a:round/>
            <a:headEnd type="none" w="med" len="med"/>
            <a:tailEnd type="none" w="med" len="med"/>
          </a:ln>
          <a:effectLst/>
        </p:spPr>
      </p:cxnSp>
    </p:spTree>
    <p:extLst>
      <p:ext uri="{BB962C8B-B14F-4D97-AF65-F5344CB8AC3E}">
        <p14:creationId xmlns:p14="http://schemas.microsoft.com/office/powerpoint/2010/main" val="25437648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2" y="2420888"/>
            <a:ext cx="8460432" cy="646331"/>
          </a:xfrm>
          <a:prstGeom prst="rect">
            <a:avLst/>
          </a:prstGeom>
          <a:solidFill>
            <a:schemeClr val="accent6"/>
          </a:solidFill>
        </p:spPr>
        <p:txBody>
          <a:bodyPr wrap="square" lIns="0" rtlCol="0" anchor="ctr" anchorCtr="0">
            <a:spAutoFit/>
          </a:bodyPr>
          <a:lstStyle/>
          <a:p>
            <a:pPr lvl="1"/>
            <a:r>
              <a:rPr lang="en-GB" sz="3600" dirty="0">
                <a:solidFill>
                  <a:srgbClr val="FFFFFF"/>
                </a:solidFill>
                <a:latin typeface="Arial"/>
              </a:rPr>
              <a:t>Horizon Europe </a:t>
            </a:r>
            <a:r>
              <a:rPr lang="en-GB" sz="3600" dirty="0" smtClean="0">
                <a:solidFill>
                  <a:srgbClr val="FFFFFF"/>
                </a:solidFill>
                <a:latin typeface="Arial"/>
              </a:rPr>
              <a:t>– Central elements</a:t>
            </a:r>
            <a:endParaRPr lang="en-GB" sz="3600" dirty="0">
              <a:solidFill>
                <a:srgbClr val="FFFFFF"/>
              </a:solidFill>
              <a:latin typeface="Arial"/>
            </a:endParaRPr>
          </a:p>
        </p:txBody>
      </p:sp>
    </p:spTree>
    <p:extLst>
      <p:ext uri="{BB962C8B-B14F-4D97-AF65-F5344CB8AC3E}">
        <p14:creationId xmlns:p14="http://schemas.microsoft.com/office/powerpoint/2010/main" val="4256955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04127" y="548679"/>
            <a:ext cx="8147248" cy="720081"/>
          </a:xfrm>
          <a:prstGeom prst="rect">
            <a:avLst/>
          </a:prstGeom>
        </p:spPr>
        <p:txBody>
          <a:bodyPr/>
          <a:lstStyle/>
          <a:p>
            <a:pPr marL="0" indent="0">
              <a:buClr>
                <a:schemeClr val="tx2"/>
              </a:buClr>
            </a:pPr>
            <a:r>
              <a:rPr lang="en-GB" dirty="0" smtClean="0">
                <a:solidFill>
                  <a:schemeClr val="accent6"/>
                </a:solidFill>
                <a:latin typeface="Arial" panose="020B0604020202020204" pitchFamily="34" charset="0"/>
                <a:cs typeface="Arial" panose="020B0604020202020204" pitchFamily="34" charset="0"/>
              </a:rPr>
              <a:t>Lessons Learned		     Key Novelties</a:t>
            </a:r>
            <a:br>
              <a:rPr lang="en-GB" dirty="0" smtClean="0">
                <a:solidFill>
                  <a:schemeClr val="accent6"/>
                </a:solidFill>
                <a:latin typeface="Arial" panose="020B0604020202020204" pitchFamily="34" charset="0"/>
                <a:cs typeface="Arial" panose="020B0604020202020204" pitchFamily="34" charset="0"/>
              </a:rPr>
            </a:br>
            <a:r>
              <a:rPr lang="en-GB" sz="2000" dirty="0" smtClean="0">
                <a:solidFill>
                  <a:schemeClr val="accent6"/>
                </a:solidFill>
                <a:latin typeface="Arial" panose="020B0604020202020204" pitchFamily="34" charset="0"/>
                <a:cs typeface="Arial" panose="020B0604020202020204" pitchFamily="34" charset="0"/>
              </a:rPr>
              <a:t>from Horizon 2020 Interim Evaluation	        in Horizon Europe</a:t>
            </a:r>
            <a:endParaRPr lang="en-GB" dirty="0">
              <a:solidFill>
                <a:schemeClr val="accent6"/>
              </a:solidFill>
              <a:latin typeface="Arial" panose="020B0604020202020204" pitchFamily="34" charset="0"/>
              <a:cs typeface="Arial" panose="020B0604020202020204" pitchFamily="34" charset="0"/>
            </a:endParaRPr>
          </a:p>
        </p:txBody>
      </p:sp>
      <p:sp>
        <p:nvSpPr>
          <p:cNvPr id="15" name="Rectangle 14"/>
          <p:cNvSpPr/>
          <p:nvPr/>
        </p:nvSpPr>
        <p:spPr>
          <a:xfrm>
            <a:off x="5220073" y="2941982"/>
            <a:ext cx="3335858" cy="2628407"/>
          </a:xfrm>
          <a:prstGeom prst="rect">
            <a:avLst/>
          </a:prstGeom>
          <a:solidFill>
            <a:schemeClr val="accent1"/>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solidFill>
                <a:srgbClr val="FFFFFF"/>
              </a:solidFill>
            </a:endParaRPr>
          </a:p>
        </p:txBody>
      </p:sp>
      <p:sp>
        <p:nvSpPr>
          <p:cNvPr id="16" name="Rectangle 15"/>
          <p:cNvSpPr/>
          <p:nvPr/>
        </p:nvSpPr>
        <p:spPr>
          <a:xfrm>
            <a:off x="5220072" y="1569946"/>
            <a:ext cx="3335859" cy="12054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solidFill>
                <a:srgbClr val="FFFFFF"/>
              </a:solidFill>
            </a:endParaRPr>
          </a:p>
        </p:txBody>
      </p:sp>
      <p:cxnSp>
        <p:nvCxnSpPr>
          <p:cNvPr id="18" name="Curved Connector 17"/>
          <p:cNvCxnSpPr/>
          <p:nvPr/>
        </p:nvCxnSpPr>
        <p:spPr bwMode="auto">
          <a:xfrm>
            <a:off x="1115524" y="4016345"/>
            <a:ext cx="1037025" cy="684360"/>
          </a:xfrm>
          <a:prstGeom prst="curvedConnector3">
            <a:avLst/>
          </a:prstGeom>
          <a:noFill/>
          <a:ln w="9525" cap="flat" cmpd="sng" algn="ctr">
            <a:noFill/>
            <a:prstDash val="solid"/>
            <a:round/>
            <a:headEnd type="none" w="med" len="med"/>
            <a:tailEnd type="arrow"/>
          </a:ln>
          <a:effectLst/>
        </p:spPr>
      </p:cxnSp>
      <p:sp>
        <p:nvSpPr>
          <p:cNvPr id="20" name="Rectangle 19"/>
          <p:cNvSpPr/>
          <p:nvPr/>
        </p:nvSpPr>
        <p:spPr>
          <a:xfrm>
            <a:off x="5397389" y="3117970"/>
            <a:ext cx="3023726" cy="530435"/>
          </a:xfrm>
          <a:prstGeom prst="rect">
            <a:avLst/>
          </a:prstGeom>
          <a:solidFill>
            <a:schemeClr val="bg1"/>
          </a:solidFill>
          <a:ln w="317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600" dirty="0" smtClean="0">
                <a:solidFill>
                  <a:srgbClr val="404A52"/>
                </a:solidFill>
              </a:rPr>
              <a:t>Extended association possibilities</a:t>
            </a:r>
            <a:endParaRPr lang="en-GB" sz="1600" dirty="0">
              <a:solidFill>
                <a:srgbClr val="404A52"/>
              </a:solidFill>
            </a:endParaRPr>
          </a:p>
        </p:txBody>
      </p:sp>
      <p:sp>
        <p:nvSpPr>
          <p:cNvPr id="21" name="Rounded Rectangle 20"/>
          <p:cNvSpPr/>
          <p:nvPr/>
        </p:nvSpPr>
        <p:spPr>
          <a:xfrm>
            <a:off x="1115524" y="2222879"/>
            <a:ext cx="3447904" cy="630057"/>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fontAlgn="auto">
              <a:spcBef>
                <a:spcPts val="0"/>
              </a:spcBef>
              <a:spcAft>
                <a:spcPts val="0"/>
              </a:spcAft>
            </a:pPr>
            <a:r>
              <a:rPr lang="en-GB" sz="1500" dirty="0">
                <a:solidFill>
                  <a:schemeClr val="accent2">
                    <a:lumMod val="50000"/>
                  </a:schemeClr>
                </a:solidFill>
              </a:rPr>
              <a:t>Create more impact through mission-orientation and </a:t>
            </a:r>
            <a:r>
              <a:rPr lang="en-GB" sz="1500" dirty="0" smtClean="0">
                <a:solidFill>
                  <a:schemeClr val="accent2">
                    <a:lumMod val="50000"/>
                  </a:schemeClr>
                </a:solidFill>
              </a:rPr>
              <a:t/>
            </a:r>
            <a:br>
              <a:rPr lang="en-GB" sz="1500" dirty="0" smtClean="0">
                <a:solidFill>
                  <a:schemeClr val="accent2">
                    <a:lumMod val="50000"/>
                  </a:schemeClr>
                </a:solidFill>
              </a:rPr>
            </a:br>
            <a:r>
              <a:rPr lang="en-GB" sz="1500" dirty="0" smtClean="0">
                <a:solidFill>
                  <a:schemeClr val="accent2">
                    <a:lumMod val="50000"/>
                  </a:schemeClr>
                </a:solidFill>
              </a:rPr>
              <a:t>citizens</a:t>
            </a:r>
            <a:r>
              <a:rPr lang="en-GB" sz="1500" dirty="0">
                <a:solidFill>
                  <a:schemeClr val="accent2">
                    <a:lumMod val="50000"/>
                  </a:schemeClr>
                </a:solidFill>
              </a:rPr>
              <a:t>' involvement</a:t>
            </a:r>
          </a:p>
        </p:txBody>
      </p:sp>
      <p:sp>
        <p:nvSpPr>
          <p:cNvPr id="22" name="Rounded Rectangle 21"/>
          <p:cNvSpPr/>
          <p:nvPr/>
        </p:nvSpPr>
        <p:spPr>
          <a:xfrm>
            <a:off x="1115524" y="1497938"/>
            <a:ext cx="3447905" cy="630057"/>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fontAlgn="auto">
              <a:spcBef>
                <a:spcPts val="0"/>
              </a:spcBef>
              <a:spcAft>
                <a:spcPts val="0"/>
              </a:spcAft>
            </a:pPr>
            <a:r>
              <a:rPr lang="en-GB" sz="1500" dirty="0">
                <a:solidFill>
                  <a:schemeClr val="accent2">
                    <a:lumMod val="50000"/>
                  </a:schemeClr>
                </a:solidFill>
              </a:rPr>
              <a:t>Support breakthrough innovation</a:t>
            </a:r>
          </a:p>
        </p:txBody>
      </p:sp>
      <p:sp>
        <p:nvSpPr>
          <p:cNvPr id="23" name="Rounded Rectangle 22"/>
          <p:cNvSpPr/>
          <p:nvPr/>
        </p:nvSpPr>
        <p:spPr>
          <a:xfrm>
            <a:off x="1115524" y="2998022"/>
            <a:ext cx="3159872" cy="630057"/>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fontAlgn="auto">
              <a:spcBef>
                <a:spcPts val="0"/>
              </a:spcBef>
              <a:spcAft>
                <a:spcPts val="0"/>
              </a:spcAft>
            </a:pPr>
            <a:r>
              <a:rPr lang="en-GB" sz="1500" dirty="0">
                <a:solidFill>
                  <a:schemeClr val="accent2">
                    <a:lumMod val="50000"/>
                  </a:schemeClr>
                </a:solidFill>
              </a:rPr>
              <a:t>Strengthen international cooperation</a:t>
            </a:r>
          </a:p>
        </p:txBody>
      </p:sp>
      <p:sp>
        <p:nvSpPr>
          <p:cNvPr id="24" name="Rounded Rectangle 23"/>
          <p:cNvSpPr/>
          <p:nvPr/>
        </p:nvSpPr>
        <p:spPr>
          <a:xfrm>
            <a:off x="1115524" y="3627141"/>
            <a:ext cx="3159872" cy="630057"/>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fontAlgn="auto">
              <a:spcBef>
                <a:spcPts val="0"/>
              </a:spcBef>
              <a:spcAft>
                <a:spcPts val="0"/>
              </a:spcAft>
            </a:pPr>
            <a:r>
              <a:rPr lang="en-GB" sz="1500" dirty="0">
                <a:solidFill>
                  <a:schemeClr val="accent2">
                    <a:lumMod val="50000"/>
                  </a:schemeClr>
                </a:solidFill>
              </a:rPr>
              <a:t>Reinforce openness</a:t>
            </a:r>
          </a:p>
        </p:txBody>
      </p:sp>
      <p:sp>
        <p:nvSpPr>
          <p:cNvPr id="25" name="Rounded Rectangle 24"/>
          <p:cNvSpPr/>
          <p:nvPr/>
        </p:nvSpPr>
        <p:spPr>
          <a:xfrm>
            <a:off x="1115524" y="4330435"/>
            <a:ext cx="3303889" cy="630057"/>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fontAlgn="auto">
              <a:spcBef>
                <a:spcPts val="0"/>
              </a:spcBef>
              <a:spcAft>
                <a:spcPts val="0"/>
              </a:spcAft>
            </a:pPr>
            <a:r>
              <a:rPr lang="en-GB" sz="1500" dirty="0">
                <a:solidFill>
                  <a:schemeClr val="accent2">
                    <a:lumMod val="50000"/>
                  </a:schemeClr>
                </a:solidFill>
              </a:rPr>
              <a:t>Rationalise the funding landscape</a:t>
            </a:r>
          </a:p>
        </p:txBody>
      </p:sp>
      <p:sp>
        <p:nvSpPr>
          <p:cNvPr id="26" name="Rectangle 25"/>
          <p:cNvSpPr/>
          <p:nvPr/>
        </p:nvSpPr>
        <p:spPr>
          <a:xfrm>
            <a:off x="5406297" y="1712146"/>
            <a:ext cx="3014818" cy="396000"/>
          </a:xfrm>
          <a:prstGeom prst="rect">
            <a:avLst/>
          </a:prstGeom>
          <a:solidFill>
            <a:schemeClr val="bg1"/>
          </a:solidFill>
          <a:ln w="317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600" dirty="0">
                <a:solidFill>
                  <a:srgbClr val="404A52"/>
                </a:solidFill>
              </a:rPr>
              <a:t>European Innovation Council</a:t>
            </a:r>
          </a:p>
        </p:txBody>
      </p:sp>
      <p:sp>
        <p:nvSpPr>
          <p:cNvPr id="27" name="Rectangle 26"/>
          <p:cNvSpPr/>
          <p:nvPr/>
        </p:nvSpPr>
        <p:spPr>
          <a:xfrm>
            <a:off x="5416594" y="2236474"/>
            <a:ext cx="3004521" cy="396000"/>
          </a:xfrm>
          <a:prstGeom prst="rect">
            <a:avLst/>
          </a:prstGeom>
          <a:solidFill>
            <a:schemeClr val="bg1"/>
          </a:solidFill>
          <a:ln w="317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600" dirty="0">
                <a:solidFill>
                  <a:srgbClr val="404A52"/>
                </a:solidFill>
              </a:rPr>
              <a:t>R&amp;I Missions</a:t>
            </a:r>
          </a:p>
        </p:txBody>
      </p:sp>
      <p:sp>
        <p:nvSpPr>
          <p:cNvPr id="28" name="Rectangle 27"/>
          <p:cNvSpPr/>
          <p:nvPr/>
        </p:nvSpPr>
        <p:spPr>
          <a:xfrm>
            <a:off x="5397389" y="4367767"/>
            <a:ext cx="3023726" cy="535941"/>
          </a:xfrm>
          <a:prstGeom prst="rect">
            <a:avLst/>
          </a:prstGeom>
          <a:solidFill>
            <a:schemeClr val="bg1"/>
          </a:solidFill>
          <a:ln w="317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600" dirty="0" smtClean="0">
                <a:solidFill>
                  <a:srgbClr val="404A52"/>
                </a:solidFill>
              </a:rPr>
              <a:t>New approach to Partnerships</a:t>
            </a:r>
            <a:endParaRPr lang="en-GB" sz="1600" dirty="0">
              <a:solidFill>
                <a:srgbClr val="404A52"/>
              </a:solidFill>
            </a:endParaRPr>
          </a:p>
        </p:txBody>
      </p:sp>
      <p:sp>
        <p:nvSpPr>
          <p:cNvPr id="32" name="Rectangle 31"/>
          <p:cNvSpPr/>
          <p:nvPr/>
        </p:nvSpPr>
        <p:spPr>
          <a:xfrm>
            <a:off x="5397389" y="3810086"/>
            <a:ext cx="3023726" cy="396000"/>
          </a:xfrm>
          <a:prstGeom prst="rect">
            <a:avLst/>
          </a:prstGeom>
          <a:solidFill>
            <a:schemeClr val="bg1"/>
          </a:solidFill>
          <a:ln w="317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600" dirty="0">
                <a:solidFill>
                  <a:srgbClr val="404A52"/>
                </a:solidFill>
              </a:rPr>
              <a:t>Open science policy</a:t>
            </a:r>
          </a:p>
        </p:txBody>
      </p:sp>
      <p:sp>
        <p:nvSpPr>
          <p:cNvPr id="43" name="Right Arrow 42"/>
          <p:cNvSpPr/>
          <p:nvPr/>
        </p:nvSpPr>
        <p:spPr>
          <a:xfrm>
            <a:off x="4496108" y="3245536"/>
            <a:ext cx="432047" cy="224718"/>
          </a:xfrm>
          <a:prstGeom prst="rightArrow">
            <a:avLst/>
          </a:prstGeom>
          <a:solidFill>
            <a:schemeClr val="accent1"/>
          </a:solidFill>
          <a:ln w="317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solidFill>
                <a:srgbClr val="FFFFFF"/>
              </a:solidFill>
            </a:endParaRPr>
          </a:p>
        </p:txBody>
      </p:sp>
      <p:sp>
        <p:nvSpPr>
          <p:cNvPr id="47" name="Right Arrow 46"/>
          <p:cNvSpPr/>
          <p:nvPr/>
        </p:nvSpPr>
        <p:spPr>
          <a:xfrm>
            <a:off x="4496108" y="3871549"/>
            <a:ext cx="432047" cy="224718"/>
          </a:xfrm>
          <a:prstGeom prst="rightArrow">
            <a:avLst/>
          </a:prstGeom>
          <a:solidFill>
            <a:schemeClr val="accent1"/>
          </a:solidFill>
          <a:ln w="317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solidFill>
                <a:srgbClr val="FFFFFF"/>
              </a:solidFill>
            </a:endParaRPr>
          </a:p>
        </p:txBody>
      </p:sp>
      <p:sp>
        <p:nvSpPr>
          <p:cNvPr id="48" name="Right Arrow 47"/>
          <p:cNvSpPr/>
          <p:nvPr/>
        </p:nvSpPr>
        <p:spPr>
          <a:xfrm>
            <a:off x="4496108" y="4523378"/>
            <a:ext cx="432047" cy="224718"/>
          </a:xfrm>
          <a:prstGeom prst="rightArrow">
            <a:avLst/>
          </a:prstGeom>
          <a:solidFill>
            <a:schemeClr val="accent1"/>
          </a:solidFill>
          <a:ln w="317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solidFill>
                <a:srgbClr val="FFFFFF"/>
              </a:solidFill>
            </a:endParaRPr>
          </a:p>
        </p:txBody>
      </p:sp>
      <p:sp>
        <p:nvSpPr>
          <p:cNvPr id="54" name="Right Arrow 53"/>
          <p:cNvSpPr/>
          <p:nvPr/>
        </p:nvSpPr>
        <p:spPr>
          <a:xfrm>
            <a:off x="4496108" y="2412194"/>
            <a:ext cx="432047" cy="224718"/>
          </a:xfrm>
          <a:prstGeom prst="rightArrow">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solidFill>
                <a:srgbClr val="FFFFFF"/>
              </a:solidFill>
            </a:endParaRPr>
          </a:p>
        </p:txBody>
      </p:sp>
      <p:sp>
        <p:nvSpPr>
          <p:cNvPr id="55" name="Right Arrow 54"/>
          <p:cNvSpPr/>
          <p:nvPr/>
        </p:nvSpPr>
        <p:spPr>
          <a:xfrm>
            <a:off x="4496108" y="1733320"/>
            <a:ext cx="432047" cy="224718"/>
          </a:xfrm>
          <a:prstGeom prst="rightArrow">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solidFill>
                <a:srgbClr val="FFFFFF"/>
              </a:solidFill>
            </a:endParaRPr>
          </a:p>
        </p:txBody>
      </p:sp>
      <p:sp>
        <p:nvSpPr>
          <p:cNvPr id="29" name="Rounded Rectangle 28"/>
          <p:cNvSpPr/>
          <p:nvPr/>
        </p:nvSpPr>
        <p:spPr>
          <a:xfrm rot="5400000">
            <a:off x="7660557" y="2056929"/>
            <a:ext cx="1465283" cy="491317"/>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fontAlgn="auto">
              <a:spcBef>
                <a:spcPts val="0"/>
              </a:spcBef>
              <a:spcAft>
                <a:spcPts val="0"/>
              </a:spcAft>
            </a:pPr>
            <a:endParaRPr lang="en-GB" sz="1600" dirty="0">
              <a:solidFill>
                <a:srgbClr val="0E4194"/>
              </a:solidFill>
            </a:endParaRPr>
          </a:p>
        </p:txBody>
      </p:sp>
      <p:pic>
        <p:nvPicPr>
          <p:cNvPr id="31" name="Picture 37" descr="C:\Users\ravetju\AppData\Local\Temp\flash-2.png"/>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549554" y="1605502"/>
            <a:ext cx="414927" cy="414927"/>
          </a:xfrm>
          <a:prstGeom prst="rect">
            <a:avLst/>
          </a:prstGeom>
          <a:noFill/>
          <a:ln>
            <a:noFill/>
          </a:ln>
        </p:spPr>
      </p:pic>
      <p:pic>
        <p:nvPicPr>
          <p:cNvPr id="33" name="Picture 31" descr="target-1"/>
          <p:cNvPicPr>
            <a:picLocks noChangeAspect="1" noChangeArrowheads="1"/>
          </p:cNvPicPr>
          <p:nvPr/>
        </p:nvPicPr>
        <p:blipFill>
          <a:blip r:embed="rId5">
            <a:duotone>
              <a:schemeClr val="accent6">
                <a:shade val="45000"/>
                <a:satMod val="135000"/>
              </a:schemeClr>
              <a:prstClr val="white"/>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519576" y="2276872"/>
            <a:ext cx="466802" cy="466802"/>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9" descr="hand-shake-1"/>
          <p:cNvPicPr>
            <a:picLocks noChangeAspect="1" noChangeArrowheads="1"/>
          </p:cNvPicPr>
          <p:nvPr/>
        </p:nvPicPr>
        <p:blipFill>
          <a:blip r:embed="rId7">
            <a:duotone>
              <a:schemeClr val="accent6">
                <a:shade val="45000"/>
                <a:satMod val="135000"/>
              </a:schemeClr>
              <a:prstClr val="white"/>
            </a:duotone>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90912" y="5013176"/>
            <a:ext cx="524131" cy="524131"/>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8" descr="C:\Users\ravetju\AppData\Local\Temp\padlock-unlock-1.png"/>
          <p:cNvPicPr/>
          <p:nvPr/>
        </p:nvPicPr>
        <p:blipFill>
          <a:blip r:embed="rId9">
            <a:duotone>
              <a:schemeClr val="accent6">
                <a:shade val="45000"/>
                <a:satMod val="135000"/>
              </a:schemeClr>
              <a:prstClr val="white"/>
            </a:duotone>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547797" y="3717032"/>
            <a:ext cx="410360" cy="410360"/>
          </a:xfrm>
          <a:prstGeom prst="rect">
            <a:avLst/>
          </a:prstGeom>
          <a:noFill/>
          <a:ln>
            <a:noFill/>
          </a:ln>
        </p:spPr>
      </p:pic>
      <p:pic>
        <p:nvPicPr>
          <p:cNvPr id="40" name="Picture 52" descr="C:\Users\ravetju\AppData\Local\Temp\tick-inside-circle-1.png"/>
          <p:cNvPicPr/>
          <p:nvPr/>
        </p:nvPicPr>
        <p:blipFill>
          <a:blip r:embed="rId11">
            <a:duotone>
              <a:schemeClr val="accent6">
                <a:shade val="45000"/>
                <a:satMod val="135000"/>
              </a:schemeClr>
              <a:prstClr val="white"/>
            </a:duotone>
            <a:extLst>
              <a:ext uri="{BEBA8EAE-BF5A-486C-A8C5-ECC9F3942E4B}">
                <a14:imgProps xmlns:a14="http://schemas.microsoft.com/office/drawing/2010/main">
                  <a14:imgLayer r:embed="rId12">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526960" y="4437112"/>
            <a:ext cx="452034" cy="452034"/>
          </a:xfrm>
          <a:prstGeom prst="rect">
            <a:avLst/>
          </a:prstGeom>
          <a:noFill/>
          <a:ln>
            <a:noFill/>
          </a:ln>
        </p:spPr>
      </p:pic>
      <p:sp>
        <p:nvSpPr>
          <p:cNvPr id="30" name="Rectangle 29"/>
          <p:cNvSpPr/>
          <p:nvPr/>
        </p:nvSpPr>
        <p:spPr>
          <a:xfrm>
            <a:off x="5392234" y="5059472"/>
            <a:ext cx="3023726" cy="396000"/>
          </a:xfrm>
          <a:prstGeom prst="rect">
            <a:avLst/>
          </a:prstGeom>
          <a:solidFill>
            <a:schemeClr val="bg1"/>
          </a:solidFill>
          <a:ln w="3175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600" dirty="0" smtClean="0">
                <a:solidFill>
                  <a:srgbClr val="404A52"/>
                </a:solidFill>
              </a:rPr>
              <a:t>Spreading Excellence</a:t>
            </a:r>
            <a:endParaRPr lang="en-GB" sz="1600" dirty="0">
              <a:solidFill>
                <a:srgbClr val="404A52"/>
              </a:solidFill>
            </a:endParaRPr>
          </a:p>
        </p:txBody>
      </p:sp>
      <p:sp>
        <p:nvSpPr>
          <p:cNvPr id="34" name="Right Arrow 33"/>
          <p:cNvSpPr/>
          <p:nvPr/>
        </p:nvSpPr>
        <p:spPr>
          <a:xfrm>
            <a:off x="4496108" y="5175207"/>
            <a:ext cx="432047" cy="224718"/>
          </a:xfrm>
          <a:prstGeom prst="rightArrow">
            <a:avLst/>
          </a:prstGeom>
          <a:solidFill>
            <a:schemeClr val="accent1"/>
          </a:solidFill>
          <a:ln w="317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solidFill>
                <a:srgbClr val="FFFFFF"/>
              </a:solidFill>
            </a:endParaRPr>
          </a:p>
        </p:txBody>
      </p:sp>
      <p:pic>
        <p:nvPicPr>
          <p:cNvPr id="36" name="Picture 2">
            <a:extLst>
              <a:ext uri="{FF2B5EF4-FFF2-40B4-BE49-F238E27FC236}">
                <a16:creationId xmlns:a16="http://schemas.microsoft.com/office/drawing/2014/main" id="{9ABE05EF-9593-4AD3-9935-28956077329E}"/>
              </a:ext>
            </a:extLst>
          </p:cNvPr>
          <p:cNvPicPr>
            <a:picLocks noChangeAspect="1" noChangeArrowheads="1"/>
          </p:cNvPicPr>
          <p:nvPr/>
        </p:nvPicPr>
        <p:blipFill>
          <a:blip r:embed="rId13">
            <a:duotone>
              <a:prstClr val="black"/>
              <a:schemeClr val="accent5">
                <a:tint val="45000"/>
                <a:satMod val="400000"/>
              </a:schemeClr>
            </a:duotone>
            <a:extLst>
              <a:ext uri="{BEBA8EAE-BF5A-486C-A8C5-ECC9F3942E4B}">
                <a14:imgProps xmlns:a14="http://schemas.microsoft.com/office/drawing/2010/main">
                  <a14:imgLayer r:embed="rId14">
                    <a14:imgEffect>
                      <a14:colorTemperature colorTemp="4700"/>
                    </a14:imgEffect>
                    <a14:imgEffect>
                      <a14:saturation sat="71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474106" y="2996953"/>
            <a:ext cx="557742" cy="528562"/>
          </a:xfrm>
          <a:prstGeom prst="rect">
            <a:avLst/>
          </a:prstGeom>
          <a:noFill/>
          <a:ln>
            <a:noFill/>
          </a:ln>
          <a:effectLst/>
          <a:extLst/>
        </p:spPr>
      </p:pic>
      <p:sp>
        <p:nvSpPr>
          <p:cNvPr id="37" name="Rounded Rectangle 36"/>
          <p:cNvSpPr/>
          <p:nvPr/>
        </p:nvSpPr>
        <p:spPr>
          <a:xfrm>
            <a:off x="1115524" y="4940333"/>
            <a:ext cx="3303889" cy="630057"/>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fontAlgn="auto">
              <a:spcBef>
                <a:spcPts val="0"/>
              </a:spcBef>
              <a:spcAft>
                <a:spcPts val="0"/>
              </a:spcAft>
            </a:pPr>
            <a:r>
              <a:rPr lang="en-GB" sz="1500" dirty="0" smtClean="0">
                <a:solidFill>
                  <a:schemeClr val="accent2">
                    <a:lumMod val="50000"/>
                  </a:schemeClr>
                </a:solidFill>
              </a:rPr>
              <a:t>Encourage participation </a:t>
            </a:r>
            <a:endParaRPr lang="en-GB" sz="1500" dirty="0">
              <a:solidFill>
                <a:schemeClr val="accent2">
                  <a:lumMod val="50000"/>
                </a:schemeClr>
              </a:solidFill>
            </a:endParaRPr>
          </a:p>
        </p:txBody>
      </p:sp>
    </p:spTree>
    <p:extLst>
      <p:ext uri="{BB962C8B-B14F-4D97-AF65-F5344CB8AC3E}">
        <p14:creationId xmlns:p14="http://schemas.microsoft.com/office/powerpoint/2010/main" val="38341354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78486" y="556679"/>
            <a:ext cx="8147248" cy="720081"/>
          </a:xfrm>
          <a:prstGeom prst="rect">
            <a:avLst/>
          </a:prstGeom>
        </p:spPr>
        <p:txBody>
          <a:bodyPr/>
          <a:lstStyle/>
          <a:p>
            <a:pPr marL="0" indent="0">
              <a:buClr>
                <a:schemeClr val="accent3"/>
              </a:buClr>
            </a:pPr>
            <a:r>
              <a:rPr lang="en-GB" dirty="0">
                <a:solidFill>
                  <a:schemeClr val="accent6"/>
                </a:solidFill>
              </a:rPr>
              <a:t>European Innovation Council </a:t>
            </a:r>
          </a:p>
        </p:txBody>
      </p:sp>
      <p:sp>
        <p:nvSpPr>
          <p:cNvPr id="32" name="Rectangle 31"/>
          <p:cNvSpPr/>
          <p:nvPr/>
        </p:nvSpPr>
        <p:spPr>
          <a:xfrm>
            <a:off x="611187" y="1345526"/>
            <a:ext cx="8190118" cy="2566512"/>
          </a:xfrm>
          <a:prstGeom prst="rect">
            <a:avLst/>
          </a:prstGeom>
          <a:solidFill>
            <a:schemeClr val="bg1"/>
          </a:solidFill>
          <a:ln w="317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0" tIns="144000" rIns="180000" rtlCol="0" anchor="t"/>
          <a:lstStyle/>
          <a:p>
            <a:pPr defTabSz="457200" fontAlgn="auto">
              <a:spcBef>
                <a:spcPts val="0"/>
              </a:spcBef>
              <a:spcAft>
                <a:spcPts val="0"/>
              </a:spcAft>
              <a:defRPr/>
            </a:pPr>
            <a:r>
              <a:rPr lang="en-US" sz="1800" b="0" dirty="0">
                <a:solidFill>
                  <a:srgbClr val="878685">
                    <a:lumMod val="50000"/>
                  </a:srgbClr>
                </a:solidFill>
              </a:rPr>
              <a:t>Support to </a:t>
            </a:r>
            <a:r>
              <a:rPr lang="en-US" sz="1800" b="0" dirty="0" smtClean="0">
                <a:solidFill>
                  <a:srgbClr val="878685">
                    <a:lumMod val="50000"/>
                  </a:srgbClr>
                </a:solidFill>
              </a:rPr>
              <a:t>innovations </a:t>
            </a:r>
            <a:r>
              <a:rPr lang="en-US" sz="1800" b="0" dirty="0">
                <a:solidFill>
                  <a:srgbClr val="878685">
                    <a:lumMod val="50000"/>
                  </a:srgbClr>
                </a:solidFill>
              </a:rPr>
              <a:t>with </a:t>
            </a:r>
            <a:r>
              <a:rPr lang="en-US" sz="1800" b="0" dirty="0" smtClean="0">
                <a:solidFill>
                  <a:srgbClr val="878685">
                    <a:lumMod val="50000"/>
                  </a:srgbClr>
                </a:solidFill>
              </a:rPr>
              <a:t>breakthrough and disruptive nature and scale up potential </a:t>
            </a:r>
            <a:r>
              <a:rPr lang="en-US" sz="1800" b="0" dirty="0">
                <a:solidFill>
                  <a:srgbClr val="878685">
                    <a:lumMod val="50000"/>
                  </a:srgbClr>
                </a:solidFill>
              </a:rPr>
              <a:t>that </a:t>
            </a:r>
            <a:r>
              <a:rPr lang="en-US" sz="1800" b="0" dirty="0" smtClean="0">
                <a:solidFill>
                  <a:srgbClr val="878685">
                    <a:lumMod val="50000"/>
                  </a:srgbClr>
                </a:solidFill>
              </a:rPr>
              <a:t>are too risky for private investors (</a:t>
            </a:r>
            <a:r>
              <a:rPr lang="en-US" sz="1800" i="1" dirty="0" smtClean="0">
                <a:solidFill>
                  <a:srgbClr val="878685">
                    <a:lumMod val="50000"/>
                  </a:srgbClr>
                </a:solidFill>
              </a:rPr>
              <a:t>70% of the budget earmarked for SMEs)</a:t>
            </a:r>
          </a:p>
          <a:p>
            <a:pPr defTabSz="457200" fontAlgn="auto">
              <a:spcBef>
                <a:spcPts val="0"/>
              </a:spcBef>
              <a:spcAft>
                <a:spcPts val="0"/>
              </a:spcAft>
              <a:defRPr/>
            </a:pPr>
            <a:endParaRPr lang="en-US" sz="1800" b="0" dirty="0" smtClean="0">
              <a:solidFill>
                <a:srgbClr val="878685">
                  <a:lumMod val="50000"/>
                </a:srgbClr>
              </a:solidFill>
            </a:endParaRPr>
          </a:p>
          <a:p>
            <a:pPr defTabSz="457200" fontAlgn="auto">
              <a:spcBef>
                <a:spcPts val="0"/>
              </a:spcBef>
              <a:spcAft>
                <a:spcPts val="0"/>
              </a:spcAft>
              <a:defRPr/>
            </a:pPr>
            <a:endParaRPr lang="en-US" sz="1800" b="0" dirty="0" smtClean="0">
              <a:solidFill>
                <a:srgbClr val="878685">
                  <a:lumMod val="50000"/>
                </a:srgbClr>
              </a:solidFill>
            </a:endParaRPr>
          </a:p>
          <a:p>
            <a:pPr defTabSz="457200" fontAlgn="auto">
              <a:spcBef>
                <a:spcPts val="0"/>
              </a:spcBef>
              <a:spcAft>
                <a:spcPts val="0"/>
              </a:spcAft>
              <a:defRPr/>
            </a:pPr>
            <a:endParaRPr lang="en-GB" sz="1800" b="0" dirty="0">
              <a:solidFill>
                <a:srgbClr val="878685">
                  <a:lumMod val="50000"/>
                </a:srgbClr>
              </a:solidFill>
            </a:endParaRPr>
          </a:p>
          <a:p>
            <a:pPr defTabSz="457200" fontAlgn="auto">
              <a:spcBef>
                <a:spcPts val="0"/>
              </a:spcBef>
              <a:spcAft>
                <a:spcPts val="0"/>
              </a:spcAft>
              <a:defRPr/>
            </a:pPr>
            <a:endParaRPr lang="fr-BE" sz="2000" b="0" dirty="0">
              <a:solidFill>
                <a:srgbClr val="878685">
                  <a:lumMod val="50000"/>
                </a:srgbClr>
              </a:solidFill>
            </a:endParaRPr>
          </a:p>
          <a:p>
            <a:pPr defTabSz="457200" fontAlgn="auto">
              <a:spcBef>
                <a:spcPts val="0"/>
              </a:spcBef>
              <a:spcAft>
                <a:spcPts val="0"/>
              </a:spcAft>
              <a:defRPr/>
            </a:pPr>
            <a:endParaRPr lang="fr-BE" sz="2000" b="0" dirty="0">
              <a:solidFill>
                <a:srgbClr val="878685">
                  <a:lumMod val="50000"/>
                </a:srgbClr>
              </a:solidFill>
            </a:endParaRPr>
          </a:p>
          <a:p>
            <a:pPr defTabSz="457200" fontAlgn="auto">
              <a:spcBef>
                <a:spcPts val="0"/>
              </a:spcBef>
              <a:spcAft>
                <a:spcPts val="0"/>
              </a:spcAft>
              <a:defRPr/>
            </a:pPr>
            <a:endParaRPr lang="fr-BE" sz="2000" b="0" dirty="0">
              <a:solidFill>
                <a:srgbClr val="878685">
                  <a:lumMod val="50000"/>
                </a:srgbClr>
              </a:solidFill>
            </a:endParaRPr>
          </a:p>
          <a:p>
            <a:pPr defTabSz="457200" fontAlgn="auto">
              <a:spcBef>
                <a:spcPts val="0"/>
              </a:spcBef>
              <a:spcAft>
                <a:spcPts val="0"/>
              </a:spcAft>
              <a:defRPr/>
            </a:pPr>
            <a:endParaRPr lang="fr-BE" sz="2000" b="0" dirty="0">
              <a:solidFill>
                <a:srgbClr val="878685">
                  <a:lumMod val="50000"/>
                </a:srgbClr>
              </a:solidFill>
            </a:endParaRPr>
          </a:p>
          <a:p>
            <a:pPr defTabSz="457200" fontAlgn="auto">
              <a:spcBef>
                <a:spcPts val="0"/>
              </a:spcBef>
              <a:spcAft>
                <a:spcPts val="0"/>
              </a:spcAft>
              <a:defRPr/>
            </a:pPr>
            <a:endParaRPr lang="fr-BE" sz="2000" b="0" dirty="0">
              <a:solidFill>
                <a:srgbClr val="878685">
                  <a:lumMod val="50000"/>
                </a:srgbClr>
              </a:solidFill>
            </a:endParaRPr>
          </a:p>
          <a:p>
            <a:pPr defTabSz="457200" fontAlgn="auto">
              <a:spcBef>
                <a:spcPts val="0"/>
              </a:spcBef>
              <a:spcAft>
                <a:spcPts val="0"/>
              </a:spcAft>
              <a:defRPr/>
            </a:pPr>
            <a:endParaRPr lang="fr-BE" sz="2000" b="0" dirty="0">
              <a:solidFill>
                <a:srgbClr val="878685">
                  <a:lumMod val="50000"/>
                </a:srgbClr>
              </a:solidFill>
            </a:endParaRPr>
          </a:p>
          <a:p>
            <a:pPr defTabSz="457200" fontAlgn="auto">
              <a:spcBef>
                <a:spcPts val="0"/>
              </a:spcBef>
              <a:spcAft>
                <a:spcPts val="0"/>
              </a:spcAft>
              <a:defRPr/>
            </a:pPr>
            <a:endParaRPr lang="en-GB" sz="2000" b="0" dirty="0">
              <a:solidFill>
                <a:srgbClr val="878685">
                  <a:lumMod val="50000"/>
                </a:srgbClr>
              </a:solidFill>
            </a:endParaRPr>
          </a:p>
        </p:txBody>
      </p:sp>
      <p:sp>
        <p:nvSpPr>
          <p:cNvPr id="36" name="Rectangle 35"/>
          <p:cNvSpPr/>
          <p:nvPr/>
        </p:nvSpPr>
        <p:spPr>
          <a:xfrm>
            <a:off x="625554" y="4464943"/>
            <a:ext cx="3743378" cy="12658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1800" dirty="0">
                <a:solidFill>
                  <a:srgbClr val="F8A907"/>
                </a:solidFill>
              </a:rPr>
              <a:t>Pathfinder:</a:t>
            </a:r>
            <a:r>
              <a:rPr lang="en-GB" sz="1800" dirty="0">
                <a:solidFill>
                  <a:srgbClr val="FFFFFF"/>
                </a:solidFill>
              </a:rPr>
              <a:t> grants</a:t>
            </a:r>
          </a:p>
          <a:p>
            <a:pPr algn="ctr">
              <a:defRPr/>
            </a:pPr>
            <a:r>
              <a:rPr lang="en-GB" sz="1800" b="0" dirty="0">
                <a:solidFill>
                  <a:srgbClr val="FFFFFF"/>
                </a:solidFill>
              </a:rPr>
              <a:t>(from early technology </a:t>
            </a:r>
            <a:r>
              <a:rPr lang="en-GB" sz="1800" b="0" dirty="0" smtClean="0">
                <a:solidFill>
                  <a:srgbClr val="FFFFFF"/>
                </a:solidFill>
              </a:rPr>
              <a:t/>
            </a:r>
            <a:br>
              <a:rPr lang="en-GB" sz="1800" b="0" dirty="0" smtClean="0">
                <a:solidFill>
                  <a:srgbClr val="FFFFFF"/>
                </a:solidFill>
              </a:rPr>
            </a:br>
            <a:r>
              <a:rPr lang="en-GB" sz="1800" b="0" dirty="0" smtClean="0">
                <a:solidFill>
                  <a:srgbClr val="FFFFFF"/>
                </a:solidFill>
              </a:rPr>
              <a:t>to pre- commercial)</a:t>
            </a:r>
            <a:endParaRPr lang="en-GB" sz="1800" b="0" dirty="0">
              <a:solidFill>
                <a:srgbClr val="FFFFFF"/>
              </a:solidFill>
            </a:endParaRPr>
          </a:p>
        </p:txBody>
      </p:sp>
      <p:sp>
        <p:nvSpPr>
          <p:cNvPr id="37" name="Rectangle 36"/>
          <p:cNvSpPr/>
          <p:nvPr/>
        </p:nvSpPr>
        <p:spPr>
          <a:xfrm>
            <a:off x="4874648" y="4467422"/>
            <a:ext cx="3926657" cy="12658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1800" dirty="0">
                <a:solidFill>
                  <a:srgbClr val="F8A907"/>
                </a:solidFill>
              </a:rPr>
              <a:t>Accelerator:</a:t>
            </a:r>
            <a:r>
              <a:rPr lang="en-GB" sz="1800" dirty="0">
                <a:solidFill>
                  <a:srgbClr val="FFFFFF"/>
                </a:solidFill>
              </a:rPr>
              <a:t> </a:t>
            </a:r>
            <a:r>
              <a:rPr lang="en-GB" sz="1800" dirty="0" smtClean="0">
                <a:solidFill>
                  <a:srgbClr val="FFFFFF"/>
                </a:solidFill>
              </a:rPr>
              <a:t/>
            </a:r>
            <a:br>
              <a:rPr lang="en-GB" sz="1800" dirty="0" smtClean="0">
                <a:solidFill>
                  <a:srgbClr val="FFFFFF"/>
                </a:solidFill>
              </a:rPr>
            </a:br>
            <a:r>
              <a:rPr lang="en-GB" sz="1800" dirty="0" smtClean="0">
                <a:solidFill>
                  <a:srgbClr val="FFFFFF"/>
                </a:solidFill>
              </a:rPr>
              <a:t>grants only &amp; </a:t>
            </a:r>
            <a:r>
              <a:rPr lang="en-GB" sz="1800" dirty="0">
                <a:solidFill>
                  <a:srgbClr val="FFFFFF"/>
                </a:solidFill>
              </a:rPr>
              <a:t>blended finance</a:t>
            </a:r>
          </a:p>
          <a:p>
            <a:pPr algn="ctr">
              <a:defRPr/>
            </a:pPr>
            <a:r>
              <a:rPr lang="en-GB" sz="1800" b="0" dirty="0">
                <a:solidFill>
                  <a:srgbClr val="FFFFFF"/>
                </a:solidFill>
              </a:rPr>
              <a:t>(from </a:t>
            </a:r>
            <a:r>
              <a:rPr lang="en-GB" sz="1800" b="0" dirty="0" smtClean="0">
                <a:solidFill>
                  <a:srgbClr val="FFFFFF"/>
                </a:solidFill>
              </a:rPr>
              <a:t>pre-commercial </a:t>
            </a:r>
            <a:br>
              <a:rPr lang="en-GB" sz="1800" b="0" dirty="0" smtClean="0">
                <a:solidFill>
                  <a:srgbClr val="FFFFFF"/>
                </a:solidFill>
              </a:rPr>
            </a:br>
            <a:r>
              <a:rPr lang="en-GB" sz="1800" b="0" dirty="0" smtClean="0">
                <a:solidFill>
                  <a:srgbClr val="FFFFFF"/>
                </a:solidFill>
              </a:rPr>
              <a:t>to </a:t>
            </a:r>
            <a:r>
              <a:rPr lang="en-GB" sz="1800" b="0" dirty="0">
                <a:solidFill>
                  <a:srgbClr val="FFFFFF"/>
                </a:solidFill>
              </a:rPr>
              <a:t>market &amp; scale-up)</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516" y="332656"/>
            <a:ext cx="665216" cy="66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2" name="Group 10">
            <a:extLst>
              <a:ext uri="{FF2B5EF4-FFF2-40B4-BE49-F238E27FC236}">
                <a16:creationId xmlns:a16="http://schemas.microsoft.com/office/drawing/2014/main" id="{3FD1320A-9D41-46DE-9B1D-DF7276B5E22A}"/>
              </a:ext>
            </a:extLst>
          </p:cNvPr>
          <p:cNvGrpSpPr/>
          <p:nvPr/>
        </p:nvGrpSpPr>
        <p:grpSpPr>
          <a:xfrm>
            <a:off x="683380" y="2557313"/>
            <a:ext cx="8262346" cy="1259434"/>
            <a:chOff x="885451" y="1172542"/>
            <a:chExt cx="7920632" cy="1176338"/>
          </a:xfrm>
        </p:grpSpPr>
        <p:sp>
          <p:nvSpPr>
            <p:cNvPr id="23" name="Pentagon 11">
              <a:extLst>
                <a:ext uri="{FF2B5EF4-FFF2-40B4-BE49-F238E27FC236}">
                  <a16:creationId xmlns:a16="http://schemas.microsoft.com/office/drawing/2014/main" id="{23128E1A-CB89-47F8-938A-56BB556A2F49}"/>
                </a:ext>
              </a:extLst>
            </p:cNvPr>
            <p:cNvSpPr/>
            <p:nvPr/>
          </p:nvSpPr>
          <p:spPr bwMode="auto">
            <a:xfrm>
              <a:off x="885451" y="1340768"/>
              <a:ext cx="2830405" cy="1008112"/>
            </a:xfrm>
            <a:prstGeom prst="homePlate">
              <a:avLst/>
            </a:prstGeom>
            <a:solidFill>
              <a:srgbClr val="F8A907"/>
            </a:solidFill>
            <a:ln>
              <a:noFill/>
            </a:ln>
            <a:effectLst/>
            <a:extLst/>
          </p:spPr>
          <p:txBody>
            <a:bodyPr vert="horz" wrap="square" lIns="180000" tIns="45720" rIns="91440" bIns="45720" numCol="1" rtlCol="0" anchor="ctr" anchorCtr="0" compatLnSpc="1">
              <a:prstTxWarp prst="textNoShape">
                <a:avLst/>
              </a:prstTxWarp>
            </a:bodyPr>
            <a:ls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a:lstStyle>
            <a:p>
              <a:pPr marL="3175"/>
              <a:r>
                <a:rPr lang="en-GB" sz="2000" dirty="0">
                  <a:solidFill>
                    <a:schemeClr val="bg1"/>
                  </a:solidFill>
                  <a:latin typeface="Arial"/>
                  <a:ea typeface="Verdana" panose="020B0604030504040204" pitchFamily="34" charset="0"/>
                  <a:cs typeface="Verdana" panose="020B0604030504040204" pitchFamily="34" charset="0"/>
                </a:rPr>
                <a:t>European Innovation </a:t>
              </a:r>
              <a:r>
                <a:rPr lang="en-GB" sz="2000" dirty="0" smtClean="0">
                  <a:solidFill>
                    <a:schemeClr val="bg1"/>
                  </a:solidFill>
                  <a:latin typeface="Arial"/>
                  <a:ea typeface="Verdana" panose="020B0604030504040204" pitchFamily="34" charset="0"/>
                  <a:cs typeface="Verdana" panose="020B0604030504040204" pitchFamily="34" charset="0"/>
                </a:rPr>
                <a:t>Council – a one-stop-shop</a:t>
              </a:r>
              <a:endParaRPr lang="en-GB" sz="2000" dirty="0">
                <a:solidFill>
                  <a:schemeClr val="bg1"/>
                </a:solidFill>
                <a:latin typeface="Arial"/>
                <a:ea typeface="Verdana" panose="020B0604030504040204" pitchFamily="34" charset="0"/>
                <a:cs typeface="Verdana" panose="020B0604030504040204" pitchFamily="34" charset="0"/>
              </a:endParaRPr>
            </a:p>
          </p:txBody>
        </p:sp>
        <p:sp>
          <p:nvSpPr>
            <p:cNvPr id="24" name="Title 1">
              <a:extLst>
                <a:ext uri="{FF2B5EF4-FFF2-40B4-BE49-F238E27FC236}">
                  <a16:creationId xmlns:a16="http://schemas.microsoft.com/office/drawing/2014/main" id="{4A47B496-AF00-497D-B878-14268D7E7371}"/>
                </a:ext>
              </a:extLst>
            </p:cNvPr>
            <p:cNvSpPr txBox="1">
              <a:spLocks/>
            </p:cNvSpPr>
            <p:nvPr/>
          </p:nvSpPr>
          <p:spPr bwMode="auto">
            <a:xfrm>
              <a:off x="3715856" y="1172542"/>
              <a:ext cx="5090227" cy="65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0" defTabSz="457200">
                <a:spcAft>
                  <a:spcPts val="0"/>
                </a:spcAft>
              </a:pPr>
              <a:r>
                <a:rPr lang="en-US" sz="1700" spc="-30" dirty="0" smtClean="0">
                  <a:solidFill>
                    <a:srgbClr val="878685">
                      <a:lumMod val="50000"/>
                    </a:srgbClr>
                  </a:solidFill>
                  <a:ea typeface="Verdana" panose="020B0604030504040204" pitchFamily="34" charset="0"/>
                  <a:cs typeface="Verdana" panose="020B0604030504040204" pitchFamily="34" charset="0"/>
                </a:rPr>
                <a:t>Helping innovators create </a:t>
              </a:r>
              <a:r>
                <a:rPr lang="en-US" sz="1700" spc="-30" dirty="0">
                  <a:solidFill>
                    <a:srgbClr val="878685">
                      <a:lumMod val="50000"/>
                    </a:srgbClr>
                  </a:solidFill>
                  <a:ea typeface="Verdana" panose="020B0604030504040204" pitchFamily="34" charset="0"/>
                  <a:cs typeface="Verdana" panose="020B0604030504040204" pitchFamily="34" charset="0"/>
                </a:rPr>
                <a:t>markets of the </a:t>
              </a:r>
              <a:r>
                <a:rPr lang="en-US" sz="1700" spc="-30" dirty="0" smtClean="0">
                  <a:solidFill>
                    <a:srgbClr val="878685">
                      <a:lumMod val="50000"/>
                    </a:srgbClr>
                  </a:solidFill>
                  <a:ea typeface="Verdana" panose="020B0604030504040204" pitchFamily="34" charset="0"/>
                  <a:cs typeface="Verdana" panose="020B0604030504040204" pitchFamily="34" charset="0"/>
                </a:rPr>
                <a:t>future</a:t>
              </a:r>
              <a:r>
                <a:rPr lang="en-US" sz="1700" spc="-30" dirty="0">
                  <a:solidFill>
                    <a:srgbClr val="878685">
                      <a:lumMod val="50000"/>
                    </a:srgbClr>
                  </a:solidFill>
                  <a:ea typeface="Verdana" panose="020B0604030504040204" pitchFamily="34" charset="0"/>
                  <a:cs typeface="Verdana" panose="020B0604030504040204" pitchFamily="34" charset="0"/>
                </a:rPr>
                <a:t>, </a:t>
              </a:r>
              <a:r>
                <a:rPr lang="en-US" sz="1700" spc="-30" dirty="0" smtClean="0">
                  <a:solidFill>
                    <a:srgbClr val="878685">
                      <a:lumMod val="50000"/>
                    </a:srgbClr>
                  </a:solidFill>
                  <a:ea typeface="Verdana" panose="020B0604030504040204" pitchFamily="34" charset="0"/>
                  <a:cs typeface="Verdana" panose="020B0604030504040204" pitchFamily="34" charset="0"/>
                </a:rPr>
                <a:t>leverage private </a:t>
              </a:r>
              <a:r>
                <a:rPr lang="en-US" sz="1700" spc="-30" dirty="0">
                  <a:solidFill>
                    <a:srgbClr val="878685">
                      <a:lumMod val="50000"/>
                    </a:srgbClr>
                  </a:solidFill>
                  <a:ea typeface="Verdana" panose="020B0604030504040204" pitchFamily="34" charset="0"/>
                  <a:cs typeface="Verdana" panose="020B0604030504040204" pitchFamily="34" charset="0"/>
                </a:rPr>
                <a:t>finance, </a:t>
              </a:r>
              <a:r>
                <a:rPr lang="en-US" sz="1700" spc="-30" dirty="0" smtClean="0">
                  <a:solidFill>
                    <a:srgbClr val="878685">
                      <a:lumMod val="50000"/>
                    </a:srgbClr>
                  </a:solidFill>
                  <a:ea typeface="Verdana" panose="020B0604030504040204" pitchFamily="34" charset="0"/>
                  <a:cs typeface="Verdana" panose="020B0604030504040204" pitchFamily="34" charset="0"/>
                </a:rPr>
                <a:t>scale </a:t>
              </a:r>
              <a:r>
                <a:rPr lang="en-US" sz="1700" spc="-30" dirty="0">
                  <a:solidFill>
                    <a:srgbClr val="878685">
                      <a:lumMod val="50000"/>
                    </a:srgbClr>
                  </a:solidFill>
                  <a:ea typeface="Verdana" panose="020B0604030504040204" pitchFamily="34" charset="0"/>
                  <a:cs typeface="Verdana" panose="020B0604030504040204" pitchFamily="34" charset="0"/>
                </a:rPr>
                <a:t>up their companies</a:t>
              </a:r>
              <a:r>
                <a:rPr lang="en-US" sz="1600" b="0" spc="-30" dirty="0">
                  <a:solidFill>
                    <a:srgbClr val="878685">
                      <a:lumMod val="50000"/>
                    </a:srgbClr>
                  </a:solidFill>
                  <a:ea typeface="Verdana" panose="020B0604030504040204" pitchFamily="34" charset="0"/>
                  <a:cs typeface="Verdana" panose="020B0604030504040204" pitchFamily="34" charset="0"/>
                </a:rPr>
                <a:t>, </a:t>
              </a:r>
            </a:p>
          </p:txBody>
        </p:sp>
      </p:grpSp>
      <p:sp>
        <p:nvSpPr>
          <p:cNvPr id="5" name="ZoneTexte 4">
            <a:extLst>
              <a:ext uri="{FF2B5EF4-FFF2-40B4-BE49-F238E27FC236}">
                <a16:creationId xmlns:a16="http://schemas.microsoft.com/office/drawing/2014/main" id="{19DCE1A2-988A-49DF-9875-4BF2EDFFBEC0}"/>
              </a:ext>
            </a:extLst>
          </p:cNvPr>
          <p:cNvSpPr txBox="1"/>
          <p:nvPr/>
        </p:nvSpPr>
        <p:spPr>
          <a:xfrm>
            <a:off x="528584" y="4005064"/>
            <a:ext cx="8315065" cy="369332"/>
          </a:xfrm>
          <a:prstGeom prst="rect">
            <a:avLst/>
          </a:prstGeom>
          <a:noFill/>
        </p:spPr>
        <p:txBody>
          <a:bodyPr wrap="square" rtlCol="0">
            <a:spAutoFit/>
          </a:bodyPr>
          <a:lstStyle/>
          <a:p>
            <a:r>
              <a:rPr lang="en-CA" sz="1800" b="0" dirty="0">
                <a:solidFill>
                  <a:srgbClr val="878685">
                    <a:lumMod val="50000"/>
                  </a:srgbClr>
                </a:solidFill>
                <a:latin typeface="Arial"/>
              </a:rPr>
              <a:t>Two complementary </a:t>
            </a:r>
            <a:r>
              <a:rPr lang="en-CA" sz="1800" b="0" dirty="0" smtClean="0">
                <a:solidFill>
                  <a:srgbClr val="878685">
                    <a:lumMod val="50000"/>
                  </a:srgbClr>
                </a:solidFill>
                <a:latin typeface="Arial"/>
              </a:rPr>
              <a:t>instruments</a:t>
            </a:r>
            <a:r>
              <a:rPr lang="en-CA" sz="1800" b="0" dirty="0">
                <a:solidFill>
                  <a:srgbClr val="878685">
                    <a:lumMod val="50000"/>
                  </a:srgbClr>
                </a:solidFill>
                <a:latin typeface="Arial"/>
              </a:rPr>
              <a:t> </a:t>
            </a:r>
            <a:r>
              <a:rPr lang="en-CA" sz="1800" b="0" dirty="0" smtClean="0">
                <a:solidFill>
                  <a:srgbClr val="878685">
                    <a:lumMod val="50000"/>
                  </a:srgbClr>
                </a:solidFill>
                <a:latin typeface="Arial"/>
              </a:rPr>
              <a:t>bridging the gap from idea to investable project</a:t>
            </a:r>
            <a:endParaRPr lang="en-CA" sz="1800" b="0" dirty="0">
              <a:solidFill>
                <a:srgbClr val="878685">
                  <a:lumMod val="50000"/>
                </a:srgbClr>
              </a:solidFill>
              <a:latin typeface="Arial"/>
            </a:endParaRPr>
          </a:p>
        </p:txBody>
      </p:sp>
      <p:sp>
        <p:nvSpPr>
          <p:cNvPr id="12" name="Title 1">
            <a:extLst>
              <a:ext uri="{FF2B5EF4-FFF2-40B4-BE49-F238E27FC236}">
                <a16:creationId xmlns:a16="http://schemas.microsoft.com/office/drawing/2014/main" id="{4A47B496-AF00-497D-B878-14268D7E7371}"/>
              </a:ext>
            </a:extLst>
          </p:cNvPr>
          <p:cNvSpPr txBox="1">
            <a:spLocks/>
          </p:cNvSpPr>
          <p:nvPr/>
        </p:nvSpPr>
        <p:spPr bwMode="auto">
          <a:xfrm>
            <a:off x="3635895" y="3317192"/>
            <a:ext cx="4878490" cy="628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0" defTabSz="457200">
              <a:spcAft>
                <a:spcPts val="0"/>
              </a:spcAft>
            </a:pPr>
            <a:r>
              <a:rPr lang="en-US" sz="1700" dirty="0" smtClean="0">
                <a:solidFill>
                  <a:srgbClr val="878685">
                    <a:lumMod val="50000"/>
                  </a:srgbClr>
                </a:solidFill>
                <a:ea typeface="Verdana" panose="020B0604030504040204" pitchFamily="34" charset="0"/>
                <a:cs typeface="Verdana" panose="020B0604030504040204" pitchFamily="34" charset="0"/>
              </a:rPr>
              <a:t>Innovation centric, risk taking &amp; agile, pro-active management and follow up</a:t>
            </a:r>
            <a:br>
              <a:rPr lang="en-US" sz="1700" dirty="0" smtClean="0">
                <a:solidFill>
                  <a:srgbClr val="878685">
                    <a:lumMod val="50000"/>
                  </a:srgbClr>
                </a:solidFill>
                <a:ea typeface="Verdana" panose="020B0604030504040204" pitchFamily="34" charset="0"/>
                <a:cs typeface="Verdana" panose="020B0604030504040204" pitchFamily="34" charset="0"/>
              </a:rPr>
            </a:br>
            <a:endParaRPr lang="en-US" sz="1700" dirty="0">
              <a:solidFill>
                <a:srgbClr val="878685">
                  <a:lumMod val="50000"/>
                </a:srgbClr>
              </a:solidFil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606687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68430" y="557541"/>
            <a:ext cx="8147248" cy="720081"/>
          </a:xfrm>
          <a:prstGeom prst="rect">
            <a:avLst/>
          </a:prstGeom>
        </p:spPr>
        <p:txBody>
          <a:bodyPr/>
          <a:lstStyle/>
          <a:p>
            <a:pPr marL="0" indent="0">
              <a:buClr>
                <a:schemeClr val="accent3"/>
              </a:buClr>
            </a:pPr>
            <a:r>
              <a:rPr lang="en-GB" dirty="0" smtClean="0">
                <a:solidFill>
                  <a:schemeClr val="accent6"/>
                </a:solidFill>
              </a:rPr>
              <a:t>R&amp;I </a:t>
            </a:r>
            <a:r>
              <a:rPr lang="en-GB" dirty="0">
                <a:solidFill>
                  <a:schemeClr val="accent6"/>
                </a:solidFill>
              </a:rPr>
              <a:t>Missions</a:t>
            </a:r>
          </a:p>
        </p:txBody>
      </p:sp>
      <p:sp>
        <p:nvSpPr>
          <p:cNvPr id="17" name="Rectangle 16"/>
          <p:cNvSpPr/>
          <p:nvPr/>
        </p:nvSpPr>
        <p:spPr>
          <a:xfrm>
            <a:off x="611188" y="1441169"/>
            <a:ext cx="8209284" cy="1288660"/>
          </a:xfrm>
          <a:prstGeom prst="rect">
            <a:avLst/>
          </a:prstGeom>
          <a:solidFill>
            <a:schemeClr val="bg1"/>
          </a:solidFill>
          <a:ln w="317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216000" tIns="108000" rtlCol="0" anchor="t"/>
          <a:lstStyle/>
          <a:p>
            <a:pPr defTabSz="457200" fontAlgn="auto">
              <a:spcBef>
                <a:spcPts val="0"/>
              </a:spcBef>
              <a:spcAft>
                <a:spcPts val="0"/>
              </a:spcAft>
            </a:pPr>
            <a:r>
              <a:rPr lang="en-GB" sz="1800" b="0" dirty="0" smtClean="0">
                <a:solidFill>
                  <a:schemeClr val="accent2">
                    <a:lumMod val="50000"/>
                  </a:schemeClr>
                </a:solidFill>
              </a:rPr>
              <a:t> </a:t>
            </a:r>
            <a:endParaRPr lang="en-GB" sz="1800" b="0" dirty="0">
              <a:solidFill>
                <a:schemeClr val="accent2">
                  <a:lumMod val="50000"/>
                </a:schemeClr>
              </a:solidFill>
            </a:endParaRPr>
          </a:p>
        </p:txBody>
      </p:sp>
      <p:grpSp>
        <p:nvGrpSpPr>
          <p:cNvPr id="11" name="Group 10"/>
          <p:cNvGrpSpPr/>
          <p:nvPr/>
        </p:nvGrpSpPr>
        <p:grpSpPr>
          <a:xfrm>
            <a:off x="832258" y="1529366"/>
            <a:ext cx="7968161" cy="1079325"/>
            <a:chOff x="937214" y="1247895"/>
            <a:chExt cx="7883078" cy="1008112"/>
          </a:xfrm>
        </p:grpSpPr>
        <p:sp>
          <p:nvSpPr>
            <p:cNvPr id="12" name="Pentagon 11"/>
            <p:cNvSpPr/>
            <p:nvPr/>
          </p:nvSpPr>
          <p:spPr bwMode="auto">
            <a:xfrm>
              <a:off x="937214" y="1340768"/>
              <a:ext cx="2608058" cy="822367"/>
            </a:xfrm>
            <a:prstGeom prst="homePlate">
              <a:avLst/>
            </a:prstGeom>
            <a:solidFill>
              <a:schemeClr val="tx2"/>
            </a:solidFill>
            <a:ln>
              <a:noFill/>
            </a:ln>
            <a:effectLst/>
            <a:extLst/>
          </p:spPr>
          <p:txBody>
            <a:bodyPr vert="horz" wrap="square" lIns="180000" tIns="45720" rIns="91440" bIns="45720" numCol="1" rtlCol="0" anchor="ctr" anchorCtr="0" compatLnSpc="1">
              <a:prstTxWarp prst="textNoShape">
                <a:avLst/>
              </a:prstTxWarp>
            </a:bodyPr>
            <a:ls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a:lstStyle>
            <a:p>
              <a:pPr marL="3175"/>
              <a:r>
                <a:rPr lang="en-GB" sz="2000" dirty="0">
                  <a:solidFill>
                    <a:schemeClr val="bg1"/>
                  </a:solidFill>
                  <a:latin typeface="+mn-lt"/>
                  <a:ea typeface="Verdana" panose="020B0604030504040204" pitchFamily="34" charset="0"/>
                  <a:cs typeface="Verdana" panose="020B0604030504040204" pitchFamily="34" charset="0"/>
                </a:rPr>
                <a:t>R&amp;I Missions</a:t>
              </a:r>
            </a:p>
          </p:txBody>
        </p:sp>
        <p:sp>
          <p:nvSpPr>
            <p:cNvPr id="13" name="Title 1"/>
            <p:cNvSpPr txBox="1">
              <a:spLocks/>
            </p:cNvSpPr>
            <p:nvPr/>
          </p:nvSpPr>
          <p:spPr bwMode="auto">
            <a:xfrm>
              <a:off x="3545272" y="1247895"/>
              <a:ext cx="5275020"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0" defTabSz="457200">
                <a:spcAft>
                  <a:spcPts val="0"/>
                </a:spcAft>
              </a:pPr>
              <a:r>
                <a:rPr lang="en-GB" sz="1700" dirty="0">
                  <a:solidFill>
                    <a:schemeClr val="accent2">
                      <a:lumMod val="50000"/>
                    </a:schemeClr>
                  </a:solidFill>
                  <a:latin typeface="Arial" panose="020B0604020202020204" pitchFamily="34" charset="0"/>
                  <a:cs typeface="Arial" panose="020B0604020202020204" pitchFamily="34" charset="0"/>
                </a:rPr>
                <a:t>Relating EU's research and innovation </a:t>
              </a:r>
              <a:r>
                <a:rPr lang="en-GB" sz="1700" dirty="0" smtClean="0">
                  <a:solidFill>
                    <a:schemeClr val="accent2">
                      <a:lumMod val="50000"/>
                    </a:schemeClr>
                  </a:solidFill>
                  <a:latin typeface="Arial" panose="020B0604020202020204" pitchFamily="34" charset="0"/>
                  <a:cs typeface="Arial" panose="020B0604020202020204" pitchFamily="34" charset="0"/>
                </a:rPr>
                <a:t>better </a:t>
              </a:r>
              <a:br>
                <a:rPr lang="en-GB" sz="1700" dirty="0" smtClean="0">
                  <a:solidFill>
                    <a:schemeClr val="accent2">
                      <a:lumMod val="50000"/>
                    </a:schemeClr>
                  </a:solidFill>
                  <a:latin typeface="Arial" panose="020B0604020202020204" pitchFamily="34" charset="0"/>
                  <a:cs typeface="Arial" panose="020B0604020202020204" pitchFamily="34" charset="0"/>
                </a:rPr>
              </a:br>
              <a:r>
                <a:rPr lang="en-GB" sz="1700" dirty="0" smtClean="0">
                  <a:solidFill>
                    <a:schemeClr val="accent2">
                      <a:lumMod val="50000"/>
                    </a:schemeClr>
                  </a:solidFill>
                  <a:latin typeface="Arial" panose="020B0604020202020204" pitchFamily="34" charset="0"/>
                  <a:cs typeface="Arial" panose="020B0604020202020204" pitchFamily="34" charset="0"/>
                </a:rPr>
                <a:t>to </a:t>
              </a:r>
              <a:r>
                <a:rPr lang="en-GB" sz="1700" dirty="0">
                  <a:solidFill>
                    <a:schemeClr val="accent2">
                      <a:lumMod val="50000"/>
                    </a:schemeClr>
                  </a:solidFill>
                  <a:latin typeface="Arial" panose="020B0604020202020204" pitchFamily="34" charset="0"/>
                  <a:cs typeface="Arial" panose="020B0604020202020204" pitchFamily="34" charset="0"/>
                </a:rPr>
                <a:t>society and citizens' needs; </a:t>
              </a:r>
              <a:r>
                <a:rPr lang="en-GB" sz="1700" dirty="0" smtClean="0">
                  <a:solidFill>
                    <a:schemeClr val="accent2">
                      <a:lumMod val="50000"/>
                    </a:schemeClr>
                  </a:solidFill>
                  <a:latin typeface="Arial" panose="020B0604020202020204" pitchFamily="34" charset="0"/>
                  <a:cs typeface="Arial" panose="020B0604020202020204" pitchFamily="34" charset="0"/>
                </a:rPr>
                <a:t>with </a:t>
              </a:r>
              <a:r>
                <a:rPr lang="en-GB" sz="1700" dirty="0">
                  <a:solidFill>
                    <a:schemeClr val="accent2">
                      <a:lumMod val="50000"/>
                    </a:schemeClr>
                  </a:solidFill>
                  <a:latin typeface="Arial" panose="020B0604020202020204" pitchFamily="34" charset="0"/>
                  <a:cs typeface="Arial" panose="020B0604020202020204" pitchFamily="34" charset="0"/>
                </a:rPr>
                <a:t>strong visibility and impact</a:t>
              </a:r>
              <a:endParaRPr lang="en-US" sz="1700" dirty="0">
                <a:solidFill>
                  <a:schemeClr val="accent2">
                    <a:lumMod val="50000"/>
                  </a:schemeClr>
                </a:solidFill>
                <a:latin typeface="Arial" panose="020B0604020202020204" pitchFamily="34" charset="0"/>
                <a:cs typeface="Arial" panose="020B0604020202020204" pitchFamily="34" charset="0"/>
              </a:endParaRPr>
            </a:p>
          </p:txBody>
        </p:sp>
      </p:gr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188" y="421107"/>
            <a:ext cx="720000" cy="720000"/>
          </a:xfrm>
          <a:prstGeom prst="rect">
            <a:avLst/>
          </a:prstGeom>
        </p:spPr>
      </p:pic>
      <p:sp>
        <p:nvSpPr>
          <p:cNvPr id="4" name="ZoneTexte 3">
            <a:extLst>
              <a:ext uri="{FF2B5EF4-FFF2-40B4-BE49-F238E27FC236}">
                <a16:creationId xmlns:a16="http://schemas.microsoft.com/office/drawing/2014/main" id="{69455E74-2D0E-461A-A7F6-05519A7E8767}"/>
              </a:ext>
            </a:extLst>
          </p:cNvPr>
          <p:cNvSpPr txBox="1"/>
          <p:nvPr/>
        </p:nvSpPr>
        <p:spPr>
          <a:xfrm>
            <a:off x="513347" y="4293096"/>
            <a:ext cx="8287072" cy="1754326"/>
          </a:xfrm>
          <a:prstGeom prst="rect">
            <a:avLst/>
          </a:prstGeom>
          <a:noFill/>
        </p:spPr>
        <p:txBody>
          <a:bodyPr wrap="square" rtlCol="0">
            <a:spAutoFit/>
          </a:bodyPr>
          <a:lstStyle/>
          <a:p>
            <a:pPr>
              <a:spcAft>
                <a:spcPts val="0"/>
              </a:spcAft>
            </a:pPr>
            <a:endParaRPr lang="en-GB" sz="1800" b="0" dirty="0">
              <a:solidFill>
                <a:schemeClr val="accent2">
                  <a:lumMod val="50000"/>
                </a:schemeClr>
              </a:solidFill>
              <a:latin typeface="+mn-lt"/>
            </a:endParaRPr>
          </a:p>
          <a:p>
            <a:pPr>
              <a:spcAft>
                <a:spcPts val="0"/>
              </a:spcAft>
            </a:pPr>
            <a:r>
              <a:rPr lang="en-GB" sz="1800" b="0" spc="-60" dirty="0" smtClean="0">
                <a:solidFill>
                  <a:schemeClr val="accent2">
                    <a:lumMod val="50000"/>
                  </a:schemeClr>
                </a:solidFill>
                <a:latin typeface="+mn-lt"/>
              </a:rPr>
              <a:t>Horizon Europe defines mission characteristics and </a:t>
            </a:r>
            <a:r>
              <a:rPr lang="en-GB" sz="1800" b="0" spc="-60" dirty="0">
                <a:solidFill>
                  <a:schemeClr val="accent2">
                    <a:lumMod val="50000"/>
                  </a:schemeClr>
                </a:solidFill>
                <a:latin typeface="+mn-lt"/>
              </a:rPr>
              <a:t>elements of </a:t>
            </a:r>
            <a:r>
              <a:rPr lang="en-GB" sz="1800" b="0" spc="-60" dirty="0" smtClean="0">
                <a:solidFill>
                  <a:schemeClr val="accent2">
                    <a:lumMod val="50000"/>
                  </a:schemeClr>
                </a:solidFill>
                <a:latin typeface="+mn-lt"/>
              </a:rPr>
              <a:t>governance, and 5 missions areas. </a:t>
            </a:r>
            <a:endParaRPr lang="en-GB" sz="1800" b="0" spc="-60" dirty="0">
              <a:solidFill>
                <a:schemeClr val="accent2">
                  <a:lumMod val="50000"/>
                </a:schemeClr>
              </a:solidFill>
              <a:latin typeface="+mn-lt"/>
            </a:endParaRPr>
          </a:p>
          <a:p>
            <a:pPr>
              <a:spcAft>
                <a:spcPts val="0"/>
              </a:spcAft>
            </a:pPr>
            <a:r>
              <a:rPr lang="en-GB" sz="1800" b="0" dirty="0" smtClean="0">
                <a:solidFill>
                  <a:schemeClr val="accent2">
                    <a:lumMod val="50000"/>
                  </a:schemeClr>
                </a:solidFill>
                <a:latin typeface="+mn-lt"/>
              </a:rPr>
              <a:t>Specific missions will be programmed within the Global Challenges and European Industrial Competitiveness pillar (drawing on inputs from other pillars) </a:t>
            </a:r>
            <a:br>
              <a:rPr lang="en-GB" sz="1800" b="0" dirty="0" smtClean="0">
                <a:solidFill>
                  <a:schemeClr val="accent2">
                    <a:lumMod val="50000"/>
                  </a:schemeClr>
                </a:solidFill>
                <a:latin typeface="+mn-lt"/>
              </a:rPr>
            </a:br>
            <a:endParaRPr lang="en-GB" sz="1800" b="0" dirty="0" smtClean="0">
              <a:solidFill>
                <a:schemeClr val="accent2">
                  <a:lumMod val="50000"/>
                </a:schemeClr>
              </a:solidFill>
              <a:latin typeface="+mn-lt"/>
            </a:endParaRPr>
          </a:p>
        </p:txBody>
      </p:sp>
      <p:sp>
        <p:nvSpPr>
          <p:cNvPr id="26" name="Content Placeholder 2">
            <a:extLst>
              <a:ext uri="{FF2B5EF4-FFF2-40B4-BE49-F238E27FC236}">
                <a16:creationId xmlns:a16="http://schemas.microsoft.com/office/drawing/2014/main" id="{11E8D1D9-1406-4366-9D96-5C2F47DE8947}"/>
              </a:ext>
            </a:extLst>
          </p:cNvPr>
          <p:cNvSpPr txBox="1">
            <a:spLocks/>
          </p:cNvSpPr>
          <p:nvPr/>
        </p:nvSpPr>
        <p:spPr bwMode="auto">
          <a:xfrm>
            <a:off x="629001" y="2924944"/>
            <a:ext cx="8191471" cy="1512168"/>
          </a:xfrm>
          <a:prstGeom prst="rect">
            <a:avLst/>
          </a:prstGeom>
          <a:solidFill>
            <a:schemeClr val="accent6"/>
          </a:solidFill>
          <a:ln w="9525">
            <a:noFill/>
            <a:miter lim="800000"/>
            <a:headEnd/>
            <a:tailEnd/>
          </a:ln>
        </p:spPr>
        <p:txBody>
          <a:bodyPr vert="horz" wrap="square" lIns="180000" tIns="72000" rIns="144000" bIns="45720" numCol="1" anchor="t" anchorCtr="0" compatLnSpc="1">
            <a:prstTxWarp prst="textNoShape">
              <a:avLst/>
            </a:prstTxWarp>
          </a:bodyPr>
          <a:lstStyle>
            <a:lvl1pPr marL="342900" indent="-342900" algn="l" rtl="0" eaLnBrk="1" fontAlgn="base" hangingPunct="1">
              <a:spcBef>
                <a:spcPct val="20000"/>
              </a:spcBef>
              <a:spcAft>
                <a:spcPct val="0"/>
              </a:spcAft>
              <a:buClr>
                <a:srgbClr val="0F5494"/>
              </a:buClr>
              <a:buFont typeface="Arial" pitchFamily="34" charset="0"/>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F5494"/>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defTabSz="457200" fontAlgn="auto">
              <a:spcBef>
                <a:spcPts val="0"/>
              </a:spcBef>
              <a:spcAft>
                <a:spcPts val="0"/>
              </a:spcAft>
              <a:buNone/>
            </a:pPr>
            <a:r>
              <a:rPr lang="en-GB" sz="1800" b="0" i="0" dirty="0">
                <a:solidFill>
                  <a:schemeClr val="bg1"/>
                </a:solidFill>
              </a:rPr>
              <a:t>A mission </a:t>
            </a:r>
            <a:r>
              <a:rPr lang="en-GB" sz="1800" b="0" i="0" dirty="0" smtClean="0">
                <a:solidFill>
                  <a:schemeClr val="bg1"/>
                </a:solidFill>
              </a:rPr>
              <a:t>is </a:t>
            </a:r>
            <a:r>
              <a:rPr lang="en-GB" sz="1800" b="0" i="0" dirty="0">
                <a:solidFill>
                  <a:schemeClr val="bg1"/>
                </a:solidFill>
              </a:rPr>
              <a:t>a portfolio of </a:t>
            </a:r>
            <a:r>
              <a:rPr lang="en-GB" sz="1800" b="0" i="0" dirty="0" smtClean="0">
                <a:solidFill>
                  <a:schemeClr val="bg1"/>
                </a:solidFill>
              </a:rPr>
              <a:t>actions across disciplines </a:t>
            </a:r>
            <a:r>
              <a:rPr lang="en-GB" sz="1800" b="0" i="0" dirty="0">
                <a:solidFill>
                  <a:schemeClr val="bg1"/>
                </a:solidFill>
              </a:rPr>
              <a:t>intended to achieve a </a:t>
            </a:r>
            <a:r>
              <a:rPr lang="en-GB" sz="1800" i="0" dirty="0">
                <a:solidFill>
                  <a:schemeClr val="tx1"/>
                </a:solidFill>
              </a:rPr>
              <a:t>bold and inspirational </a:t>
            </a:r>
            <a:r>
              <a:rPr lang="en-GB" sz="1800" i="0" dirty="0" smtClean="0">
                <a:solidFill>
                  <a:schemeClr val="tx1"/>
                </a:solidFill>
              </a:rPr>
              <a:t>and </a:t>
            </a:r>
            <a:r>
              <a:rPr lang="en-GB" sz="1800" i="0" dirty="0">
                <a:solidFill>
                  <a:schemeClr val="tx1"/>
                </a:solidFill>
              </a:rPr>
              <a:t>measurable goal</a:t>
            </a:r>
            <a:r>
              <a:rPr lang="en-GB" sz="1800" b="0" i="0" dirty="0">
                <a:solidFill>
                  <a:schemeClr val="tx1"/>
                </a:solidFill>
              </a:rPr>
              <a:t> </a:t>
            </a:r>
            <a:r>
              <a:rPr lang="en-GB" sz="1800" b="0" i="0" dirty="0">
                <a:solidFill>
                  <a:schemeClr val="bg1"/>
                </a:solidFill>
              </a:rPr>
              <a:t>within a set timeframe, </a:t>
            </a:r>
            <a:r>
              <a:rPr lang="en-GB" sz="1800" b="0" i="0" dirty="0" smtClean="0">
                <a:solidFill>
                  <a:schemeClr val="bg1"/>
                </a:solidFill>
              </a:rPr>
              <a:t/>
            </a:r>
            <a:br>
              <a:rPr lang="en-GB" sz="1800" b="0" i="0" dirty="0" smtClean="0">
                <a:solidFill>
                  <a:schemeClr val="bg1"/>
                </a:solidFill>
              </a:rPr>
            </a:br>
            <a:r>
              <a:rPr lang="en-GB" sz="1800" b="0" i="0" dirty="0" smtClean="0">
                <a:solidFill>
                  <a:schemeClr val="bg1"/>
                </a:solidFill>
              </a:rPr>
              <a:t>with </a:t>
            </a:r>
            <a:r>
              <a:rPr lang="en-GB" sz="1800" i="0" dirty="0">
                <a:solidFill>
                  <a:schemeClr val="tx1"/>
                </a:solidFill>
              </a:rPr>
              <a:t>impact</a:t>
            </a:r>
            <a:r>
              <a:rPr lang="en-GB" sz="1800" b="0" i="0" dirty="0">
                <a:solidFill>
                  <a:schemeClr val="bg1"/>
                </a:solidFill>
              </a:rPr>
              <a:t> </a:t>
            </a:r>
            <a:r>
              <a:rPr lang="en-GB" sz="1800" b="0" i="0" dirty="0" smtClean="0">
                <a:solidFill>
                  <a:schemeClr val="bg1"/>
                </a:solidFill>
              </a:rPr>
              <a:t>for </a:t>
            </a:r>
            <a:r>
              <a:rPr lang="en-GB" sz="1800" b="0" i="0" dirty="0">
                <a:solidFill>
                  <a:schemeClr val="bg1"/>
                </a:solidFill>
              </a:rPr>
              <a:t>society </a:t>
            </a:r>
            <a:r>
              <a:rPr lang="en-GB" sz="1800" b="0" i="0" dirty="0" smtClean="0">
                <a:solidFill>
                  <a:schemeClr val="bg1"/>
                </a:solidFill>
              </a:rPr>
              <a:t>and policy making as well as</a:t>
            </a:r>
            <a:r>
              <a:rPr lang="en-GB" sz="1800" b="0" i="0" dirty="0" smtClean="0">
                <a:solidFill>
                  <a:schemeClr val="bg2"/>
                </a:solidFill>
              </a:rPr>
              <a:t> relevance for a significant part of the European population and wide range of European citizens.</a:t>
            </a:r>
            <a:endParaRPr lang="en-GB" sz="1800" b="0" i="0" dirty="0">
              <a:solidFill>
                <a:schemeClr val="accent2">
                  <a:lumMod val="50000"/>
                </a:schemeClr>
              </a:solidFill>
            </a:endParaRPr>
          </a:p>
        </p:txBody>
      </p:sp>
    </p:spTree>
    <p:extLst>
      <p:ext uri="{BB962C8B-B14F-4D97-AF65-F5344CB8AC3E}">
        <p14:creationId xmlns:p14="http://schemas.microsoft.com/office/powerpoint/2010/main" val="26250577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15962" y="3130481"/>
            <a:ext cx="2512076" cy="954107"/>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2800" dirty="0" smtClean="0">
                <a:solidFill>
                  <a:srgbClr val="0E4194"/>
                </a:solidFill>
              </a:rPr>
              <a:t>M</a:t>
            </a:r>
            <a:r>
              <a:rPr kumimoji="0" lang="en-GB" sz="2800" b="1" i="0" u="none" strike="noStrike" kern="1200" cap="none" spc="0" normalizeH="0" baseline="0" noProof="0" dirty="0" err="1" smtClean="0">
                <a:ln>
                  <a:noFill/>
                </a:ln>
                <a:solidFill>
                  <a:srgbClr val="0E4194"/>
                </a:solidFill>
                <a:effectLst/>
                <a:uLnTx/>
                <a:uFillTx/>
                <a:latin typeface="Verdana" pitchFamily="34" charset="0"/>
                <a:ea typeface="+mn-ea"/>
                <a:cs typeface="+mn-cs"/>
              </a:rPr>
              <a:t>ission</a:t>
            </a:r>
            <a:r>
              <a:rPr kumimoji="0" lang="en-GB" sz="2800" b="1" i="0" u="none" strike="noStrike" kern="1200" cap="none" spc="0" normalizeH="0" baseline="0" noProof="0" dirty="0" smtClean="0">
                <a:ln>
                  <a:noFill/>
                </a:ln>
                <a:solidFill>
                  <a:srgbClr val="0E4194"/>
                </a:solidFill>
                <a:effectLst/>
                <a:uLnTx/>
                <a:uFillTx/>
                <a:latin typeface="Verdana" pitchFamily="34" charset="0"/>
                <a:ea typeface="+mn-ea"/>
                <a:cs typeface="+mn-cs"/>
              </a:rPr>
              <a:t> areas</a:t>
            </a:r>
            <a:endParaRPr kumimoji="0" lang="en-GB" sz="2800" b="1" i="0" u="none" strike="noStrike" kern="1200" cap="none" spc="0" normalizeH="0" baseline="0" noProof="0" dirty="0">
              <a:ln>
                <a:noFill/>
              </a:ln>
              <a:solidFill>
                <a:srgbClr val="FFD624"/>
              </a:solidFill>
              <a:effectLst/>
              <a:uLnTx/>
              <a:uFillTx/>
              <a:latin typeface="Verdana" pitchFamily="34" charset="0"/>
              <a:ea typeface="+mn-ea"/>
              <a:cs typeface="+mn-cs"/>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2240" y="2565281"/>
            <a:ext cx="1440000" cy="1440000"/>
          </a:xfrm>
          <a:prstGeom prst="rect">
            <a:avLst/>
          </a:prstGeom>
        </p:spPr>
      </p:pic>
      <p:sp>
        <p:nvSpPr>
          <p:cNvPr id="5" name="ZoneTexte 3">
            <a:extLst>
              <a:ext uri="{FF2B5EF4-FFF2-40B4-BE49-F238E27FC236}">
                <a16:creationId xmlns:a16="http://schemas.microsoft.com/office/drawing/2014/main" id="{69455E74-2D0E-461A-A7F6-05519A7E8767}"/>
              </a:ext>
            </a:extLst>
          </p:cNvPr>
          <p:cNvSpPr txBox="1"/>
          <p:nvPr/>
        </p:nvSpPr>
        <p:spPr>
          <a:xfrm>
            <a:off x="3089983" y="3577622"/>
            <a:ext cx="2239142" cy="1128001"/>
          </a:xfrm>
          <a:prstGeom prst="rect">
            <a:avLst/>
          </a:prstGeom>
          <a:noFill/>
        </p:spPr>
        <p:txBody>
          <a:bodyPr wrap="square" rtlCol="0">
            <a:spAutoFit/>
          </a:bodyPr>
          <a:lstStyle/>
          <a:p>
            <a:pPr marL="457200" marR="0" lvl="1" indent="0" algn="l" defTabSz="914400" rtl="0" eaLnBrk="1" fontAlgn="base" latinLnBrk="0" hangingPunct="1">
              <a:lnSpc>
                <a:spcPct val="180000"/>
              </a:lnSpc>
              <a:spcBef>
                <a:spcPts val="1200"/>
              </a:spcBef>
              <a:spcAft>
                <a:spcPts val="0"/>
              </a:spcAft>
              <a:buClr>
                <a:srgbClr val="F8A907"/>
              </a:buClr>
              <a:buSzTx/>
              <a:buFontTx/>
              <a:buNone/>
              <a:tabLst/>
              <a:defRPr/>
            </a:pPr>
            <a:endParaRPr kumimoji="0" lang="en-US" sz="1800" b="0" i="0" u="none" strike="noStrike" kern="1200" cap="none" spc="0" normalizeH="0" baseline="0" noProof="0" dirty="0">
              <a:ln>
                <a:noFill/>
              </a:ln>
              <a:solidFill>
                <a:srgbClr val="878685">
                  <a:lumMod val="50000"/>
                </a:srgbClr>
              </a:solidFill>
              <a:effectLst/>
              <a:uLnTx/>
              <a:uFillTx/>
              <a:latin typeface="Arial"/>
              <a:ea typeface="+mn-ea"/>
              <a:cs typeface="+mn-cs"/>
            </a:endParaRPr>
          </a:p>
          <a:p>
            <a:pPr marL="457200" marR="0" lvl="1" indent="0" algn="l" defTabSz="914400" rtl="0" eaLnBrk="1" fontAlgn="base" latinLnBrk="0" hangingPunct="1">
              <a:lnSpc>
                <a:spcPct val="180000"/>
              </a:lnSpc>
              <a:spcBef>
                <a:spcPts val="300"/>
              </a:spcBef>
              <a:spcAft>
                <a:spcPts val="0"/>
              </a:spcAft>
              <a:buClr>
                <a:srgbClr val="F8A907"/>
              </a:buClr>
              <a:buSzTx/>
              <a:buFontTx/>
              <a:buNone/>
              <a:tabLst/>
              <a:defRPr/>
            </a:pPr>
            <a:r>
              <a:rPr kumimoji="0" lang="en-US" sz="1800" b="0" i="0" u="none" strike="noStrike" kern="1200" cap="none" spc="0" normalizeH="0" baseline="0" noProof="0" dirty="0" smtClean="0">
                <a:ln>
                  <a:noFill/>
                </a:ln>
                <a:solidFill>
                  <a:srgbClr val="878685">
                    <a:lumMod val="50000"/>
                  </a:srgbClr>
                </a:solidFill>
                <a:effectLst/>
                <a:uLnTx/>
                <a:uFillTx/>
                <a:latin typeface="Arial"/>
                <a:ea typeface="+mn-ea"/>
                <a:cs typeface="+mn-cs"/>
              </a:rPr>
              <a:t> </a:t>
            </a:r>
            <a:endParaRPr kumimoji="0" lang="en-US" sz="1800" b="0" i="0" u="none" strike="noStrike" kern="1200" cap="none" spc="0" normalizeH="0" baseline="0" noProof="0" dirty="0">
              <a:ln>
                <a:noFill/>
              </a:ln>
              <a:solidFill>
                <a:srgbClr val="878685">
                  <a:lumMod val="50000"/>
                </a:srgbClr>
              </a:solidFill>
              <a:effectLst/>
              <a:uLnTx/>
              <a:uFillTx/>
              <a:latin typeface="Arial"/>
              <a:ea typeface="+mn-ea"/>
              <a:cs typeface="+mn-cs"/>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9766" y="1266771"/>
            <a:ext cx="1440000" cy="14400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75138" y="2565281"/>
            <a:ext cx="1440000" cy="1440000"/>
          </a:xfrm>
          <a:prstGeom prst="rect">
            <a:avLst/>
          </a:prstGeom>
        </p:spPr>
      </p:pic>
      <p:sp>
        <p:nvSpPr>
          <p:cNvPr id="10" name="TextBox 9"/>
          <p:cNvSpPr txBox="1"/>
          <p:nvPr/>
        </p:nvSpPr>
        <p:spPr>
          <a:xfrm>
            <a:off x="2853581" y="332656"/>
            <a:ext cx="3312369" cy="83099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878685">
                    <a:lumMod val="50000"/>
                  </a:srgbClr>
                </a:solidFill>
                <a:effectLst/>
                <a:uLnTx/>
                <a:uFillTx/>
                <a:latin typeface="Verdana" pitchFamily="34" charset="0"/>
                <a:ea typeface="+mn-ea"/>
                <a:cs typeface="+mn-cs"/>
              </a:rPr>
              <a:t>Adaptation to </a:t>
            </a:r>
            <a:r>
              <a:rPr kumimoji="0" lang="en-US" sz="1600" b="1" i="0" u="none" strike="noStrike" kern="1200" cap="none" spc="0" normalizeH="0" baseline="0" noProof="0" dirty="0" smtClean="0">
                <a:ln>
                  <a:noFill/>
                </a:ln>
                <a:solidFill>
                  <a:srgbClr val="878685">
                    <a:lumMod val="50000"/>
                  </a:srgbClr>
                </a:solidFill>
                <a:effectLst/>
                <a:uLnTx/>
                <a:uFillTx/>
                <a:latin typeface="Verdana" pitchFamily="34" charset="0"/>
                <a:ea typeface="+mn-ea"/>
                <a:cs typeface="+mn-cs"/>
              </a:rPr>
              <a:t>climate change</a:t>
            </a:r>
            <a:r>
              <a:rPr kumimoji="0" lang="en-US" sz="1600" b="1" i="0" u="none" strike="noStrike" kern="1200" cap="none" spc="0" normalizeH="0" baseline="0" noProof="0" dirty="0">
                <a:ln>
                  <a:noFill/>
                </a:ln>
                <a:solidFill>
                  <a:srgbClr val="878685">
                    <a:lumMod val="50000"/>
                  </a:srgbClr>
                </a:solidFill>
                <a:effectLst/>
                <a:uLnTx/>
                <a:uFillTx/>
                <a:latin typeface="Verdana" pitchFamily="34" charset="0"/>
                <a:ea typeface="+mn-ea"/>
                <a:cs typeface="+mn-cs"/>
              </a:rPr>
              <a:t>, including </a:t>
            </a:r>
            <a:r>
              <a:rPr kumimoji="0" lang="en-US" sz="1600" b="1" i="0" u="none" strike="noStrike" kern="1200" cap="none" spc="0" normalizeH="0" baseline="0" noProof="0" dirty="0" smtClean="0">
                <a:ln>
                  <a:noFill/>
                </a:ln>
                <a:solidFill>
                  <a:srgbClr val="878685">
                    <a:lumMod val="50000"/>
                  </a:srgbClr>
                </a:solidFill>
                <a:effectLst/>
                <a:uLnTx/>
                <a:uFillTx/>
                <a:latin typeface="Verdana" pitchFamily="34" charset="0"/>
                <a:ea typeface="+mn-ea"/>
                <a:cs typeface="+mn-cs"/>
              </a:rPr>
              <a:t>societal transformation</a:t>
            </a:r>
            <a:endParaRPr kumimoji="0" lang="en-GB" sz="1600" b="1" i="0" u="none" strike="noStrike" kern="1200" cap="none" spc="0" normalizeH="0" baseline="0" noProof="0" dirty="0" err="1" smtClean="0">
              <a:ln>
                <a:noFill/>
              </a:ln>
              <a:solidFill>
                <a:srgbClr val="0F5494"/>
              </a:solidFill>
              <a:effectLst/>
              <a:uLnTx/>
              <a:uFillTx/>
              <a:latin typeface="Verdana" pitchFamily="34" charset="0"/>
              <a:ea typeface="+mn-ea"/>
              <a:cs typeface="+mn-cs"/>
            </a:endParaRPr>
          </a:p>
        </p:txBody>
      </p:sp>
      <p:sp>
        <p:nvSpPr>
          <p:cNvPr id="11" name="TextBox 10"/>
          <p:cNvSpPr txBox="1"/>
          <p:nvPr/>
        </p:nvSpPr>
        <p:spPr>
          <a:xfrm>
            <a:off x="7308304" y="3130481"/>
            <a:ext cx="1105475"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smtClean="0">
                <a:ln>
                  <a:noFill/>
                </a:ln>
                <a:solidFill>
                  <a:srgbClr val="878685">
                    <a:lumMod val="50000"/>
                  </a:srgbClr>
                </a:solidFill>
                <a:effectLst/>
                <a:uLnTx/>
                <a:uFillTx/>
                <a:latin typeface="Verdana" pitchFamily="34" charset="0"/>
                <a:ea typeface="+mn-ea"/>
                <a:cs typeface="+mn-cs"/>
              </a:rPr>
              <a:t>Cancer</a:t>
            </a:r>
            <a:endParaRPr kumimoji="0" lang="en-GB" sz="1600" b="1" i="0" u="none" strike="noStrike" kern="1200" cap="none" spc="0" normalizeH="0" baseline="0" noProof="0" dirty="0" err="1" smtClean="0">
              <a:ln>
                <a:noFill/>
              </a:ln>
              <a:solidFill>
                <a:srgbClr val="0F5494"/>
              </a:solidFill>
              <a:effectLst/>
              <a:uLnTx/>
              <a:uFillTx/>
              <a:latin typeface="Verdana" pitchFamily="34" charset="0"/>
              <a:ea typeface="+mn-ea"/>
              <a:cs typeface="+mn-cs"/>
            </a:endParaRPr>
          </a:p>
        </p:txBody>
      </p:sp>
      <p:sp>
        <p:nvSpPr>
          <p:cNvPr id="12" name="TextBox 11"/>
          <p:cNvSpPr txBox="1"/>
          <p:nvPr/>
        </p:nvSpPr>
        <p:spPr>
          <a:xfrm>
            <a:off x="313047" y="2514928"/>
            <a:ext cx="1466027" cy="1569660"/>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878685">
                    <a:lumMod val="50000"/>
                  </a:srgbClr>
                </a:solidFill>
                <a:effectLst/>
                <a:uLnTx/>
                <a:uFillTx/>
                <a:latin typeface="Verdana" pitchFamily="34" charset="0"/>
                <a:ea typeface="+mn-ea"/>
                <a:cs typeface="+mn-cs"/>
              </a:rPr>
              <a:t>Healthy </a:t>
            </a:r>
            <a:r>
              <a:rPr kumimoji="0" lang="en-US" sz="1600" b="1" i="0" u="none" strike="noStrike" kern="1200" cap="none" spc="0" normalizeH="0" baseline="0" noProof="0" dirty="0" smtClean="0">
                <a:ln>
                  <a:noFill/>
                </a:ln>
                <a:solidFill>
                  <a:srgbClr val="878685">
                    <a:lumMod val="50000"/>
                  </a:srgbClr>
                </a:solidFill>
                <a:effectLst/>
                <a:uLnTx/>
                <a:uFillTx/>
                <a:latin typeface="Verdana" pitchFamily="34" charset="0"/>
                <a:ea typeface="+mn-ea"/>
                <a:cs typeface="+mn-cs"/>
              </a:rPr>
              <a:t>oceans</a:t>
            </a:r>
            <a:r>
              <a:rPr kumimoji="0" lang="en-US" sz="1600" b="1" i="0" u="none" strike="noStrike" kern="1200" cap="none" spc="0" normalizeH="0" baseline="0" noProof="0" dirty="0">
                <a:ln>
                  <a:noFill/>
                </a:ln>
                <a:solidFill>
                  <a:srgbClr val="878685">
                    <a:lumMod val="50000"/>
                  </a:srgbClr>
                </a:solidFill>
                <a:effectLst/>
                <a:uLnTx/>
                <a:uFillTx/>
                <a:latin typeface="Verdana" pitchFamily="34" charset="0"/>
                <a:ea typeface="+mn-ea"/>
                <a:cs typeface="+mn-cs"/>
              </a:rPr>
              <a:t>, </a:t>
            </a:r>
            <a:r>
              <a:rPr kumimoji="0" lang="en-US" sz="1600" b="1" i="0" u="none" strike="noStrike" kern="1200" cap="none" spc="0" normalizeH="0" baseline="0" noProof="0" dirty="0" smtClean="0">
                <a:ln>
                  <a:noFill/>
                </a:ln>
                <a:solidFill>
                  <a:srgbClr val="878685">
                    <a:lumMod val="50000"/>
                  </a:srgbClr>
                </a:solidFill>
                <a:effectLst/>
                <a:uLnTx/>
                <a:uFillTx/>
                <a:latin typeface="Verdana" pitchFamily="34" charset="0"/>
                <a:ea typeface="+mn-ea"/>
                <a:cs typeface="+mn-cs"/>
              </a:rPr>
              <a:t>seas</a:t>
            </a:r>
            <a:r>
              <a:rPr kumimoji="0" lang="en-US" sz="1600" b="1" i="0" u="none" strike="noStrike" kern="1200" cap="none" spc="0" normalizeH="0" baseline="0" noProof="0" dirty="0">
                <a:ln>
                  <a:noFill/>
                </a:ln>
                <a:solidFill>
                  <a:srgbClr val="878685">
                    <a:lumMod val="50000"/>
                  </a:srgbClr>
                </a:solidFill>
                <a:effectLst/>
                <a:uLnTx/>
                <a:uFillTx/>
                <a:latin typeface="Verdana" pitchFamily="34" charset="0"/>
                <a:ea typeface="+mn-ea"/>
                <a:cs typeface="+mn-cs"/>
              </a:rPr>
              <a:t>, </a:t>
            </a:r>
            <a:r>
              <a:rPr kumimoji="0" lang="en-US" sz="1600" b="1" i="0" u="none" strike="noStrike" kern="1200" cap="none" spc="0" normalizeH="0" baseline="0" noProof="0" dirty="0" smtClean="0">
                <a:ln>
                  <a:noFill/>
                </a:ln>
                <a:solidFill>
                  <a:srgbClr val="878685">
                    <a:lumMod val="50000"/>
                  </a:srgbClr>
                </a:solidFill>
                <a:effectLst/>
                <a:uLnTx/>
                <a:uFillTx/>
                <a:latin typeface="Verdana" pitchFamily="34" charset="0"/>
                <a:ea typeface="+mn-ea"/>
                <a:cs typeface="+mn-cs"/>
              </a:rPr>
              <a:t>coastal </a:t>
            </a:r>
            <a:r>
              <a:rPr kumimoji="0" lang="en-US" sz="1600" b="1" i="0" u="none" strike="noStrike" kern="1200" cap="none" spc="0" normalizeH="0" baseline="0" noProof="0" dirty="0">
                <a:ln>
                  <a:noFill/>
                </a:ln>
                <a:solidFill>
                  <a:srgbClr val="878685">
                    <a:lumMod val="50000"/>
                  </a:srgbClr>
                </a:solidFill>
                <a:effectLst/>
                <a:uLnTx/>
                <a:uFillTx/>
                <a:latin typeface="Verdana" pitchFamily="34" charset="0"/>
                <a:ea typeface="+mn-ea"/>
                <a:cs typeface="+mn-cs"/>
              </a:rPr>
              <a:t>and </a:t>
            </a:r>
            <a:r>
              <a:rPr kumimoji="0" lang="en-US" sz="1600" b="1" i="0" u="none" strike="noStrike" kern="1200" cap="none" spc="0" normalizeH="0" baseline="0" noProof="0" dirty="0" smtClean="0">
                <a:ln>
                  <a:noFill/>
                </a:ln>
                <a:solidFill>
                  <a:srgbClr val="878685">
                    <a:lumMod val="50000"/>
                  </a:srgbClr>
                </a:solidFill>
                <a:effectLst/>
                <a:uLnTx/>
                <a:uFillTx/>
                <a:latin typeface="Verdana" pitchFamily="34" charset="0"/>
                <a:ea typeface="+mn-ea"/>
                <a:cs typeface="+mn-cs"/>
              </a:rPr>
              <a:t>inland waters </a:t>
            </a:r>
            <a:endParaRPr kumimoji="0" lang="en-GB" sz="1600" b="1" i="0" u="none" strike="noStrike" kern="1200" cap="none" spc="0" normalizeH="0" baseline="0" noProof="0" dirty="0" err="1" smtClean="0">
              <a:ln>
                <a:noFill/>
              </a:ln>
              <a:solidFill>
                <a:srgbClr val="0F5494"/>
              </a:solidFill>
              <a:effectLst/>
              <a:uLnTx/>
              <a:uFillTx/>
              <a:latin typeface="Verdana" pitchFamily="34" charset="0"/>
              <a:ea typeface="+mn-ea"/>
              <a:cs typeface="+mn-cs"/>
            </a:endParaRPr>
          </a:p>
        </p:txBody>
      </p:sp>
      <p:sp>
        <p:nvSpPr>
          <p:cNvPr id="13" name="TextBox 12"/>
          <p:cNvSpPr txBox="1"/>
          <p:nvPr/>
        </p:nvSpPr>
        <p:spPr>
          <a:xfrm>
            <a:off x="6495138" y="4822134"/>
            <a:ext cx="1728192" cy="584775"/>
          </a:xfrm>
          <a:prstGeom prst="rect">
            <a:avLst/>
          </a:prstGeom>
          <a:noFill/>
        </p:spPr>
        <p:txBody>
          <a:bodyPr wrap="square" rtlCol="0">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878685">
                    <a:lumMod val="50000"/>
                  </a:srgbClr>
                </a:solidFill>
                <a:effectLst/>
                <a:uLnTx/>
                <a:uFillTx/>
                <a:latin typeface="Verdana" pitchFamily="34" charset="0"/>
                <a:ea typeface="+mn-ea"/>
                <a:cs typeface="+mn-cs"/>
              </a:rPr>
              <a:t>Soil </a:t>
            </a:r>
            <a:r>
              <a:rPr kumimoji="0" lang="en-US" sz="1600" b="1" i="0" u="none" strike="noStrike" kern="1200" cap="none" spc="0" normalizeH="0" baseline="0" noProof="0" dirty="0" smtClean="0">
                <a:ln>
                  <a:noFill/>
                </a:ln>
                <a:solidFill>
                  <a:srgbClr val="878685">
                    <a:lumMod val="50000"/>
                  </a:srgbClr>
                </a:solidFill>
                <a:effectLst/>
                <a:uLnTx/>
                <a:uFillTx/>
                <a:latin typeface="Verdana" pitchFamily="34" charset="0"/>
                <a:ea typeface="+mn-ea"/>
                <a:cs typeface="+mn-cs"/>
              </a:rPr>
              <a:t>health </a:t>
            </a:r>
            <a:r>
              <a:rPr kumimoji="0" lang="en-US" sz="1600" b="1" i="0" u="none" strike="noStrike" kern="1200" cap="none" spc="0" normalizeH="0" baseline="0" noProof="0" dirty="0">
                <a:ln>
                  <a:noFill/>
                </a:ln>
                <a:solidFill>
                  <a:srgbClr val="878685">
                    <a:lumMod val="50000"/>
                  </a:srgbClr>
                </a:solidFill>
                <a:effectLst/>
                <a:uLnTx/>
                <a:uFillTx/>
                <a:latin typeface="Verdana" pitchFamily="34" charset="0"/>
                <a:ea typeface="+mn-ea"/>
                <a:cs typeface="+mn-cs"/>
              </a:rPr>
              <a:t>and f</a:t>
            </a:r>
            <a:r>
              <a:rPr kumimoji="0" lang="en-US" sz="1600" b="1" i="0" u="none" strike="noStrike" kern="1200" cap="none" spc="0" normalizeH="0" baseline="0" noProof="0" dirty="0" smtClean="0">
                <a:ln>
                  <a:noFill/>
                </a:ln>
                <a:solidFill>
                  <a:srgbClr val="878685">
                    <a:lumMod val="50000"/>
                  </a:srgbClr>
                </a:solidFill>
                <a:effectLst/>
                <a:uLnTx/>
                <a:uFillTx/>
                <a:latin typeface="Verdana" pitchFamily="34" charset="0"/>
                <a:ea typeface="+mn-ea"/>
                <a:cs typeface="+mn-cs"/>
              </a:rPr>
              <a:t>ood</a:t>
            </a:r>
            <a:endParaRPr kumimoji="0" lang="en-US" sz="1600" b="1" i="0" u="none" strike="noStrike" kern="1200" cap="none" spc="0" normalizeH="0" baseline="0" noProof="0" dirty="0">
              <a:ln>
                <a:noFill/>
              </a:ln>
              <a:solidFill>
                <a:srgbClr val="878685">
                  <a:lumMod val="50000"/>
                </a:srgbClr>
              </a:solidFill>
              <a:effectLst/>
              <a:uLnTx/>
              <a:uFillTx/>
              <a:latin typeface="Verdana" pitchFamily="34" charset="0"/>
              <a:ea typeface="+mn-ea"/>
              <a:cs typeface="+mn-cs"/>
            </a:endParaRPr>
          </a:p>
        </p:txBody>
      </p:sp>
      <p:sp>
        <p:nvSpPr>
          <p:cNvPr id="14" name="TextBox 13"/>
          <p:cNvSpPr txBox="1"/>
          <p:nvPr/>
        </p:nvSpPr>
        <p:spPr>
          <a:xfrm>
            <a:off x="637650" y="4901441"/>
            <a:ext cx="2041579" cy="584775"/>
          </a:xfrm>
          <a:prstGeom prst="rect">
            <a:avLst/>
          </a:prstGeom>
          <a:noFill/>
        </p:spPr>
        <p:txBody>
          <a:bodyPr wrap="square" rtlCol="0">
            <a:spAutoFit/>
          </a:bodyPr>
          <a:lstStyle/>
          <a:p>
            <a:pPr algn="r">
              <a:spcBef>
                <a:spcPts val="300"/>
              </a:spcBef>
              <a:spcAft>
                <a:spcPts val="0"/>
              </a:spcAft>
              <a:buClr>
                <a:srgbClr val="F8A907"/>
              </a:buClr>
              <a:defRPr/>
            </a:pPr>
            <a:r>
              <a:rPr kumimoji="0" lang="en-US" sz="1600" b="1" i="0" u="none" strike="noStrike" kern="1200" cap="none" spc="0" normalizeH="0" baseline="0" noProof="0" dirty="0" smtClean="0">
                <a:ln>
                  <a:noFill/>
                </a:ln>
                <a:solidFill>
                  <a:srgbClr val="878685">
                    <a:lumMod val="50000"/>
                  </a:srgbClr>
                </a:solidFill>
                <a:effectLst/>
                <a:uLnTx/>
                <a:uFillTx/>
                <a:latin typeface="Verdana" pitchFamily="34" charset="0"/>
                <a:ea typeface="+mn-ea"/>
                <a:cs typeface="+mn-cs"/>
              </a:rPr>
              <a:t>Climate-neutral </a:t>
            </a:r>
            <a:r>
              <a:rPr kumimoji="0" lang="en-US" sz="1600" b="1" i="0" u="none" strike="noStrike" kern="1200" cap="none" spc="0" normalizeH="0" baseline="0" noProof="0" dirty="0">
                <a:ln>
                  <a:noFill/>
                </a:ln>
                <a:solidFill>
                  <a:srgbClr val="878685">
                    <a:lumMod val="50000"/>
                  </a:srgbClr>
                </a:solidFill>
                <a:effectLst/>
                <a:uLnTx/>
                <a:uFillTx/>
                <a:latin typeface="Verdana" pitchFamily="34" charset="0"/>
                <a:ea typeface="+mn-ea"/>
                <a:cs typeface="+mn-cs"/>
              </a:rPr>
              <a:t>and </a:t>
            </a:r>
            <a:r>
              <a:rPr kumimoji="0" lang="en-US" sz="1600" b="1" i="0" u="none" strike="noStrike" kern="1200" cap="none" spc="0" normalizeH="0" baseline="0" noProof="0" dirty="0" smtClean="0">
                <a:ln>
                  <a:noFill/>
                </a:ln>
                <a:solidFill>
                  <a:srgbClr val="878685">
                    <a:lumMod val="50000"/>
                  </a:srgbClr>
                </a:solidFill>
                <a:effectLst/>
                <a:uLnTx/>
                <a:uFillTx/>
                <a:latin typeface="Verdana" pitchFamily="34" charset="0"/>
                <a:ea typeface="+mn-ea"/>
                <a:cs typeface="+mn-cs"/>
              </a:rPr>
              <a:t>smart cities </a:t>
            </a:r>
            <a:endParaRPr kumimoji="0" lang="en-US" sz="1600" b="1" i="0" u="none" strike="noStrike" kern="1200" cap="none" spc="0" normalizeH="0" baseline="0" noProof="0" dirty="0">
              <a:ln>
                <a:noFill/>
              </a:ln>
              <a:solidFill>
                <a:srgbClr val="878685">
                  <a:lumMod val="50000"/>
                </a:srgbClr>
              </a:solidFill>
              <a:effectLst/>
              <a:uLnTx/>
              <a:uFillTx/>
              <a:latin typeface="Verdana" pitchFamily="34" charset="0"/>
              <a:ea typeface="+mn-ea"/>
              <a:cs typeface="+mn-cs"/>
            </a:endParaRPr>
          </a:p>
        </p:txBody>
      </p:sp>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07557" y="4472666"/>
            <a:ext cx="1440000" cy="1440000"/>
          </a:xfrm>
          <a:prstGeom prst="rect">
            <a:avLst/>
          </a:prstGeom>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61273" y="4472666"/>
            <a:ext cx="1437517" cy="1440000"/>
          </a:xfrm>
          <a:prstGeom prst="rect">
            <a:avLst/>
          </a:prstGeom>
        </p:spPr>
      </p:pic>
    </p:spTree>
    <p:extLst>
      <p:ext uri="{BB962C8B-B14F-4D97-AF65-F5344CB8AC3E}">
        <p14:creationId xmlns:p14="http://schemas.microsoft.com/office/powerpoint/2010/main" val="27542427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55204" y="548680"/>
            <a:ext cx="8280920" cy="720081"/>
          </a:xfrm>
          <a:prstGeom prst="rect">
            <a:avLst/>
          </a:prstGeom>
        </p:spPr>
        <p:txBody>
          <a:bodyPr/>
          <a:lst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3175"/>
            <a:r>
              <a:rPr lang="en-GB" sz="3200" kern="0" dirty="0">
                <a:solidFill>
                  <a:schemeClr val="accent6"/>
                </a:solidFill>
              </a:rPr>
              <a:t>	  </a:t>
            </a:r>
            <a:r>
              <a:rPr lang="en-GB" kern="0" dirty="0">
                <a:solidFill>
                  <a:schemeClr val="accent6"/>
                </a:solidFill>
              </a:rPr>
              <a:t>New approach to European Partnerships </a:t>
            </a:r>
          </a:p>
        </p:txBody>
      </p:sp>
      <p:grpSp>
        <p:nvGrpSpPr>
          <p:cNvPr id="3" name="Group 2"/>
          <p:cNvGrpSpPr/>
          <p:nvPr/>
        </p:nvGrpSpPr>
        <p:grpSpPr>
          <a:xfrm>
            <a:off x="611560" y="3068960"/>
            <a:ext cx="8136904" cy="2802928"/>
            <a:chOff x="611560" y="3284981"/>
            <a:chExt cx="8136904" cy="2802928"/>
          </a:xfrm>
        </p:grpSpPr>
        <p:sp>
          <p:nvSpPr>
            <p:cNvPr id="5" name="Rectangle 4"/>
            <p:cNvSpPr/>
            <p:nvPr/>
          </p:nvSpPr>
          <p:spPr>
            <a:xfrm>
              <a:off x="611560" y="3284984"/>
              <a:ext cx="8136904" cy="2664296"/>
            </a:xfrm>
            <a:prstGeom prst="rect">
              <a:avLst/>
            </a:prstGeom>
            <a:noFill/>
          </p:spPr>
        </p:sp>
        <p:sp>
          <p:nvSpPr>
            <p:cNvPr id="6" name="Freeform 5"/>
            <p:cNvSpPr/>
            <p:nvPr/>
          </p:nvSpPr>
          <p:spPr>
            <a:xfrm rot="16200000">
              <a:off x="597264" y="3305524"/>
              <a:ext cx="2734848" cy="2693761"/>
            </a:xfrm>
            <a:custGeom>
              <a:avLst/>
              <a:gdLst>
                <a:gd name="connsiteX0" fmla="*/ 0 w 2693760"/>
                <a:gd name="connsiteY0" fmla="*/ 133200 h 2664002"/>
                <a:gd name="connsiteX1" fmla="*/ 133200 w 2693760"/>
                <a:gd name="connsiteY1" fmla="*/ 0 h 2664002"/>
                <a:gd name="connsiteX2" fmla="*/ 2560560 w 2693760"/>
                <a:gd name="connsiteY2" fmla="*/ 0 h 2664002"/>
                <a:gd name="connsiteX3" fmla="*/ 2693760 w 2693760"/>
                <a:gd name="connsiteY3" fmla="*/ 133200 h 2664002"/>
                <a:gd name="connsiteX4" fmla="*/ 2693760 w 2693760"/>
                <a:gd name="connsiteY4" fmla="*/ 2530802 h 2664002"/>
                <a:gd name="connsiteX5" fmla="*/ 2560560 w 2693760"/>
                <a:gd name="connsiteY5" fmla="*/ 2664002 h 2664002"/>
                <a:gd name="connsiteX6" fmla="*/ 133200 w 2693760"/>
                <a:gd name="connsiteY6" fmla="*/ 2664002 h 2664002"/>
                <a:gd name="connsiteX7" fmla="*/ 0 w 2693760"/>
                <a:gd name="connsiteY7" fmla="*/ 2530802 h 2664002"/>
                <a:gd name="connsiteX8" fmla="*/ 0 w 2693760"/>
                <a:gd name="connsiteY8" fmla="*/ 133200 h 266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760" h="2664002">
                  <a:moveTo>
                    <a:pt x="2559072" y="0"/>
                  </a:moveTo>
                  <a:cubicBezTo>
                    <a:pt x="2633457" y="0"/>
                    <a:pt x="2693759" y="58978"/>
                    <a:pt x="2693759" y="131729"/>
                  </a:cubicBezTo>
                  <a:lnTo>
                    <a:pt x="2693759" y="2532273"/>
                  </a:lnTo>
                  <a:cubicBezTo>
                    <a:pt x="2693759" y="2605024"/>
                    <a:pt x="2633457" y="2664002"/>
                    <a:pt x="2559072" y="2664002"/>
                  </a:cubicBezTo>
                  <a:lnTo>
                    <a:pt x="134688" y="2664002"/>
                  </a:lnTo>
                  <a:cubicBezTo>
                    <a:pt x="60303" y="2664002"/>
                    <a:pt x="1" y="2605024"/>
                    <a:pt x="1" y="2532273"/>
                  </a:cubicBezTo>
                  <a:lnTo>
                    <a:pt x="1" y="131729"/>
                  </a:lnTo>
                  <a:cubicBezTo>
                    <a:pt x="1" y="58978"/>
                    <a:pt x="60303" y="0"/>
                    <a:pt x="134688" y="0"/>
                  </a:cubicBezTo>
                  <a:lnTo>
                    <a:pt x="2559072" y="0"/>
                  </a:lnTo>
                  <a:close/>
                </a:path>
              </a:pathLst>
            </a:custGeom>
            <a:solidFill>
              <a:schemeClr val="accent6"/>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479518" tIns="108000" rIns="144002" bIns="2155008" numCol="1" spcCol="1270" anchor="t" anchorCtr="0">
              <a:noAutofit/>
            </a:bodyPr>
            <a:lstStyle/>
            <a:p>
              <a:pPr lvl="0" algn="r" defTabSz="889000">
                <a:lnSpc>
                  <a:spcPct val="90000"/>
                </a:lnSpc>
                <a:spcBef>
                  <a:spcPct val="0"/>
                </a:spcBef>
                <a:spcAft>
                  <a:spcPct val="35000"/>
                </a:spcAft>
              </a:pPr>
              <a:endParaRPr lang="en-GB" sz="2000" b="1" kern="1200" dirty="0">
                <a:solidFill>
                  <a:schemeClr val="tx1"/>
                </a:solidFill>
              </a:endParaRPr>
            </a:p>
          </p:txBody>
        </p:sp>
        <p:sp>
          <p:nvSpPr>
            <p:cNvPr id="11" name="Freeform 10"/>
            <p:cNvSpPr/>
            <p:nvPr/>
          </p:nvSpPr>
          <p:spPr>
            <a:xfrm>
              <a:off x="899592" y="3356993"/>
              <a:ext cx="2263820" cy="2664002"/>
            </a:xfrm>
            <a:custGeom>
              <a:avLst/>
              <a:gdLst>
                <a:gd name="connsiteX0" fmla="*/ 0 w 2006851"/>
                <a:gd name="connsiteY0" fmla="*/ 0 h 2664002"/>
                <a:gd name="connsiteX1" fmla="*/ 2006851 w 2006851"/>
                <a:gd name="connsiteY1" fmla="*/ 0 h 2664002"/>
                <a:gd name="connsiteX2" fmla="*/ 2006851 w 2006851"/>
                <a:gd name="connsiteY2" fmla="*/ 2664002 h 2664002"/>
                <a:gd name="connsiteX3" fmla="*/ 0 w 2006851"/>
                <a:gd name="connsiteY3" fmla="*/ 2664002 h 2664002"/>
                <a:gd name="connsiteX4" fmla="*/ 0 w 2006851"/>
                <a:gd name="connsiteY4" fmla="*/ 0 h 2664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6851" h="2664002">
                  <a:moveTo>
                    <a:pt x="0" y="0"/>
                  </a:moveTo>
                  <a:lnTo>
                    <a:pt x="2006851" y="0"/>
                  </a:lnTo>
                  <a:lnTo>
                    <a:pt x="2006851" y="2664002"/>
                  </a:lnTo>
                  <a:lnTo>
                    <a:pt x="0" y="2664002"/>
                  </a:lnTo>
                  <a:lnTo>
                    <a:pt x="0" y="0"/>
                  </a:lnTo>
                  <a:close/>
                </a:path>
              </a:pathLst>
            </a:custGeom>
            <a:noFill/>
            <a:ln>
              <a:noFill/>
            </a:ln>
            <a:sp3d/>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0" tIns="108000" rIns="0" bIns="0" numCol="1" spcCol="1270" anchor="t" anchorCtr="0">
              <a:noAutofit/>
            </a:bodyPr>
            <a:lstStyle/>
            <a:p>
              <a:pPr lvl="0" algn="l" defTabSz="800100">
                <a:lnSpc>
                  <a:spcPct val="90000"/>
                </a:lnSpc>
                <a:spcBef>
                  <a:spcPct val="0"/>
                </a:spcBef>
                <a:spcAft>
                  <a:spcPct val="35000"/>
                </a:spcAft>
              </a:pPr>
              <a:r>
                <a:rPr lang="de-DE" sz="1800" b="1" kern="1200" dirty="0">
                  <a:solidFill>
                    <a:schemeClr val="tx1"/>
                  </a:solidFill>
                </a:rPr>
                <a:t>Co-</a:t>
              </a:r>
              <a:r>
                <a:rPr lang="de-DE" sz="1800" b="1" kern="1200" dirty="0" err="1">
                  <a:solidFill>
                    <a:schemeClr val="tx1"/>
                  </a:solidFill>
                </a:rPr>
                <a:t>programmed</a:t>
              </a:r>
              <a:endParaRPr lang="de-DE" sz="1800" b="1" kern="1200" dirty="0">
                <a:solidFill>
                  <a:schemeClr val="tx1"/>
                </a:solidFill>
              </a:endParaRPr>
            </a:p>
            <a:p>
              <a:pPr lvl="0" algn="l" defTabSz="800100">
                <a:lnSpc>
                  <a:spcPct val="90000"/>
                </a:lnSpc>
                <a:spcBef>
                  <a:spcPct val="0"/>
                </a:spcBef>
                <a:spcAft>
                  <a:spcPct val="35000"/>
                </a:spcAft>
              </a:pPr>
              <a:r>
                <a:rPr lang="en-US" sz="1800" b="0" i="0" kern="1200" dirty="0">
                  <a:solidFill>
                    <a:schemeClr val="bg1"/>
                  </a:solidFill>
                  <a:sym typeface="Wingdings" panose="05000000000000000000" pitchFamily="2" charset="2"/>
                </a:rPr>
                <a:t>Based on Memoranda of Understanding / contractual arrangements; implemented independently by the partners and by  Horizon Europe</a:t>
              </a:r>
              <a:endParaRPr lang="en-GB" sz="1800" b="0" kern="1200" dirty="0">
                <a:solidFill>
                  <a:schemeClr val="bg1"/>
                </a:solidFill>
              </a:endParaRPr>
            </a:p>
          </p:txBody>
        </p:sp>
        <p:sp>
          <p:nvSpPr>
            <p:cNvPr id="12" name="Freeform 11"/>
            <p:cNvSpPr/>
            <p:nvPr/>
          </p:nvSpPr>
          <p:spPr>
            <a:xfrm rot="16200000">
              <a:off x="3380781" y="3305527"/>
              <a:ext cx="2734848" cy="2693761"/>
            </a:xfrm>
            <a:custGeom>
              <a:avLst/>
              <a:gdLst>
                <a:gd name="connsiteX0" fmla="*/ 0 w 2693760"/>
                <a:gd name="connsiteY0" fmla="*/ 133215 h 2664295"/>
                <a:gd name="connsiteX1" fmla="*/ 133215 w 2693760"/>
                <a:gd name="connsiteY1" fmla="*/ 0 h 2664295"/>
                <a:gd name="connsiteX2" fmla="*/ 2560545 w 2693760"/>
                <a:gd name="connsiteY2" fmla="*/ 0 h 2664295"/>
                <a:gd name="connsiteX3" fmla="*/ 2693760 w 2693760"/>
                <a:gd name="connsiteY3" fmla="*/ 133215 h 2664295"/>
                <a:gd name="connsiteX4" fmla="*/ 2693760 w 2693760"/>
                <a:gd name="connsiteY4" fmla="*/ 2531080 h 2664295"/>
                <a:gd name="connsiteX5" fmla="*/ 2560545 w 2693760"/>
                <a:gd name="connsiteY5" fmla="*/ 2664295 h 2664295"/>
                <a:gd name="connsiteX6" fmla="*/ 133215 w 2693760"/>
                <a:gd name="connsiteY6" fmla="*/ 2664295 h 2664295"/>
                <a:gd name="connsiteX7" fmla="*/ 0 w 2693760"/>
                <a:gd name="connsiteY7" fmla="*/ 2531080 h 2664295"/>
                <a:gd name="connsiteX8" fmla="*/ 0 w 2693760"/>
                <a:gd name="connsiteY8" fmla="*/ 133215 h 2664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760" h="2664295">
                  <a:moveTo>
                    <a:pt x="2559071" y="0"/>
                  </a:moveTo>
                  <a:cubicBezTo>
                    <a:pt x="2633458" y="0"/>
                    <a:pt x="2693759" y="58990"/>
                    <a:pt x="2693759" y="131758"/>
                  </a:cubicBezTo>
                  <a:lnTo>
                    <a:pt x="2693759" y="2532537"/>
                  </a:lnTo>
                  <a:cubicBezTo>
                    <a:pt x="2693759" y="2605305"/>
                    <a:pt x="2633458" y="2664295"/>
                    <a:pt x="2559071" y="2664295"/>
                  </a:cubicBezTo>
                  <a:lnTo>
                    <a:pt x="134689" y="2664295"/>
                  </a:lnTo>
                  <a:cubicBezTo>
                    <a:pt x="60302" y="2664295"/>
                    <a:pt x="1" y="2605305"/>
                    <a:pt x="1" y="2532537"/>
                  </a:cubicBezTo>
                  <a:lnTo>
                    <a:pt x="1" y="131758"/>
                  </a:lnTo>
                  <a:cubicBezTo>
                    <a:pt x="1" y="58990"/>
                    <a:pt x="60302" y="0"/>
                    <a:pt x="134689" y="0"/>
                  </a:cubicBezTo>
                  <a:lnTo>
                    <a:pt x="2559071" y="0"/>
                  </a:lnTo>
                  <a:close/>
                </a:path>
              </a:pathLst>
            </a:custGeom>
            <a:solidFill>
              <a:schemeClr val="accent6"/>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479573" tIns="108000" rIns="144000" bIns="2155008" numCol="1" spcCol="1270" anchor="t" anchorCtr="0">
              <a:noAutofit/>
            </a:bodyPr>
            <a:lstStyle/>
            <a:p>
              <a:pPr lvl="0" algn="r" defTabSz="889000">
                <a:lnSpc>
                  <a:spcPct val="90000"/>
                </a:lnSpc>
                <a:spcBef>
                  <a:spcPct val="0"/>
                </a:spcBef>
                <a:spcAft>
                  <a:spcPct val="35000"/>
                </a:spcAft>
              </a:pPr>
              <a:endParaRPr lang="en-GB" sz="2000" b="1" kern="1200" dirty="0">
                <a:solidFill>
                  <a:schemeClr val="tx1"/>
                </a:solidFill>
              </a:endParaRPr>
            </a:p>
          </p:txBody>
        </p:sp>
        <p:sp>
          <p:nvSpPr>
            <p:cNvPr id="13" name="Pie 12"/>
            <p:cNvSpPr/>
            <p:nvPr/>
          </p:nvSpPr>
          <p:spPr>
            <a:xfrm>
              <a:off x="3219018" y="5463007"/>
              <a:ext cx="391548" cy="404064"/>
            </a:xfrm>
            <a:prstGeom prst="pie">
              <a:avLst/>
            </a:prstGeom>
          </p:spPr>
          <p:style>
            <a:lnRef idx="2">
              <a:schemeClr val="accent2">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4" name="Freeform 13"/>
            <p:cNvSpPr/>
            <p:nvPr/>
          </p:nvSpPr>
          <p:spPr>
            <a:xfrm>
              <a:off x="3672711" y="3356993"/>
              <a:ext cx="2336361" cy="2730916"/>
            </a:xfrm>
            <a:custGeom>
              <a:avLst/>
              <a:gdLst>
                <a:gd name="connsiteX0" fmla="*/ 0 w 2006851"/>
                <a:gd name="connsiteY0" fmla="*/ 0 h 2664295"/>
                <a:gd name="connsiteX1" fmla="*/ 2006851 w 2006851"/>
                <a:gd name="connsiteY1" fmla="*/ 0 h 2664295"/>
                <a:gd name="connsiteX2" fmla="*/ 2006851 w 2006851"/>
                <a:gd name="connsiteY2" fmla="*/ 2664295 h 2664295"/>
                <a:gd name="connsiteX3" fmla="*/ 0 w 2006851"/>
                <a:gd name="connsiteY3" fmla="*/ 2664295 h 2664295"/>
                <a:gd name="connsiteX4" fmla="*/ 0 w 2006851"/>
                <a:gd name="connsiteY4" fmla="*/ 0 h 2664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6851" h="2664295">
                  <a:moveTo>
                    <a:pt x="0" y="0"/>
                  </a:moveTo>
                  <a:lnTo>
                    <a:pt x="2006851" y="0"/>
                  </a:lnTo>
                  <a:lnTo>
                    <a:pt x="2006851" y="2664295"/>
                  </a:lnTo>
                  <a:lnTo>
                    <a:pt x="0" y="2664295"/>
                  </a:lnTo>
                  <a:lnTo>
                    <a:pt x="0" y="0"/>
                  </a:lnTo>
                  <a:close/>
                </a:path>
              </a:pathLst>
            </a:custGeom>
            <a:noFill/>
            <a:ln>
              <a:noFill/>
            </a:ln>
            <a:sp3d/>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0" tIns="108000" rIns="0" bIns="0" numCol="1" spcCol="1270" anchor="t" anchorCtr="0">
              <a:noAutofit/>
            </a:bodyPr>
            <a:lstStyle/>
            <a:p>
              <a:pPr lvl="0" algn="l" defTabSz="800100">
                <a:lnSpc>
                  <a:spcPct val="90000"/>
                </a:lnSpc>
                <a:spcBef>
                  <a:spcPct val="0"/>
                </a:spcBef>
                <a:spcAft>
                  <a:spcPct val="35000"/>
                </a:spcAft>
              </a:pPr>
              <a:r>
                <a:rPr lang="de-DE" sz="1800" b="1" kern="1200" dirty="0">
                  <a:solidFill>
                    <a:schemeClr val="tx1"/>
                  </a:solidFill>
                </a:rPr>
                <a:t>Co-</a:t>
              </a:r>
              <a:r>
                <a:rPr lang="de-DE" sz="1800" b="1" kern="1200" dirty="0" err="1">
                  <a:solidFill>
                    <a:schemeClr val="tx1"/>
                  </a:solidFill>
                </a:rPr>
                <a:t>funded</a:t>
              </a:r>
              <a:endParaRPr lang="de-DE" sz="1800" b="1" kern="1200" dirty="0">
                <a:solidFill>
                  <a:schemeClr val="tx1"/>
                </a:solidFill>
              </a:endParaRPr>
            </a:p>
            <a:p>
              <a:pPr lvl="0" algn="l" defTabSz="800100">
                <a:lnSpc>
                  <a:spcPct val="90000"/>
                </a:lnSpc>
                <a:spcBef>
                  <a:spcPct val="0"/>
                </a:spcBef>
                <a:spcAft>
                  <a:spcPct val="35000"/>
                </a:spcAft>
              </a:pPr>
              <a:r>
                <a:rPr lang="en-US" sz="1800" b="0" i="0" kern="1200" dirty="0">
                  <a:solidFill>
                    <a:schemeClr val="bg1"/>
                  </a:solidFill>
                  <a:sym typeface="Wingdings" panose="05000000000000000000" pitchFamily="2" charset="2"/>
                </a:rPr>
                <a:t>Based on a joint </a:t>
              </a:r>
              <a:r>
                <a:rPr lang="en-US" sz="1800" b="0" i="0" kern="1200" dirty="0" err="1">
                  <a:solidFill>
                    <a:schemeClr val="bg1"/>
                  </a:solidFill>
                  <a:sym typeface="Wingdings" panose="05000000000000000000" pitchFamily="2" charset="2"/>
                </a:rPr>
                <a:t>programme</a:t>
              </a:r>
              <a:r>
                <a:rPr lang="en-US" sz="1800" b="0" i="0" kern="1200" dirty="0">
                  <a:solidFill>
                    <a:schemeClr val="bg1"/>
                  </a:solidFill>
                  <a:sym typeface="Wingdings" panose="05000000000000000000" pitchFamily="2" charset="2"/>
                </a:rPr>
                <a:t> agreed and implemented by partners; commitment of partners for financial and in-kind contributions</a:t>
              </a:r>
              <a:endParaRPr lang="en-GB" sz="1800" b="0" kern="1200" dirty="0">
                <a:solidFill>
                  <a:schemeClr val="bg1"/>
                </a:solidFill>
              </a:endParaRPr>
            </a:p>
          </p:txBody>
        </p:sp>
        <p:sp>
          <p:nvSpPr>
            <p:cNvPr id="15" name="Freeform 14"/>
            <p:cNvSpPr/>
            <p:nvPr/>
          </p:nvSpPr>
          <p:spPr>
            <a:xfrm rot="16200000">
              <a:off x="6102350" y="3373720"/>
              <a:ext cx="2734850" cy="2557376"/>
            </a:xfrm>
            <a:custGeom>
              <a:avLst/>
              <a:gdLst>
                <a:gd name="connsiteX0" fmla="*/ 0 w 2557375"/>
                <a:gd name="connsiteY0" fmla="*/ 127869 h 2664295"/>
                <a:gd name="connsiteX1" fmla="*/ 127869 w 2557375"/>
                <a:gd name="connsiteY1" fmla="*/ 0 h 2664295"/>
                <a:gd name="connsiteX2" fmla="*/ 2429506 w 2557375"/>
                <a:gd name="connsiteY2" fmla="*/ 0 h 2664295"/>
                <a:gd name="connsiteX3" fmla="*/ 2557375 w 2557375"/>
                <a:gd name="connsiteY3" fmla="*/ 127869 h 2664295"/>
                <a:gd name="connsiteX4" fmla="*/ 2557375 w 2557375"/>
                <a:gd name="connsiteY4" fmla="*/ 2536426 h 2664295"/>
                <a:gd name="connsiteX5" fmla="*/ 2429506 w 2557375"/>
                <a:gd name="connsiteY5" fmla="*/ 2664295 h 2664295"/>
                <a:gd name="connsiteX6" fmla="*/ 127869 w 2557375"/>
                <a:gd name="connsiteY6" fmla="*/ 2664295 h 2664295"/>
                <a:gd name="connsiteX7" fmla="*/ 0 w 2557375"/>
                <a:gd name="connsiteY7" fmla="*/ 2536426 h 2664295"/>
                <a:gd name="connsiteX8" fmla="*/ 0 w 2557375"/>
                <a:gd name="connsiteY8" fmla="*/ 127869 h 2664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7375" h="2664295">
                  <a:moveTo>
                    <a:pt x="2434637" y="1"/>
                  </a:moveTo>
                  <a:cubicBezTo>
                    <a:pt x="2502423" y="1"/>
                    <a:pt x="2557375" y="59643"/>
                    <a:pt x="2557375" y="133215"/>
                  </a:cubicBezTo>
                  <a:lnTo>
                    <a:pt x="2557375" y="2531080"/>
                  </a:lnTo>
                  <a:cubicBezTo>
                    <a:pt x="2557375" y="2604652"/>
                    <a:pt x="2502423" y="2664294"/>
                    <a:pt x="2434637" y="2664294"/>
                  </a:cubicBezTo>
                  <a:lnTo>
                    <a:pt x="122738" y="2664294"/>
                  </a:lnTo>
                  <a:cubicBezTo>
                    <a:pt x="54952" y="2664294"/>
                    <a:pt x="0" y="2604652"/>
                    <a:pt x="0" y="2531080"/>
                  </a:cubicBezTo>
                  <a:lnTo>
                    <a:pt x="0" y="133215"/>
                  </a:lnTo>
                  <a:cubicBezTo>
                    <a:pt x="0" y="59643"/>
                    <a:pt x="54952" y="1"/>
                    <a:pt x="122738" y="1"/>
                  </a:cubicBezTo>
                  <a:lnTo>
                    <a:pt x="2434637" y="1"/>
                  </a:lnTo>
                  <a:close/>
                </a:path>
              </a:pathLst>
            </a:custGeom>
            <a:solidFill>
              <a:schemeClr val="accent6"/>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479573" tIns="108001" rIns="144000" bIns="2045899" numCol="1" spcCol="1270" anchor="t" anchorCtr="0">
              <a:noAutofit/>
            </a:bodyPr>
            <a:lstStyle/>
            <a:p>
              <a:pPr lvl="0" algn="r" defTabSz="889000">
                <a:lnSpc>
                  <a:spcPct val="90000"/>
                </a:lnSpc>
                <a:spcBef>
                  <a:spcPct val="0"/>
                </a:spcBef>
                <a:spcAft>
                  <a:spcPct val="35000"/>
                </a:spcAft>
              </a:pPr>
              <a:endParaRPr lang="en-GB" sz="2000" b="1" kern="1200" noProof="0" dirty="0">
                <a:solidFill>
                  <a:schemeClr val="tx1"/>
                </a:solidFill>
              </a:endParaRPr>
            </a:p>
          </p:txBody>
        </p:sp>
        <p:sp>
          <p:nvSpPr>
            <p:cNvPr id="16" name="Pie 15"/>
            <p:cNvSpPr/>
            <p:nvPr/>
          </p:nvSpPr>
          <p:spPr>
            <a:xfrm>
              <a:off x="6007060" y="5463007"/>
              <a:ext cx="391548" cy="404064"/>
            </a:xfrm>
            <a:prstGeom prst="pie">
              <a:avLst/>
            </a:prstGeom>
          </p:spPr>
          <p:style>
            <a:lnRef idx="2">
              <a:schemeClr val="accent2">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7" name="Freeform 16"/>
            <p:cNvSpPr/>
            <p:nvPr/>
          </p:nvSpPr>
          <p:spPr>
            <a:xfrm>
              <a:off x="6460754" y="3356993"/>
              <a:ext cx="2219087" cy="2730916"/>
            </a:xfrm>
            <a:custGeom>
              <a:avLst/>
              <a:gdLst>
                <a:gd name="connsiteX0" fmla="*/ 0 w 1905244"/>
                <a:gd name="connsiteY0" fmla="*/ 0 h 2664295"/>
                <a:gd name="connsiteX1" fmla="*/ 1905244 w 1905244"/>
                <a:gd name="connsiteY1" fmla="*/ 0 h 2664295"/>
                <a:gd name="connsiteX2" fmla="*/ 1905244 w 1905244"/>
                <a:gd name="connsiteY2" fmla="*/ 2664295 h 2664295"/>
                <a:gd name="connsiteX3" fmla="*/ 0 w 1905244"/>
                <a:gd name="connsiteY3" fmla="*/ 2664295 h 2664295"/>
                <a:gd name="connsiteX4" fmla="*/ 0 w 1905244"/>
                <a:gd name="connsiteY4" fmla="*/ 0 h 2664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244" h="2664295">
                  <a:moveTo>
                    <a:pt x="0" y="0"/>
                  </a:moveTo>
                  <a:lnTo>
                    <a:pt x="1905244" y="0"/>
                  </a:lnTo>
                  <a:lnTo>
                    <a:pt x="1905244" y="2664295"/>
                  </a:lnTo>
                  <a:lnTo>
                    <a:pt x="0" y="2664295"/>
                  </a:lnTo>
                  <a:lnTo>
                    <a:pt x="0" y="0"/>
                  </a:lnTo>
                  <a:close/>
                </a:path>
              </a:pathLst>
            </a:custGeom>
            <a:noFill/>
            <a:ln>
              <a:noFill/>
            </a:ln>
            <a:sp3d/>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0" tIns="58293" rIns="0" bIns="0" numCol="1" spcCol="1270" anchor="t" anchorCtr="0">
              <a:noAutofit/>
            </a:bodyPr>
            <a:lstStyle/>
            <a:p>
              <a:pPr lvl="0" algn="l" defTabSz="755650">
                <a:lnSpc>
                  <a:spcPct val="90000"/>
                </a:lnSpc>
                <a:spcBef>
                  <a:spcPct val="0"/>
                </a:spcBef>
                <a:spcAft>
                  <a:spcPct val="35000"/>
                </a:spcAft>
              </a:pPr>
              <a:r>
                <a:rPr lang="en-GB" sz="1800" b="1" kern="1200" noProof="0" dirty="0">
                  <a:solidFill>
                    <a:schemeClr val="tx1"/>
                  </a:solidFill>
                </a:rPr>
                <a:t>Institutionalised</a:t>
              </a:r>
            </a:p>
            <a:p>
              <a:pPr lvl="0" algn="l" defTabSz="755650">
                <a:lnSpc>
                  <a:spcPct val="90000"/>
                </a:lnSpc>
                <a:spcBef>
                  <a:spcPct val="0"/>
                </a:spcBef>
                <a:spcAft>
                  <a:spcPct val="35000"/>
                </a:spcAft>
              </a:pPr>
              <a:r>
                <a:rPr lang="en-US" sz="1800" b="0" i="0" kern="1200" spc="-50" dirty="0">
                  <a:solidFill>
                    <a:schemeClr val="bg1"/>
                  </a:solidFill>
                  <a:sym typeface="Wingdings" panose="05000000000000000000" pitchFamily="2" charset="2"/>
                </a:rPr>
                <a:t>Based on  long-term dimension and need for high integration; partnerships based on Articles 185 / 187 of TFEU and the EIT-Regulation supported by Horizon Europe</a:t>
              </a:r>
              <a:endParaRPr lang="en-GB" sz="1800" b="0" kern="1200" spc="-50" dirty="0">
                <a:solidFill>
                  <a:schemeClr val="bg1"/>
                </a:solidFill>
              </a:endParaRPr>
            </a:p>
          </p:txBody>
        </p:sp>
      </p:gr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807" y="430105"/>
            <a:ext cx="719137"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a:extLst>
              <a:ext uri="{FF2B5EF4-FFF2-40B4-BE49-F238E27FC236}">
                <a16:creationId xmlns:a16="http://schemas.microsoft.com/office/drawing/2014/main" id="{10F91231-EF57-4556-BFB8-981CC8689652}"/>
              </a:ext>
            </a:extLst>
          </p:cNvPr>
          <p:cNvSpPr/>
          <p:nvPr/>
        </p:nvSpPr>
        <p:spPr>
          <a:xfrm>
            <a:off x="611188" y="1340767"/>
            <a:ext cx="8137276" cy="1624105"/>
          </a:xfrm>
          <a:prstGeom prst="rect">
            <a:avLst/>
          </a:prstGeom>
          <a:solidFill>
            <a:schemeClr val="bg1"/>
          </a:solidFill>
          <a:ln w="317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144000" tIns="144000" rIns="144000" rtlCol="0" anchor="t"/>
          <a:lstStyle/>
          <a:p>
            <a:pPr defTabSz="457200" fontAlgn="auto">
              <a:spcBef>
                <a:spcPts val="0"/>
              </a:spcBef>
              <a:spcAft>
                <a:spcPts val="0"/>
              </a:spcAft>
            </a:pPr>
            <a:r>
              <a:rPr lang="en-GB" sz="1800" b="0" dirty="0">
                <a:solidFill>
                  <a:schemeClr val="accent2">
                    <a:lumMod val="50000"/>
                  </a:schemeClr>
                </a:solidFill>
                <a:sym typeface="Wingdings" panose="05000000000000000000" pitchFamily="2" charset="2"/>
              </a:rPr>
              <a:t>New generation of objective-driven and more ambitious partnerships in support of agreed EU policy objectives </a:t>
            </a:r>
            <a:endParaRPr lang="en-US" sz="1800" b="0" dirty="0">
              <a:solidFill>
                <a:srgbClr val="404A52"/>
              </a:solidFill>
            </a:endParaRPr>
          </a:p>
          <a:p>
            <a:pPr defTabSz="457200" fontAlgn="auto">
              <a:spcBef>
                <a:spcPts val="0"/>
              </a:spcBef>
              <a:spcAft>
                <a:spcPts val="0"/>
              </a:spcAft>
            </a:pPr>
            <a:endParaRPr lang="en-GB" sz="1800" b="0" dirty="0">
              <a:solidFill>
                <a:srgbClr val="404A52"/>
              </a:solidFill>
            </a:endParaRPr>
          </a:p>
        </p:txBody>
      </p:sp>
      <p:grpSp>
        <p:nvGrpSpPr>
          <p:cNvPr id="8" name="Group 10">
            <a:extLst>
              <a:ext uri="{FF2B5EF4-FFF2-40B4-BE49-F238E27FC236}">
                <a16:creationId xmlns:a16="http://schemas.microsoft.com/office/drawing/2014/main" id="{964FAAA9-1E64-490D-88BA-3C5BACE38B4E}"/>
              </a:ext>
            </a:extLst>
          </p:cNvPr>
          <p:cNvGrpSpPr/>
          <p:nvPr/>
        </p:nvGrpSpPr>
        <p:grpSpPr>
          <a:xfrm>
            <a:off x="782771" y="2154061"/>
            <a:ext cx="7983367" cy="842891"/>
            <a:chOff x="795112" y="1342250"/>
            <a:chExt cx="7887599" cy="914716"/>
          </a:xfrm>
        </p:grpSpPr>
        <p:sp>
          <p:nvSpPr>
            <p:cNvPr id="9" name="Pentagon 11">
              <a:extLst>
                <a:ext uri="{FF2B5EF4-FFF2-40B4-BE49-F238E27FC236}">
                  <a16:creationId xmlns:a16="http://schemas.microsoft.com/office/drawing/2014/main" id="{364070A1-E072-4C6F-8750-69FA24685CC9}"/>
                </a:ext>
              </a:extLst>
            </p:cNvPr>
            <p:cNvSpPr/>
            <p:nvPr/>
          </p:nvSpPr>
          <p:spPr bwMode="auto">
            <a:xfrm>
              <a:off x="795112" y="1342250"/>
              <a:ext cx="2608058" cy="758428"/>
            </a:xfrm>
            <a:prstGeom prst="homePlate">
              <a:avLst/>
            </a:prstGeom>
            <a:solidFill>
              <a:schemeClr val="tx2"/>
            </a:solidFill>
            <a:ln>
              <a:noFill/>
            </a:ln>
            <a:effectLst/>
            <a:extLst/>
          </p:spPr>
          <p:txBody>
            <a:bodyPr vert="horz" wrap="square" lIns="180000" tIns="45720" rIns="91440" bIns="45720" numCol="1" rtlCol="0" anchor="ctr" anchorCtr="0" compatLnSpc="1">
              <a:prstTxWarp prst="textNoShape">
                <a:avLst/>
              </a:prstTxWarp>
            </a:bodyPr>
            <a:ls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a:lstStyle>
            <a:p>
              <a:pPr marL="3175"/>
              <a:r>
                <a:rPr lang="en-GB" sz="2000" dirty="0">
                  <a:solidFill>
                    <a:schemeClr val="bg1"/>
                  </a:solidFill>
                  <a:latin typeface="+mn-lt"/>
                  <a:ea typeface="Verdana" panose="020B0604030504040204" pitchFamily="34" charset="0"/>
                  <a:cs typeface="Verdana" panose="020B0604030504040204" pitchFamily="34" charset="0"/>
                </a:rPr>
                <a:t>Key features</a:t>
              </a:r>
            </a:p>
          </p:txBody>
        </p:sp>
        <p:sp>
          <p:nvSpPr>
            <p:cNvPr id="10" name="Title 1">
              <a:extLst>
                <a:ext uri="{FF2B5EF4-FFF2-40B4-BE49-F238E27FC236}">
                  <a16:creationId xmlns:a16="http://schemas.microsoft.com/office/drawing/2014/main" id="{AA8CEFE3-62CB-443C-AC49-9D1054156939}"/>
                </a:ext>
              </a:extLst>
            </p:cNvPr>
            <p:cNvSpPr txBox="1">
              <a:spLocks/>
            </p:cNvSpPr>
            <p:nvPr/>
          </p:nvSpPr>
          <p:spPr bwMode="auto">
            <a:xfrm>
              <a:off x="3572087" y="1420395"/>
              <a:ext cx="5110624" cy="836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612000" lvl="1" indent="-273050" fontAlgn="t">
                <a:spcBef>
                  <a:spcPts val="0"/>
                </a:spcBef>
                <a:spcAft>
                  <a:spcPts val="0"/>
                </a:spcAft>
                <a:buClr>
                  <a:schemeClr val="tx1"/>
                </a:buClr>
                <a:buFont typeface="Wingdings" panose="05000000000000000000" pitchFamily="2" charset="2"/>
                <a:buChar char="§"/>
              </a:pPr>
              <a:r>
                <a:rPr lang="en-US" sz="1800" dirty="0">
                  <a:solidFill>
                    <a:schemeClr val="accent2">
                      <a:lumMod val="50000"/>
                    </a:schemeClr>
                  </a:solidFill>
                  <a:latin typeface="Arial" panose="020B0604020202020204" pitchFamily="34" charset="0"/>
                  <a:cs typeface="Arial" panose="020B0604020202020204" pitchFamily="34" charset="0"/>
                  <a:sym typeface="Wingdings" panose="05000000000000000000" pitchFamily="2" charset="2"/>
                </a:rPr>
                <a:t>Simple architecture and toolbox</a:t>
              </a:r>
            </a:p>
            <a:p>
              <a:pPr marL="612000" lvl="1" indent="-273050" fontAlgn="t">
                <a:spcBef>
                  <a:spcPts val="0"/>
                </a:spcBef>
                <a:spcAft>
                  <a:spcPts val="0"/>
                </a:spcAft>
                <a:buClr>
                  <a:schemeClr val="tx1"/>
                </a:buClr>
                <a:buFont typeface="Wingdings" panose="05000000000000000000" pitchFamily="2" charset="2"/>
                <a:buChar char="§"/>
              </a:pPr>
              <a:r>
                <a:rPr lang="en-US" sz="1800" dirty="0">
                  <a:solidFill>
                    <a:schemeClr val="accent2">
                      <a:lumMod val="50000"/>
                    </a:schemeClr>
                  </a:solidFill>
                  <a:latin typeface="Arial" panose="020B0604020202020204" pitchFamily="34" charset="0"/>
                  <a:cs typeface="Arial" panose="020B0604020202020204" pitchFamily="34" charset="0"/>
                  <a:sym typeface="Wingdings" panose="05000000000000000000" pitchFamily="2" charset="2"/>
                </a:rPr>
                <a:t>Coherent life-cycle approach</a:t>
              </a:r>
            </a:p>
            <a:p>
              <a:pPr marL="612000" lvl="1" indent="-273050" fontAlgn="t">
                <a:spcBef>
                  <a:spcPts val="0"/>
                </a:spcBef>
                <a:spcAft>
                  <a:spcPts val="0"/>
                </a:spcAft>
                <a:buClr>
                  <a:schemeClr val="tx1"/>
                </a:buClr>
                <a:buFont typeface="Wingdings" panose="05000000000000000000" pitchFamily="2" charset="2"/>
                <a:buChar char="§"/>
              </a:pPr>
              <a:r>
                <a:rPr lang="en-US" sz="1800" dirty="0">
                  <a:solidFill>
                    <a:schemeClr val="accent2">
                      <a:lumMod val="50000"/>
                    </a:schemeClr>
                  </a:solidFill>
                  <a:latin typeface="Arial" panose="020B0604020202020204" pitchFamily="34" charset="0"/>
                  <a:cs typeface="Arial" panose="020B0604020202020204" pitchFamily="34" charset="0"/>
                  <a:sym typeface="Wingdings" panose="05000000000000000000" pitchFamily="2" charset="2"/>
                </a:rPr>
                <a:t>Strategic orientation</a:t>
              </a:r>
            </a:p>
            <a:p>
              <a:pPr>
                <a:spcAft>
                  <a:spcPts val="1200"/>
                </a:spcAft>
                <a:buClr>
                  <a:schemeClr val="tx1"/>
                </a:buClr>
              </a:pPr>
              <a:r>
                <a:rPr lang="en-GB" sz="1600" dirty="0">
                  <a:solidFill>
                    <a:schemeClr val="accent2">
                      <a:lumMod val="50000"/>
                    </a:schemeClr>
                  </a:solidFill>
                  <a:latin typeface="Arial" panose="020B0604020202020204" pitchFamily="34" charset="0"/>
                  <a:cs typeface="Arial" panose="020B0604020202020204" pitchFamily="34" charset="0"/>
                </a:rPr>
                <a:t> </a:t>
              </a:r>
              <a:endParaRPr lang="en-GB" sz="1600" kern="0" dirty="0">
                <a:solidFill>
                  <a:schemeClr val="accent2">
                    <a:lumMod val="50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5095939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5735" y="476592"/>
            <a:ext cx="7635240" cy="5760720"/>
          </a:xfrm>
          <a:prstGeom prst="rect">
            <a:avLst/>
          </a:prstGeom>
        </p:spPr>
      </p:pic>
      <p:sp>
        <p:nvSpPr>
          <p:cNvPr id="2" name="Rectangle 1"/>
          <p:cNvSpPr/>
          <p:nvPr/>
        </p:nvSpPr>
        <p:spPr>
          <a:xfrm>
            <a:off x="3275856" y="2001172"/>
            <a:ext cx="2592288" cy="2246769"/>
          </a:xfrm>
          <a:prstGeom prst="rect">
            <a:avLst/>
          </a:prstGeom>
          <a:solidFill>
            <a:schemeClr val="bg1"/>
          </a:solidFill>
          <a:ln>
            <a:noFill/>
          </a:ln>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0E4194"/>
                </a:solidFill>
                <a:uLnTx/>
                <a:uFillTx/>
              </a:rPr>
              <a:t>Areas for </a:t>
            </a:r>
            <a:br>
              <a:rPr kumimoji="0" lang="en-GB" sz="2000" b="1" i="0" u="none" strike="noStrike" kern="1200" cap="none" spc="0" normalizeH="0" baseline="0" noProof="0" dirty="0">
                <a:ln>
                  <a:noFill/>
                </a:ln>
                <a:solidFill>
                  <a:srgbClr val="0E4194"/>
                </a:solidFill>
                <a:uLnTx/>
                <a:uFillTx/>
              </a:rPr>
            </a:br>
            <a:r>
              <a:rPr kumimoji="0" lang="en-GB" sz="2000" b="1" i="0" u="none" strike="noStrike" kern="1200" cap="none" spc="0" normalizeH="0" baseline="0" noProof="0" dirty="0">
                <a:ln>
                  <a:noFill/>
                </a:ln>
                <a:solidFill>
                  <a:srgbClr val="0E4194"/>
                </a:solidFill>
                <a:uLnTx/>
                <a:uFillTx/>
              </a:rPr>
              <a:t>possible </a:t>
            </a:r>
            <a:r>
              <a:rPr lang="en-GB" sz="2000" dirty="0">
                <a:solidFill>
                  <a:srgbClr val="0E4194"/>
                </a:solidFill>
              </a:rPr>
              <a:t>Institutionalised   European  </a:t>
            </a:r>
            <a:r>
              <a:rPr kumimoji="0" lang="en-GB" sz="2000" b="1" i="0" u="none" strike="noStrike" kern="1200" cap="none" spc="0" normalizeH="0" baseline="0" noProof="0" dirty="0">
                <a:ln>
                  <a:noFill/>
                </a:ln>
                <a:solidFill>
                  <a:srgbClr val="0E4194"/>
                </a:solidFill>
                <a:uLnTx/>
                <a:uFillTx/>
              </a:rPr>
              <a:t>partnerships </a:t>
            </a:r>
            <a:br>
              <a:rPr kumimoji="0" lang="en-GB" sz="2000" b="1" i="0" u="none" strike="noStrike" kern="1200" cap="none" spc="0" normalizeH="0" baseline="0" noProof="0" dirty="0">
                <a:ln>
                  <a:noFill/>
                </a:ln>
                <a:solidFill>
                  <a:srgbClr val="0E4194"/>
                </a:solidFill>
                <a:uLnTx/>
                <a:uFillTx/>
              </a:rPr>
            </a:br>
            <a:r>
              <a:rPr lang="en-GB" sz="1800" dirty="0">
                <a:solidFill>
                  <a:srgbClr val="0E4194"/>
                </a:solidFill>
              </a:rPr>
              <a:t>(based on Article 185/7</a:t>
            </a:r>
            <a:r>
              <a:rPr kumimoji="0" lang="en-GB" sz="1800" b="1" i="0" u="none" strike="noStrike" kern="1200" cap="none" spc="0" normalizeH="0" baseline="0" noProof="0" dirty="0">
                <a:ln>
                  <a:noFill/>
                </a:ln>
                <a:solidFill>
                  <a:srgbClr val="0E4194"/>
                </a:solidFill>
                <a:uLnTx/>
                <a:uFillTx/>
              </a:rPr>
              <a:t> TFEU)</a:t>
            </a:r>
            <a:endParaRPr kumimoji="0" lang="en-GB" sz="1800" b="0" i="0" u="none" strike="noStrike" kern="1200" cap="none" spc="0" normalizeH="0" baseline="0" noProof="0" dirty="0">
              <a:ln>
                <a:noFill/>
              </a:ln>
              <a:solidFill>
                <a:srgbClr val="FFD624"/>
              </a:solidFill>
              <a:uLnTx/>
              <a:uFillTx/>
            </a:endParaRPr>
          </a:p>
        </p:txBody>
      </p:sp>
      <p:sp>
        <p:nvSpPr>
          <p:cNvPr id="10" name="TextBox 9"/>
          <p:cNvSpPr txBox="1"/>
          <p:nvPr/>
        </p:nvSpPr>
        <p:spPr>
          <a:xfrm>
            <a:off x="35496" y="836712"/>
            <a:ext cx="1759459" cy="585612"/>
          </a:xfrm>
          <a:prstGeom prst="rect">
            <a:avLst/>
          </a:prstGeom>
          <a:noFill/>
        </p:spPr>
        <p:txBody>
          <a:bodyPr wrap="square" rtlCol="0">
            <a:spAutoFit/>
          </a:bodyPr>
          <a:lstStyle/>
          <a:p>
            <a:pPr algn="r">
              <a:spcBef>
                <a:spcPts val="300"/>
              </a:spcBef>
              <a:spcAft>
                <a:spcPts val="0"/>
              </a:spcAft>
              <a:buClr>
                <a:srgbClr val="F8A907"/>
              </a:buClr>
              <a:defRPr/>
            </a:pPr>
            <a:r>
              <a:rPr kumimoji="0" lang="en-US" sz="1600" b="1" i="0" u="none" strike="noStrike" kern="1200" cap="none" spc="0" normalizeH="0" baseline="0" noProof="0" dirty="0">
                <a:ln>
                  <a:noFill/>
                </a:ln>
                <a:solidFill>
                  <a:schemeClr val="accent3"/>
                </a:solidFill>
                <a:effectLst/>
                <a:uLnTx/>
                <a:uFillTx/>
                <a:latin typeface="Verdana" pitchFamily="34" charset="0"/>
                <a:ea typeface="+mn-ea"/>
                <a:cs typeface="+mn-cs"/>
              </a:rPr>
              <a:t>Health innovations </a:t>
            </a:r>
          </a:p>
        </p:txBody>
      </p:sp>
      <p:sp>
        <p:nvSpPr>
          <p:cNvPr id="11" name="TextBox 10"/>
          <p:cNvSpPr txBox="1"/>
          <p:nvPr/>
        </p:nvSpPr>
        <p:spPr>
          <a:xfrm>
            <a:off x="55812" y="2043402"/>
            <a:ext cx="1739143" cy="830997"/>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chemeClr val="accent3"/>
                </a:solidFill>
                <a:effectLst/>
                <a:uLnTx/>
                <a:uFillTx/>
                <a:latin typeface="Verdana" pitchFamily="34" charset="0"/>
                <a:ea typeface="+mn-ea"/>
                <a:cs typeface="+mn-cs"/>
              </a:rPr>
              <a:t>Key digital and enabling technologies</a:t>
            </a:r>
            <a:endParaRPr kumimoji="0" lang="en-GB" sz="1600" b="1" i="0" u="none" strike="noStrike" kern="1200" cap="none" spc="0" normalizeH="0" baseline="0" noProof="0" dirty="0" err="1">
              <a:ln>
                <a:noFill/>
              </a:ln>
              <a:solidFill>
                <a:schemeClr val="accent3"/>
              </a:solidFill>
              <a:effectLst/>
              <a:uLnTx/>
              <a:uFillTx/>
              <a:latin typeface="Verdana" pitchFamily="34" charset="0"/>
              <a:ea typeface="+mn-ea"/>
              <a:cs typeface="+mn-cs"/>
            </a:endParaRPr>
          </a:p>
        </p:txBody>
      </p:sp>
      <p:sp>
        <p:nvSpPr>
          <p:cNvPr id="12" name="TextBox 11"/>
          <p:cNvSpPr txBox="1"/>
          <p:nvPr/>
        </p:nvSpPr>
        <p:spPr>
          <a:xfrm>
            <a:off x="7452320" y="692696"/>
            <a:ext cx="1618183" cy="830997"/>
          </a:xfrm>
          <a:prstGeom prst="rect">
            <a:avLst/>
          </a:prstGeom>
          <a:noFill/>
        </p:spPr>
        <p:txBody>
          <a:bodyPr wrap="square" rtlCol="0">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chemeClr val="accent3"/>
                </a:solidFill>
                <a:effectLst/>
                <a:uLnTx/>
                <a:uFillTx/>
                <a:latin typeface="Verdana" pitchFamily="34" charset="0"/>
                <a:ea typeface="+mn-ea"/>
                <a:cs typeface="+mn-cs"/>
              </a:rPr>
              <a:t>Sustainable bio-based solutions</a:t>
            </a:r>
          </a:p>
        </p:txBody>
      </p:sp>
      <p:sp>
        <p:nvSpPr>
          <p:cNvPr id="13" name="TextBox 12"/>
          <p:cNvSpPr txBox="1"/>
          <p:nvPr/>
        </p:nvSpPr>
        <p:spPr>
          <a:xfrm>
            <a:off x="97512" y="4653136"/>
            <a:ext cx="1697443" cy="1077218"/>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chemeClr val="accent3"/>
                </a:solidFill>
                <a:effectLst/>
                <a:uLnTx/>
                <a:uFillTx/>
                <a:latin typeface="Verdana" pitchFamily="34" charset="0"/>
                <a:ea typeface="+mn-ea"/>
                <a:cs typeface="+mn-cs"/>
              </a:rPr>
              <a:t>EU air </a:t>
            </a:r>
            <a:r>
              <a:rPr kumimoji="0" lang="en-US" sz="1600" b="1" i="0" u="none" strike="noStrike" kern="1200" cap="none" spc="0" normalizeH="0" baseline="0" noProof="0" dirty="0" smtClean="0">
                <a:ln>
                  <a:noFill/>
                </a:ln>
                <a:solidFill>
                  <a:schemeClr val="accent3"/>
                </a:solidFill>
                <a:effectLst/>
                <a:uLnTx/>
                <a:uFillTx/>
                <a:latin typeface="Verdana" pitchFamily="34" charset="0"/>
                <a:ea typeface="+mn-ea"/>
                <a:cs typeface="+mn-cs"/>
              </a:rPr>
              <a:t/>
            </a:r>
            <a:br>
              <a:rPr kumimoji="0" lang="en-US" sz="1600" b="1" i="0" u="none" strike="noStrike" kern="1200" cap="none" spc="0" normalizeH="0" baseline="0" noProof="0" dirty="0" smtClean="0">
                <a:ln>
                  <a:noFill/>
                </a:ln>
                <a:solidFill>
                  <a:schemeClr val="accent3"/>
                </a:solidFill>
                <a:effectLst/>
                <a:uLnTx/>
                <a:uFillTx/>
                <a:latin typeface="Verdana" pitchFamily="34" charset="0"/>
                <a:ea typeface="+mn-ea"/>
                <a:cs typeface="+mn-cs"/>
              </a:rPr>
            </a:br>
            <a:r>
              <a:rPr kumimoji="0" lang="en-US" sz="1600" b="1" i="0" u="none" strike="noStrike" kern="1200" cap="none" spc="0" normalizeH="0" baseline="0" noProof="0" dirty="0" smtClean="0">
                <a:ln>
                  <a:noFill/>
                </a:ln>
                <a:solidFill>
                  <a:schemeClr val="accent3"/>
                </a:solidFill>
                <a:effectLst/>
                <a:uLnTx/>
                <a:uFillTx/>
                <a:latin typeface="Verdana" pitchFamily="34" charset="0"/>
                <a:ea typeface="+mn-ea"/>
                <a:cs typeface="+mn-cs"/>
              </a:rPr>
              <a:t>traffic, aviation </a:t>
            </a:r>
            <a:br>
              <a:rPr kumimoji="0" lang="en-US" sz="1600" b="1" i="0" u="none" strike="noStrike" kern="1200" cap="none" spc="0" normalizeH="0" baseline="0" noProof="0" dirty="0" smtClean="0">
                <a:ln>
                  <a:noFill/>
                </a:ln>
                <a:solidFill>
                  <a:schemeClr val="accent3"/>
                </a:solidFill>
                <a:effectLst/>
                <a:uLnTx/>
                <a:uFillTx/>
                <a:latin typeface="Verdana" pitchFamily="34" charset="0"/>
                <a:ea typeface="+mn-ea"/>
                <a:cs typeface="+mn-cs"/>
              </a:rPr>
            </a:br>
            <a:r>
              <a:rPr kumimoji="0" lang="en-US" sz="1600" b="1" i="0" u="none" strike="noStrike" kern="1200" cap="none" spc="0" normalizeH="0" baseline="0" noProof="0" dirty="0" smtClean="0">
                <a:ln>
                  <a:noFill/>
                </a:ln>
                <a:solidFill>
                  <a:schemeClr val="accent3"/>
                </a:solidFill>
                <a:effectLst/>
                <a:uLnTx/>
                <a:uFillTx/>
                <a:latin typeface="Verdana" pitchFamily="34" charset="0"/>
                <a:ea typeface="+mn-ea"/>
                <a:cs typeface="+mn-cs"/>
              </a:rPr>
              <a:t>and </a:t>
            </a:r>
            <a:r>
              <a:rPr kumimoji="0" lang="en-US" sz="1600" b="1" i="0" u="none" strike="noStrike" kern="1200" cap="none" spc="0" normalizeH="0" baseline="0" noProof="0" dirty="0">
                <a:ln>
                  <a:noFill/>
                </a:ln>
                <a:solidFill>
                  <a:schemeClr val="accent3"/>
                </a:solidFill>
                <a:effectLst/>
                <a:uLnTx/>
                <a:uFillTx/>
                <a:latin typeface="Verdana" pitchFamily="34" charset="0"/>
                <a:ea typeface="+mn-ea"/>
                <a:cs typeface="+mn-cs"/>
              </a:rPr>
              <a:t>rail</a:t>
            </a:r>
          </a:p>
        </p:txBody>
      </p:sp>
      <p:sp>
        <p:nvSpPr>
          <p:cNvPr id="14" name="TextBox 13"/>
          <p:cNvSpPr txBox="1"/>
          <p:nvPr/>
        </p:nvSpPr>
        <p:spPr>
          <a:xfrm>
            <a:off x="282787" y="3560196"/>
            <a:ext cx="1512168" cy="338554"/>
          </a:xfrm>
          <a:prstGeom prst="rect">
            <a:avLst/>
          </a:prstGeom>
          <a:noFill/>
        </p:spPr>
        <p:txBody>
          <a:bodyPr wrap="square" rtlCol="0">
            <a:spAutoFit/>
          </a:bodyPr>
          <a:lstStyle/>
          <a:p>
            <a:pPr algn="r">
              <a:spcBef>
                <a:spcPts val="300"/>
              </a:spcBef>
              <a:spcAft>
                <a:spcPts val="0"/>
              </a:spcAft>
              <a:buClr>
                <a:srgbClr val="F8A907"/>
              </a:buClr>
              <a:defRPr/>
            </a:pPr>
            <a:r>
              <a:rPr kumimoji="0" lang="en-US" sz="1600" b="1" i="0" u="none" strike="noStrike" kern="1200" cap="none" spc="0" normalizeH="0" baseline="0" noProof="0" dirty="0">
                <a:ln>
                  <a:noFill/>
                </a:ln>
                <a:solidFill>
                  <a:schemeClr val="accent3"/>
                </a:solidFill>
                <a:effectLst/>
                <a:uLnTx/>
                <a:uFillTx/>
                <a:latin typeface="Verdana" pitchFamily="34" charset="0"/>
                <a:ea typeface="+mn-ea"/>
                <a:cs typeface="+mn-cs"/>
              </a:rPr>
              <a:t>Metrology</a:t>
            </a:r>
          </a:p>
        </p:txBody>
      </p:sp>
      <p:sp>
        <p:nvSpPr>
          <p:cNvPr id="3" name="Rectangle 2"/>
          <p:cNvSpPr/>
          <p:nvPr/>
        </p:nvSpPr>
        <p:spPr>
          <a:xfrm>
            <a:off x="7452320" y="1772816"/>
            <a:ext cx="1698058" cy="1323439"/>
          </a:xfrm>
          <a:prstGeom prst="rect">
            <a:avLst/>
          </a:prstGeom>
        </p:spPr>
        <p:txBody>
          <a:bodyPr wrap="square">
            <a:spAutoFit/>
          </a:bodyPr>
          <a:lstStyle/>
          <a:p>
            <a:pPr>
              <a:spcBef>
                <a:spcPts val="300"/>
              </a:spcBef>
              <a:spcAft>
                <a:spcPts val="0"/>
              </a:spcAft>
              <a:buClr>
                <a:srgbClr val="F8A907"/>
              </a:buClr>
              <a:defRPr/>
            </a:pPr>
            <a:r>
              <a:rPr lang="en-GB" sz="1600" dirty="0">
                <a:solidFill>
                  <a:schemeClr val="accent3"/>
                </a:solidFill>
              </a:rPr>
              <a:t>Hydrogen and sustainable energy storage</a:t>
            </a:r>
            <a:endParaRPr kumimoji="0" lang="en-US" sz="1600" b="1" i="0" u="none" strike="noStrike" kern="1200" cap="none" spc="0" normalizeH="0" baseline="0" noProof="0" dirty="0">
              <a:ln>
                <a:noFill/>
              </a:ln>
              <a:solidFill>
                <a:schemeClr val="accent3"/>
              </a:solidFill>
              <a:effectLst/>
              <a:uLnTx/>
              <a:uFillTx/>
            </a:endParaRPr>
          </a:p>
        </p:txBody>
      </p:sp>
      <p:sp>
        <p:nvSpPr>
          <p:cNvPr id="15" name="Rectangle 14"/>
          <p:cNvSpPr/>
          <p:nvPr/>
        </p:nvSpPr>
        <p:spPr>
          <a:xfrm>
            <a:off x="7452320" y="3405367"/>
            <a:ext cx="1374530" cy="830997"/>
          </a:xfrm>
          <a:prstGeom prst="rect">
            <a:avLst/>
          </a:prstGeom>
        </p:spPr>
        <p:txBody>
          <a:bodyPr wrap="square">
            <a:spAutoFit/>
          </a:bodyPr>
          <a:lstStyle/>
          <a:p>
            <a:pPr>
              <a:spcBef>
                <a:spcPts val="300"/>
              </a:spcBef>
              <a:spcAft>
                <a:spcPts val="0"/>
              </a:spcAft>
              <a:buClr>
                <a:srgbClr val="F8A907"/>
              </a:buClr>
              <a:defRPr/>
            </a:pPr>
            <a:r>
              <a:rPr kumimoji="0" lang="en-US" sz="1600" b="1" i="0" u="none" strike="noStrike" kern="1200" cap="none" spc="0" normalizeH="0" baseline="0" noProof="0" dirty="0">
                <a:ln>
                  <a:noFill/>
                </a:ln>
                <a:solidFill>
                  <a:schemeClr val="accent3"/>
                </a:solidFill>
                <a:effectLst/>
                <a:uLnTx/>
                <a:uFillTx/>
                <a:latin typeface="Verdana" pitchFamily="34" charset="0"/>
                <a:ea typeface="+mn-ea"/>
                <a:cs typeface="+mn-cs"/>
              </a:rPr>
              <a:t>Clean, connected mobility</a:t>
            </a:r>
          </a:p>
        </p:txBody>
      </p:sp>
      <p:sp>
        <p:nvSpPr>
          <p:cNvPr id="16" name="Rectangle 15"/>
          <p:cNvSpPr/>
          <p:nvPr/>
        </p:nvSpPr>
        <p:spPr>
          <a:xfrm>
            <a:off x="7452320" y="4860449"/>
            <a:ext cx="1515129" cy="584775"/>
          </a:xfrm>
          <a:prstGeom prst="rect">
            <a:avLst/>
          </a:prstGeom>
        </p:spPr>
        <p:txBody>
          <a:bodyPr wrap="square">
            <a:spAutoFit/>
          </a:bodyPr>
          <a:lstStyle/>
          <a:p>
            <a:pPr>
              <a:spcBef>
                <a:spcPts val="300"/>
              </a:spcBef>
              <a:spcAft>
                <a:spcPts val="0"/>
              </a:spcAft>
              <a:buClr>
                <a:srgbClr val="F8A907"/>
              </a:buClr>
              <a:defRPr/>
            </a:pPr>
            <a:r>
              <a:rPr kumimoji="0" lang="en-GB" sz="1600" b="1" i="0" u="none" strike="noStrike" kern="1200" cap="none" spc="0" normalizeH="0" baseline="0" noProof="0" dirty="0">
                <a:ln>
                  <a:noFill/>
                </a:ln>
                <a:solidFill>
                  <a:schemeClr val="accent3"/>
                </a:solidFill>
                <a:effectLst/>
                <a:uLnTx/>
                <a:uFillTx/>
                <a:latin typeface="Verdana" pitchFamily="34" charset="0"/>
                <a:ea typeface="+mn-ea"/>
                <a:cs typeface="+mn-cs"/>
              </a:rPr>
              <a:t>Innovative SMEs</a:t>
            </a:r>
          </a:p>
        </p:txBody>
      </p:sp>
      <p:cxnSp>
        <p:nvCxnSpPr>
          <p:cNvPr id="7" name="Straight Connector 6"/>
          <p:cNvCxnSpPr/>
          <p:nvPr/>
        </p:nvCxnSpPr>
        <p:spPr bwMode="auto">
          <a:xfrm>
            <a:off x="1115616" y="476672"/>
            <a:ext cx="914400" cy="914400"/>
          </a:xfrm>
          <a:prstGeom prst="line">
            <a:avLst/>
          </a:prstGeom>
          <a:noFill/>
          <a:ln w="9525" cap="flat" cmpd="sng" algn="ctr">
            <a:noFill/>
            <a:prstDash val="solid"/>
            <a:round/>
            <a:headEnd type="none" w="med" len="med"/>
            <a:tailEnd type="none" w="med" len="med"/>
          </a:ln>
          <a:effectLst/>
        </p:spPr>
      </p:cxnSp>
    </p:spTree>
    <p:extLst>
      <p:ext uri="{BB962C8B-B14F-4D97-AF65-F5344CB8AC3E}">
        <p14:creationId xmlns:p14="http://schemas.microsoft.com/office/powerpoint/2010/main" val="5524592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69455E74-2D0E-461A-A7F6-05519A7E8767}"/>
              </a:ext>
            </a:extLst>
          </p:cNvPr>
          <p:cNvSpPr txBox="1"/>
          <p:nvPr/>
        </p:nvSpPr>
        <p:spPr>
          <a:xfrm>
            <a:off x="501362" y="3420190"/>
            <a:ext cx="7783016" cy="2223686"/>
          </a:xfrm>
          <a:prstGeom prst="rect">
            <a:avLst/>
          </a:prstGeom>
          <a:noFill/>
        </p:spPr>
        <p:txBody>
          <a:bodyPr wrap="square" lIns="252000" rtlCol="0">
            <a:spAutoFit/>
          </a:bodyPr>
          <a:lstStyle/>
          <a:p>
            <a:pPr>
              <a:spcAft>
                <a:spcPts val="0"/>
              </a:spcAft>
            </a:pPr>
            <a:endParaRPr lang="en-GB" sz="1800" b="0" dirty="0">
              <a:solidFill>
                <a:schemeClr val="accent2">
                  <a:lumMod val="50000"/>
                </a:schemeClr>
              </a:solidFill>
              <a:latin typeface="+mn-lt"/>
            </a:endParaRPr>
          </a:p>
          <a:p>
            <a:pPr>
              <a:spcAft>
                <a:spcPts val="0"/>
              </a:spcAft>
            </a:pPr>
            <a:endParaRPr lang="en-GB" sz="1800" b="0" dirty="0">
              <a:solidFill>
                <a:schemeClr val="accent2">
                  <a:lumMod val="50000"/>
                </a:schemeClr>
              </a:solidFill>
              <a:latin typeface="+mn-lt"/>
            </a:endParaRPr>
          </a:p>
          <a:p>
            <a:pPr>
              <a:spcAft>
                <a:spcPts val="0"/>
              </a:spcAft>
            </a:pPr>
            <a:endParaRPr lang="en-GB" sz="1800" b="0" dirty="0" smtClean="0">
              <a:solidFill>
                <a:schemeClr val="accent2">
                  <a:lumMod val="50000"/>
                </a:schemeClr>
              </a:solidFill>
              <a:latin typeface="+mn-lt"/>
            </a:endParaRPr>
          </a:p>
          <a:p>
            <a:pPr>
              <a:spcAft>
                <a:spcPts val="0"/>
              </a:spcAft>
            </a:pPr>
            <a:endParaRPr lang="en-GB" sz="1800" b="0" dirty="0" smtClean="0">
              <a:solidFill>
                <a:schemeClr val="accent2">
                  <a:lumMod val="50000"/>
                </a:schemeClr>
              </a:solidFill>
              <a:latin typeface="+mn-lt"/>
            </a:endParaRPr>
          </a:p>
          <a:p>
            <a:pPr marL="265113" indent="-265113">
              <a:spcBef>
                <a:spcPts val="1200"/>
              </a:spcBef>
              <a:spcAft>
                <a:spcPts val="0"/>
              </a:spcAft>
              <a:buClr>
                <a:schemeClr val="tx2"/>
              </a:buClr>
              <a:buFont typeface="Wingdings" panose="05000000000000000000" pitchFamily="2" charset="2"/>
              <a:buChar char="§"/>
            </a:pPr>
            <a:r>
              <a:rPr lang="en-GB" sz="1800" b="0" dirty="0">
                <a:solidFill>
                  <a:schemeClr val="accent2">
                    <a:lumMod val="50000"/>
                  </a:schemeClr>
                </a:solidFill>
                <a:latin typeface="+mn-lt"/>
              </a:rPr>
              <a:t>General opening for international participation</a:t>
            </a:r>
          </a:p>
          <a:p>
            <a:pPr marL="265113" indent="-265113">
              <a:spcBef>
                <a:spcPts val="300"/>
              </a:spcBef>
              <a:spcAft>
                <a:spcPts val="0"/>
              </a:spcAft>
              <a:buClr>
                <a:schemeClr val="tx2"/>
              </a:buClr>
              <a:buFont typeface="Wingdings" panose="05000000000000000000" pitchFamily="2" charset="2"/>
              <a:buChar char="§"/>
            </a:pPr>
            <a:r>
              <a:rPr lang="en-GB" sz="1800" b="0" dirty="0">
                <a:solidFill>
                  <a:schemeClr val="accent2">
                    <a:lumMod val="50000"/>
                  </a:schemeClr>
                </a:solidFill>
                <a:latin typeface="+mn-lt"/>
              </a:rPr>
              <a:t>Intensified targeted actions </a:t>
            </a:r>
            <a:r>
              <a:rPr lang="en-GB" sz="1800" b="0" dirty="0" smtClean="0">
                <a:solidFill>
                  <a:schemeClr val="accent2">
                    <a:lumMod val="50000"/>
                  </a:schemeClr>
                </a:solidFill>
                <a:latin typeface="+mn-lt"/>
              </a:rPr>
              <a:t/>
            </a:r>
            <a:br>
              <a:rPr lang="en-GB" sz="1800" b="0" dirty="0" smtClean="0">
                <a:solidFill>
                  <a:schemeClr val="accent2">
                    <a:lumMod val="50000"/>
                  </a:schemeClr>
                </a:solidFill>
                <a:latin typeface="+mn-lt"/>
              </a:rPr>
            </a:br>
            <a:r>
              <a:rPr lang="en-GB" sz="1800" b="0" dirty="0" smtClean="0">
                <a:solidFill>
                  <a:schemeClr val="accent2">
                    <a:lumMod val="50000"/>
                  </a:schemeClr>
                </a:solidFill>
                <a:latin typeface="+mn-lt"/>
              </a:rPr>
              <a:t>(</a:t>
            </a:r>
            <a:r>
              <a:rPr lang="en-GB" sz="1800" b="0" dirty="0">
                <a:solidFill>
                  <a:schemeClr val="accent2">
                    <a:lumMod val="50000"/>
                  </a:schemeClr>
                </a:solidFill>
                <a:latin typeface="+mn-lt"/>
              </a:rPr>
              <a:t>flagship initiatives, joint calls, etc.)</a:t>
            </a:r>
          </a:p>
        </p:txBody>
      </p:sp>
      <p:pic>
        <p:nvPicPr>
          <p:cNvPr id="10" name="Picture 2">
            <a:extLst>
              <a:ext uri="{FF2B5EF4-FFF2-40B4-BE49-F238E27FC236}">
                <a16:creationId xmlns:a16="http://schemas.microsoft.com/office/drawing/2014/main" id="{9ABE05EF-9593-4AD3-9935-2895607732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983" y="461519"/>
            <a:ext cx="719137"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Content Placeholder 2">
            <a:extLst>
              <a:ext uri="{FF2B5EF4-FFF2-40B4-BE49-F238E27FC236}">
                <a16:creationId xmlns:a16="http://schemas.microsoft.com/office/drawing/2014/main" id="{951A55D4-A8AB-4B2C-BBE1-05DC758E8AA2}"/>
              </a:ext>
            </a:extLst>
          </p:cNvPr>
          <p:cNvSpPr txBox="1">
            <a:spLocks/>
          </p:cNvSpPr>
          <p:nvPr/>
        </p:nvSpPr>
        <p:spPr bwMode="auto">
          <a:xfrm>
            <a:off x="623516" y="3137354"/>
            <a:ext cx="8209284" cy="1394679"/>
          </a:xfrm>
          <a:prstGeom prst="rect">
            <a:avLst/>
          </a:prstGeom>
          <a:solidFill>
            <a:schemeClr val="accent6"/>
          </a:solidFill>
          <a:ln w="9525">
            <a:noFill/>
            <a:miter lim="800000"/>
            <a:headEnd/>
            <a:tailEnd/>
          </a:ln>
        </p:spPr>
        <p:txBody>
          <a:bodyPr vert="horz" wrap="square" lIns="180000" tIns="7200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F5494"/>
              </a:buClr>
              <a:buFont typeface="Arial" pitchFamily="34" charset="0"/>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F5494"/>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spcBef>
                <a:spcPts val="1200"/>
              </a:spcBef>
              <a:spcAft>
                <a:spcPts val="600"/>
              </a:spcAft>
              <a:buFont typeface="Arial" pitchFamily="34" charset="0"/>
              <a:buNone/>
            </a:pPr>
            <a:r>
              <a:rPr lang="en-GB" sz="1800" i="0" kern="0" dirty="0">
                <a:solidFill>
                  <a:schemeClr val="tx2"/>
                </a:solidFill>
                <a:cs typeface="Arial" panose="020B0604020202020204" pitchFamily="34" charset="0"/>
              </a:rPr>
              <a:t>Extended openness to association</a:t>
            </a:r>
          </a:p>
          <a:p>
            <a:pPr marL="265113" indent="-265113">
              <a:spcBef>
                <a:spcPts val="0"/>
              </a:spcBef>
              <a:spcAft>
                <a:spcPts val="600"/>
              </a:spcAft>
              <a:buClr>
                <a:srgbClr val="FBC400"/>
              </a:buClr>
              <a:buFont typeface="Wingdings" panose="05000000000000000000" pitchFamily="2" charset="2"/>
              <a:buChar char="§"/>
            </a:pPr>
            <a:r>
              <a:rPr lang="en-GB" sz="1800" b="0" i="0" kern="0" dirty="0">
                <a:solidFill>
                  <a:schemeClr val="bg1"/>
                </a:solidFill>
                <a:cs typeface="Arial" panose="020B0604020202020204" pitchFamily="34" charset="0"/>
              </a:rPr>
              <a:t>Third countries with good capacity in science, technology and innovation</a:t>
            </a:r>
          </a:p>
          <a:p>
            <a:pPr marL="265113" indent="-265113">
              <a:spcBef>
                <a:spcPts val="0"/>
              </a:spcBef>
              <a:spcAft>
                <a:spcPts val="600"/>
              </a:spcAft>
              <a:buClr>
                <a:srgbClr val="FBC400"/>
              </a:buClr>
              <a:buFont typeface="Wingdings" panose="05000000000000000000" pitchFamily="2" charset="2"/>
              <a:buChar char="§"/>
            </a:pPr>
            <a:r>
              <a:rPr lang="en-GB" sz="1800" b="0" i="0" kern="0" dirty="0">
                <a:solidFill>
                  <a:schemeClr val="bg1"/>
                </a:solidFill>
                <a:cs typeface="Arial" panose="020B0604020202020204" pitchFamily="34" charset="0"/>
              </a:rPr>
              <a:t>Taking into account objective of driving economic growth in Europe </a:t>
            </a:r>
            <a:r>
              <a:rPr lang="en-GB" sz="1800" b="0" i="0" kern="0" dirty="0" smtClean="0">
                <a:solidFill>
                  <a:schemeClr val="bg1"/>
                </a:solidFill>
                <a:cs typeface="Arial" panose="020B0604020202020204" pitchFamily="34" charset="0"/>
              </a:rPr>
              <a:t/>
            </a:r>
            <a:br>
              <a:rPr lang="en-GB" sz="1800" b="0" i="0" kern="0" dirty="0" smtClean="0">
                <a:solidFill>
                  <a:schemeClr val="bg1"/>
                </a:solidFill>
                <a:cs typeface="Arial" panose="020B0604020202020204" pitchFamily="34" charset="0"/>
              </a:rPr>
            </a:br>
            <a:r>
              <a:rPr lang="en-GB" sz="1800" b="0" i="0" kern="0" dirty="0" smtClean="0">
                <a:solidFill>
                  <a:schemeClr val="bg1"/>
                </a:solidFill>
                <a:cs typeface="Arial" panose="020B0604020202020204" pitchFamily="34" charset="0"/>
              </a:rPr>
              <a:t>through innovation</a:t>
            </a:r>
            <a:endParaRPr lang="en-GB" sz="1800" b="0" i="0" kern="0" dirty="0">
              <a:solidFill>
                <a:schemeClr val="bg1"/>
              </a:solidFill>
              <a:cs typeface="Arial" panose="020B0604020202020204" pitchFamily="34" charset="0"/>
            </a:endParaRPr>
          </a:p>
        </p:txBody>
      </p:sp>
      <p:sp>
        <p:nvSpPr>
          <p:cNvPr id="3" name="TextBox 2"/>
          <p:cNvSpPr txBox="1"/>
          <p:nvPr/>
        </p:nvSpPr>
        <p:spPr>
          <a:xfrm>
            <a:off x="1388120" y="544089"/>
            <a:ext cx="7668344" cy="553998"/>
          </a:xfrm>
          <a:prstGeom prst="rect">
            <a:avLst/>
          </a:prstGeom>
          <a:noFill/>
        </p:spPr>
        <p:txBody>
          <a:bodyPr wrap="square" rtlCol="0">
            <a:spAutoFit/>
          </a:bodyPr>
          <a:lstStyle/>
          <a:p>
            <a:r>
              <a:rPr lang="en-GB" sz="3000" dirty="0">
                <a:solidFill>
                  <a:schemeClr val="accent6"/>
                </a:solidFill>
                <a:latin typeface="+mj-lt"/>
              </a:rPr>
              <a:t>International </a:t>
            </a:r>
            <a:r>
              <a:rPr lang="en-GB" sz="3000" dirty="0" smtClean="0">
                <a:solidFill>
                  <a:schemeClr val="accent6"/>
                </a:solidFill>
                <a:latin typeface="+mj-lt"/>
              </a:rPr>
              <a:t>Cooperation</a:t>
            </a:r>
            <a:endParaRPr lang="en-GB" sz="3000" b="0" dirty="0" smtClean="0">
              <a:solidFill>
                <a:srgbClr val="0F5494"/>
              </a:solidFill>
              <a:latin typeface="+mj-lt"/>
            </a:endParaRPr>
          </a:p>
        </p:txBody>
      </p:sp>
      <p:sp>
        <p:nvSpPr>
          <p:cNvPr id="15" name="Rectangle 14"/>
          <p:cNvSpPr/>
          <p:nvPr/>
        </p:nvSpPr>
        <p:spPr>
          <a:xfrm>
            <a:off x="601310" y="1484784"/>
            <a:ext cx="8175431" cy="1334267"/>
          </a:xfrm>
          <a:prstGeom prst="rect">
            <a:avLst/>
          </a:prstGeom>
          <a:solidFill>
            <a:schemeClr val="bg1"/>
          </a:solidFill>
          <a:ln w="317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0" tIns="108000" rtlCol="0" anchor="t"/>
          <a:lstStyle/>
          <a:p>
            <a:pPr defTabSz="457200" fontAlgn="auto">
              <a:spcBef>
                <a:spcPts val="0"/>
              </a:spcBef>
              <a:spcAft>
                <a:spcPts val="0"/>
              </a:spcAft>
            </a:pPr>
            <a:endParaRPr lang="en-GB" sz="1800" b="0" dirty="0">
              <a:solidFill>
                <a:srgbClr val="404A52"/>
              </a:solidFill>
            </a:endParaRPr>
          </a:p>
        </p:txBody>
      </p:sp>
      <p:grpSp>
        <p:nvGrpSpPr>
          <p:cNvPr id="16" name="Group 15"/>
          <p:cNvGrpSpPr/>
          <p:nvPr/>
        </p:nvGrpSpPr>
        <p:grpSpPr>
          <a:xfrm>
            <a:off x="889424" y="1697194"/>
            <a:ext cx="7509460" cy="936103"/>
            <a:chOff x="1094418" y="1140725"/>
            <a:chExt cx="7419376" cy="1008112"/>
          </a:xfrm>
        </p:grpSpPr>
        <p:sp>
          <p:nvSpPr>
            <p:cNvPr id="18" name="Pentagon 17"/>
            <p:cNvSpPr/>
            <p:nvPr/>
          </p:nvSpPr>
          <p:spPr bwMode="auto">
            <a:xfrm>
              <a:off x="1094418" y="1146335"/>
              <a:ext cx="2608058" cy="930565"/>
            </a:xfrm>
            <a:prstGeom prst="homePlate">
              <a:avLst/>
            </a:prstGeom>
            <a:solidFill>
              <a:schemeClr val="tx2"/>
            </a:solidFill>
            <a:ln>
              <a:noFill/>
            </a:ln>
            <a:effectLst/>
            <a:extLst/>
          </p:spPr>
          <p:txBody>
            <a:bodyPr vert="horz" wrap="square" lIns="180000" tIns="45720" rIns="91440" bIns="45720" numCol="1" rtlCol="0" anchor="ctr" anchorCtr="0" compatLnSpc="1">
              <a:prstTxWarp prst="textNoShape">
                <a:avLst/>
              </a:prstTxWarp>
            </a:bodyPr>
            <a:ls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a:lstStyle>
            <a:p>
              <a:pPr marL="3175"/>
              <a:r>
                <a:rPr lang="en-GB" sz="2000" dirty="0" smtClean="0">
                  <a:solidFill>
                    <a:srgbClr val="FFFFFF"/>
                  </a:solidFill>
                  <a:latin typeface="Arial"/>
                  <a:ea typeface="Verdana" panose="020B0604030504040204" pitchFamily="34" charset="0"/>
                  <a:cs typeface="Verdana" panose="020B0604030504040204" pitchFamily="34" charset="0"/>
                </a:rPr>
                <a:t>International </a:t>
              </a:r>
            </a:p>
            <a:p>
              <a:pPr marL="3175"/>
              <a:r>
                <a:rPr lang="en-GB" sz="2000" dirty="0" smtClean="0">
                  <a:solidFill>
                    <a:srgbClr val="FFFFFF"/>
                  </a:solidFill>
                  <a:latin typeface="Arial"/>
                  <a:ea typeface="Verdana" panose="020B0604030504040204" pitchFamily="34" charset="0"/>
                  <a:cs typeface="Verdana" panose="020B0604030504040204" pitchFamily="34" charset="0"/>
                </a:rPr>
                <a:t>Cooperation</a:t>
              </a:r>
              <a:endParaRPr lang="en-GB" sz="2000" dirty="0">
                <a:solidFill>
                  <a:srgbClr val="FFFFFF"/>
                </a:solidFill>
                <a:latin typeface="Arial"/>
                <a:ea typeface="Verdana" panose="020B0604030504040204" pitchFamily="34" charset="0"/>
                <a:cs typeface="Verdana" panose="020B0604030504040204" pitchFamily="34" charset="0"/>
              </a:endParaRPr>
            </a:p>
          </p:txBody>
        </p:sp>
        <p:sp>
          <p:nvSpPr>
            <p:cNvPr id="19" name="Title 1"/>
            <p:cNvSpPr txBox="1">
              <a:spLocks/>
            </p:cNvSpPr>
            <p:nvPr/>
          </p:nvSpPr>
          <p:spPr bwMode="auto">
            <a:xfrm>
              <a:off x="3403170" y="1140725"/>
              <a:ext cx="5110624"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a:spcAft>
                  <a:spcPts val="1200"/>
                </a:spcAft>
                <a:buClr>
                  <a:schemeClr val="tx1"/>
                </a:buClr>
              </a:pPr>
              <a:r>
                <a:rPr lang="en-GB" sz="1700" kern="0" dirty="0">
                  <a:solidFill>
                    <a:schemeClr val="accent2">
                      <a:lumMod val="50000"/>
                    </a:schemeClr>
                  </a:solidFill>
                  <a:latin typeface="Arial" panose="020B0604020202020204" pitchFamily="34" charset="0"/>
                  <a:cs typeface="Arial" panose="020B0604020202020204" pitchFamily="34" charset="0"/>
                </a:rPr>
                <a:t>Tackling together </a:t>
              </a:r>
              <a:r>
                <a:rPr lang="en-GB" sz="1700" dirty="0">
                  <a:solidFill>
                    <a:schemeClr val="accent2">
                      <a:lumMod val="50000"/>
                    </a:schemeClr>
                  </a:solidFill>
                  <a:latin typeface="Arial" panose="020B0604020202020204" pitchFamily="34" charset="0"/>
                  <a:cs typeface="Arial" panose="020B0604020202020204" pitchFamily="34" charset="0"/>
                </a:rPr>
                <a:t>global societal challenges; access to the world's best talents, expertise and resources; </a:t>
              </a:r>
              <a:r>
                <a:rPr lang="en-GB" sz="1700" kern="0" dirty="0">
                  <a:solidFill>
                    <a:schemeClr val="accent2">
                      <a:lumMod val="50000"/>
                    </a:schemeClr>
                  </a:solidFill>
                  <a:latin typeface="Arial" panose="020B0604020202020204" pitchFamily="34" charset="0"/>
                  <a:cs typeface="Arial" panose="020B0604020202020204" pitchFamily="34" charset="0"/>
                </a:rPr>
                <a:t>enhanced supply and demand of innovative solutions</a:t>
              </a:r>
            </a:p>
          </p:txBody>
        </p:sp>
      </p:grpSp>
    </p:spTree>
    <p:extLst>
      <p:ext uri="{BB962C8B-B14F-4D97-AF65-F5344CB8AC3E}">
        <p14:creationId xmlns:p14="http://schemas.microsoft.com/office/powerpoint/2010/main" val="25986942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711841"/>
            <a:ext cx="8460432" cy="1200329"/>
          </a:xfrm>
          <a:prstGeom prst="rect">
            <a:avLst/>
          </a:prstGeom>
          <a:solidFill>
            <a:schemeClr val="accent6"/>
          </a:solidFill>
        </p:spPr>
        <p:txBody>
          <a:bodyPr wrap="square" lIns="0" rtlCol="0" anchor="ctr" anchorCtr="0">
            <a:spAutoFit/>
          </a:bodyPr>
          <a:lstStyle/>
          <a:p>
            <a:pPr lvl="1"/>
            <a:r>
              <a:rPr lang="en-GB" sz="3600" dirty="0" smtClean="0">
                <a:solidFill>
                  <a:srgbClr val="FFFFFF"/>
                </a:solidFill>
                <a:latin typeface="Arial"/>
              </a:rPr>
              <a:t>Horizon Europe - </a:t>
            </a:r>
          </a:p>
          <a:p>
            <a:pPr lvl="1"/>
            <a:r>
              <a:rPr lang="en-GB" sz="3600" dirty="0" smtClean="0">
                <a:solidFill>
                  <a:srgbClr val="FFFFFF"/>
                </a:solidFill>
                <a:latin typeface="Arial"/>
              </a:rPr>
              <a:t>Investing to shape our future</a:t>
            </a:r>
            <a:endParaRPr lang="en-GB" sz="3600" dirty="0">
              <a:solidFill>
                <a:srgbClr val="FFFFFF"/>
              </a:solidFill>
              <a:latin typeface="Arial"/>
            </a:endParaRPr>
          </a:p>
        </p:txBody>
      </p:sp>
    </p:spTree>
    <p:extLst>
      <p:ext uri="{BB962C8B-B14F-4D97-AF65-F5344CB8AC3E}">
        <p14:creationId xmlns:p14="http://schemas.microsoft.com/office/powerpoint/2010/main" val="15066153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94085" y="576308"/>
            <a:ext cx="8219256" cy="720081"/>
          </a:xfrm>
          <a:prstGeom prst="rect">
            <a:avLst/>
          </a:prstGeom>
        </p:spPr>
        <p:txBody>
          <a:bodyPr/>
          <a:lstStyle/>
          <a:p>
            <a:r>
              <a:rPr lang="en-GB" dirty="0" smtClean="0">
                <a:solidFill>
                  <a:schemeClr val="accent6"/>
                </a:solidFill>
              </a:rPr>
              <a:t>Open </a:t>
            </a:r>
            <a:r>
              <a:rPr lang="en-GB" dirty="0">
                <a:solidFill>
                  <a:schemeClr val="accent6"/>
                </a:solidFill>
              </a:rPr>
              <a:t>Science across the </a:t>
            </a:r>
            <a:r>
              <a:rPr lang="en-GB" dirty="0" smtClean="0">
                <a:solidFill>
                  <a:schemeClr val="accent6"/>
                </a:solidFill>
              </a:rPr>
              <a:t>programme</a:t>
            </a:r>
            <a:endParaRPr lang="en-GB" dirty="0">
              <a:solidFill>
                <a:srgbClr val="FF0000"/>
              </a:solidFill>
            </a:endParaRPr>
          </a:p>
        </p:txBody>
      </p:sp>
      <p:sp>
        <p:nvSpPr>
          <p:cNvPr id="3" name="Content Placeholder 2"/>
          <p:cNvSpPr>
            <a:spLocks noGrp="1"/>
          </p:cNvSpPr>
          <p:nvPr>
            <p:ph idx="4294967295"/>
          </p:nvPr>
        </p:nvSpPr>
        <p:spPr>
          <a:xfrm>
            <a:off x="512438" y="5251259"/>
            <a:ext cx="7607485" cy="734125"/>
          </a:xfrm>
          <a:prstGeom prst="rect">
            <a:avLst/>
          </a:prstGeom>
        </p:spPr>
        <p:txBody>
          <a:bodyPr/>
          <a:lstStyle/>
          <a:p>
            <a:pPr>
              <a:spcBef>
                <a:spcPts val="1200"/>
              </a:spcBef>
              <a:spcAft>
                <a:spcPts val="0"/>
              </a:spcAft>
              <a:buClr>
                <a:schemeClr val="tx2"/>
              </a:buClr>
              <a:buFont typeface="Wingdings" panose="05000000000000000000" pitchFamily="2" charset="2"/>
              <a:buChar char="§"/>
            </a:pPr>
            <a:r>
              <a:rPr lang="en-GB" sz="1800" i="0" dirty="0" smtClean="0">
                <a:solidFill>
                  <a:schemeClr val="accent3"/>
                </a:solidFill>
                <a:cs typeface="Arial" panose="020B0604020202020204" pitchFamily="34" charset="0"/>
              </a:rPr>
              <a:t>Support </a:t>
            </a:r>
            <a:r>
              <a:rPr lang="en-GB" sz="1800" i="0" dirty="0">
                <a:solidFill>
                  <a:schemeClr val="accent3"/>
                </a:solidFill>
                <a:cs typeface="Arial" panose="020B0604020202020204" pitchFamily="34" charset="0"/>
              </a:rPr>
              <a:t>to researcher </a:t>
            </a:r>
            <a:r>
              <a:rPr lang="en-GB" sz="1800" i="0" dirty="0" smtClean="0">
                <a:solidFill>
                  <a:schemeClr val="accent3"/>
                </a:solidFill>
                <a:cs typeface="Arial" panose="020B0604020202020204" pitchFamily="34" charset="0"/>
              </a:rPr>
              <a:t>skills </a:t>
            </a:r>
            <a:r>
              <a:rPr lang="en-GB" sz="1800" i="0" dirty="0">
                <a:solidFill>
                  <a:schemeClr val="accent3"/>
                </a:solidFill>
                <a:cs typeface="Arial" panose="020B0604020202020204" pitchFamily="34" charset="0"/>
              </a:rPr>
              <a:t>and reward systems for open science</a:t>
            </a:r>
          </a:p>
          <a:p>
            <a:pPr>
              <a:spcBef>
                <a:spcPts val="1200"/>
              </a:spcBef>
              <a:spcAft>
                <a:spcPts val="0"/>
              </a:spcAft>
              <a:buClr>
                <a:schemeClr val="tx2"/>
              </a:buClr>
              <a:buFont typeface="Wingdings" panose="05000000000000000000" pitchFamily="2" charset="2"/>
              <a:buChar char="§"/>
            </a:pPr>
            <a:r>
              <a:rPr lang="en-GB" sz="1800" i="0" dirty="0">
                <a:solidFill>
                  <a:schemeClr val="accent3"/>
                </a:solidFill>
                <a:cs typeface="Arial" panose="020B0604020202020204" pitchFamily="34" charset="0"/>
              </a:rPr>
              <a:t>Use of European Open Science Cloud </a:t>
            </a:r>
            <a:endParaRPr lang="en-GB" sz="1800" i="0" dirty="0">
              <a:latin typeface="Arial" panose="020B0604020202020204" pitchFamily="34" charset="0"/>
              <a:cs typeface="Arial" panose="020B0604020202020204" pitchFamily="34" charset="0"/>
            </a:endParaRPr>
          </a:p>
          <a:p>
            <a:pPr>
              <a:spcAft>
                <a:spcPts val="1200"/>
              </a:spcAft>
              <a:buClr>
                <a:schemeClr val="tx1"/>
              </a:buClr>
              <a:buFont typeface="Wingdings" panose="05000000000000000000" pitchFamily="2" charset="2"/>
              <a:buChar char="§"/>
            </a:pPr>
            <a:endParaRPr lang="de-DE" sz="2000" b="1" i="0" dirty="0">
              <a:solidFill>
                <a:srgbClr val="009FBA"/>
              </a:solidFill>
              <a:latin typeface="Arial" panose="020B0604020202020204" pitchFamily="34" charset="0"/>
              <a:cs typeface="Arial" panose="020B0604020202020204" pitchFamily="34" charset="0"/>
            </a:endParaRPr>
          </a:p>
        </p:txBody>
      </p:sp>
      <p:sp>
        <p:nvSpPr>
          <p:cNvPr id="5" name="Content Placeholder 2"/>
          <p:cNvSpPr txBox="1">
            <a:spLocks/>
          </p:cNvSpPr>
          <p:nvPr/>
        </p:nvSpPr>
        <p:spPr bwMode="auto">
          <a:xfrm>
            <a:off x="395536" y="7101408"/>
            <a:ext cx="2520280" cy="4248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F5494"/>
              </a:buClr>
              <a:buFont typeface="Arial" pitchFamily="34" charset="0"/>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F5494"/>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spcAft>
                <a:spcPts val="600"/>
              </a:spcAft>
              <a:buFont typeface="Arial" pitchFamily="34" charset="0"/>
              <a:buNone/>
            </a:pPr>
            <a:endParaRPr lang="en-GB" sz="2000" b="0" i="0" kern="0" dirty="0">
              <a:solidFill>
                <a:srgbClr val="878685">
                  <a:lumMod val="50000"/>
                </a:srgbClr>
              </a:solidFill>
              <a:cs typeface="Arial" panose="020B0604020202020204"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140" y="487204"/>
            <a:ext cx="720000" cy="720000"/>
          </a:xfrm>
          <a:prstGeom prst="rect">
            <a:avLst/>
          </a:prstGeom>
        </p:spPr>
      </p:pic>
      <p:sp>
        <p:nvSpPr>
          <p:cNvPr id="6" name="Content Placeholder 2">
            <a:extLst>
              <a:ext uri="{FF2B5EF4-FFF2-40B4-BE49-F238E27FC236}">
                <a16:creationId xmlns:a16="http://schemas.microsoft.com/office/drawing/2014/main" id="{CAC1A095-5A7C-44BA-8FCE-CF8B351404BE}"/>
              </a:ext>
            </a:extLst>
          </p:cNvPr>
          <p:cNvSpPr txBox="1">
            <a:spLocks/>
          </p:cNvSpPr>
          <p:nvPr/>
        </p:nvSpPr>
        <p:spPr bwMode="auto">
          <a:xfrm>
            <a:off x="611188" y="2829187"/>
            <a:ext cx="8182096" cy="2180844"/>
          </a:xfrm>
          <a:prstGeom prst="rect">
            <a:avLst/>
          </a:prstGeom>
          <a:solidFill>
            <a:schemeClr val="accent6"/>
          </a:solidFill>
          <a:ln w="9525">
            <a:noFill/>
            <a:miter lim="800000"/>
            <a:headEnd/>
            <a:tailEnd/>
          </a:ln>
        </p:spPr>
        <p:txBody>
          <a:bodyPr vert="horz" wrap="square" lIns="91440" tIns="10800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F5494"/>
              </a:buClr>
              <a:buFont typeface="Arial" pitchFamily="34" charset="0"/>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F5494"/>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spcBef>
                <a:spcPts val="1200"/>
              </a:spcBef>
              <a:spcAft>
                <a:spcPts val="600"/>
              </a:spcAft>
              <a:buClr>
                <a:srgbClr val="FBC400"/>
              </a:buClr>
              <a:buNone/>
            </a:pPr>
            <a:r>
              <a:rPr lang="en-GB" sz="1800" i="0" kern="0" dirty="0">
                <a:solidFill>
                  <a:srgbClr val="F8A907"/>
                </a:solidFill>
                <a:cs typeface="Arial" panose="020B0604020202020204" pitchFamily="34" charset="0"/>
              </a:rPr>
              <a:t>Mandatory Open Access to publications:</a:t>
            </a:r>
            <a:r>
              <a:rPr lang="en-GB" sz="1800" b="0" i="0" kern="0" dirty="0">
                <a:solidFill>
                  <a:srgbClr val="FFFFFF"/>
                </a:solidFill>
                <a:cs typeface="Arial" panose="020B0604020202020204" pitchFamily="34" charset="0"/>
              </a:rPr>
              <a:t> beneficiaries shall ensure that they or the authors retain sufficient intellectual property rights to comply with open access requirements</a:t>
            </a:r>
            <a:endParaRPr lang="de-DE" sz="1800" i="0" dirty="0">
              <a:solidFill>
                <a:srgbClr val="F8A907"/>
              </a:solidFill>
              <a:cs typeface="Arial" panose="020B0604020202020204" pitchFamily="34" charset="0"/>
            </a:endParaRPr>
          </a:p>
          <a:p>
            <a:pPr marL="0" indent="0">
              <a:spcBef>
                <a:spcPts val="1200"/>
              </a:spcBef>
              <a:spcAft>
                <a:spcPts val="600"/>
              </a:spcAft>
              <a:buClr>
                <a:srgbClr val="FBC400"/>
              </a:buClr>
              <a:buNone/>
            </a:pPr>
            <a:r>
              <a:rPr lang="de-DE" sz="1800" i="0" dirty="0" smtClean="0">
                <a:solidFill>
                  <a:srgbClr val="F8A907"/>
                </a:solidFill>
                <a:cs typeface="Arial" panose="020B0604020202020204" pitchFamily="34" charset="0"/>
              </a:rPr>
              <a:t>Open </a:t>
            </a:r>
            <a:r>
              <a:rPr lang="de-DE" sz="1800" i="0" dirty="0">
                <a:solidFill>
                  <a:srgbClr val="F8A907"/>
                </a:solidFill>
                <a:cs typeface="Arial" panose="020B0604020202020204" pitchFamily="34" charset="0"/>
              </a:rPr>
              <a:t>A</a:t>
            </a:r>
            <a:r>
              <a:rPr lang="de-DE" sz="1800" i="0" dirty="0" smtClean="0">
                <a:solidFill>
                  <a:srgbClr val="F8A907"/>
                </a:solidFill>
                <a:cs typeface="Arial" panose="020B0604020202020204" pitchFamily="34" charset="0"/>
              </a:rPr>
              <a:t>ccess </a:t>
            </a:r>
            <a:r>
              <a:rPr lang="de-DE" sz="1800" i="0" dirty="0" err="1" smtClean="0">
                <a:solidFill>
                  <a:srgbClr val="F8A907"/>
                </a:solidFill>
                <a:cs typeface="Arial" panose="020B0604020202020204" pitchFamily="34" charset="0"/>
              </a:rPr>
              <a:t>to</a:t>
            </a:r>
            <a:r>
              <a:rPr lang="de-DE" sz="1800" i="0" dirty="0" smtClean="0">
                <a:solidFill>
                  <a:srgbClr val="F8A907"/>
                </a:solidFill>
                <a:cs typeface="Arial" panose="020B0604020202020204" pitchFamily="34" charset="0"/>
              </a:rPr>
              <a:t> </a:t>
            </a:r>
            <a:r>
              <a:rPr lang="de-DE" sz="1800" i="0" dirty="0" err="1" smtClean="0">
                <a:solidFill>
                  <a:srgbClr val="F8A907"/>
                </a:solidFill>
                <a:cs typeface="Arial" panose="020B0604020202020204" pitchFamily="34" charset="0"/>
              </a:rPr>
              <a:t>research</a:t>
            </a:r>
            <a:r>
              <a:rPr lang="de-DE" sz="1800" i="0" dirty="0" smtClean="0">
                <a:solidFill>
                  <a:srgbClr val="F8A907"/>
                </a:solidFill>
                <a:cs typeface="Arial" panose="020B0604020202020204" pitchFamily="34" charset="0"/>
              </a:rPr>
              <a:t> </a:t>
            </a:r>
            <a:r>
              <a:rPr lang="de-DE" sz="1800" i="0" dirty="0" err="1" smtClean="0">
                <a:solidFill>
                  <a:srgbClr val="F8A907"/>
                </a:solidFill>
                <a:cs typeface="Arial" panose="020B0604020202020204" pitchFamily="34" charset="0"/>
              </a:rPr>
              <a:t>data</a:t>
            </a:r>
            <a:r>
              <a:rPr lang="de-DE" sz="1800" i="0" dirty="0" smtClean="0">
                <a:solidFill>
                  <a:srgbClr val="F8A907"/>
                </a:solidFill>
                <a:cs typeface="Arial" panose="020B0604020202020204" pitchFamily="34" charset="0"/>
              </a:rPr>
              <a:t> </a:t>
            </a:r>
            <a:r>
              <a:rPr lang="de-DE" sz="1800" i="0" dirty="0" err="1" smtClean="0">
                <a:solidFill>
                  <a:srgbClr val="F8A907"/>
                </a:solidFill>
                <a:cs typeface="Arial" panose="020B0604020202020204" pitchFamily="34" charset="0"/>
              </a:rPr>
              <a:t>ensured</a:t>
            </a:r>
            <a:r>
              <a:rPr lang="de-DE" sz="1800" i="0" dirty="0" smtClean="0">
                <a:solidFill>
                  <a:srgbClr val="F8A907"/>
                </a:solidFill>
                <a:cs typeface="Arial" panose="020B0604020202020204" pitchFamily="34" charset="0"/>
              </a:rPr>
              <a:t>: </a:t>
            </a:r>
            <a:r>
              <a:rPr lang="de-DE" sz="1800" b="0" i="0" dirty="0" smtClean="0">
                <a:solidFill>
                  <a:srgbClr val="FFFFFF"/>
                </a:solidFill>
                <a:cs typeface="Arial" panose="020B0604020202020204" pitchFamily="34" charset="0"/>
              </a:rPr>
              <a:t>in </a:t>
            </a:r>
            <a:r>
              <a:rPr lang="de-DE" sz="1800" b="0" i="0" dirty="0" err="1" smtClean="0">
                <a:solidFill>
                  <a:srgbClr val="FFFFFF"/>
                </a:solidFill>
                <a:cs typeface="Arial" panose="020B0604020202020204" pitchFamily="34" charset="0"/>
              </a:rPr>
              <a:t>line</a:t>
            </a:r>
            <a:r>
              <a:rPr lang="de-DE" sz="1800" b="0" i="0" dirty="0" smtClean="0">
                <a:solidFill>
                  <a:srgbClr val="FFFFFF"/>
                </a:solidFill>
                <a:cs typeface="Arial" panose="020B0604020202020204" pitchFamily="34" charset="0"/>
              </a:rPr>
              <a:t> </a:t>
            </a:r>
            <a:r>
              <a:rPr lang="de-DE" sz="1800" b="0" i="0" dirty="0" err="1" smtClean="0">
                <a:solidFill>
                  <a:srgbClr val="FFFFFF"/>
                </a:solidFill>
                <a:cs typeface="Arial" panose="020B0604020202020204" pitchFamily="34" charset="0"/>
              </a:rPr>
              <a:t>with</a:t>
            </a:r>
            <a:r>
              <a:rPr lang="de-DE" sz="1800" b="0" i="0" dirty="0" smtClean="0">
                <a:solidFill>
                  <a:srgbClr val="FFFFFF"/>
                </a:solidFill>
                <a:cs typeface="Arial" panose="020B0604020202020204" pitchFamily="34" charset="0"/>
              </a:rPr>
              <a:t> </a:t>
            </a:r>
            <a:r>
              <a:rPr lang="de-DE" sz="1800" b="0" i="0" dirty="0" err="1" smtClean="0">
                <a:solidFill>
                  <a:srgbClr val="FFFFFF"/>
                </a:solidFill>
                <a:cs typeface="Arial" panose="020B0604020202020204" pitchFamily="34" charset="0"/>
              </a:rPr>
              <a:t>the</a:t>
            </a:r>
            <a:r>
              <a:rPr lang="de-DE" sz="1800" b="0" i="0" dirty="0" smtClean="0">
                <a:solidFill>
                  <a:srgbClr val="FFFFFF"/>
                </a:solidFill>
                <a:cs typeface="Arial" panose="020B0604020202020204" pitchFamily="34" charset="0"/>
              </a:rPr>
              <a:t> </a:t>
            </a:r>
            <a:r>
              <a:rPr lang="de-DE" sz="1800" b="0" i="0" dirty="0" err="1" smtClean="0">
                <a:solidFill>
                  <a:srgbClr val="FFFFFF"/>
                </a:solidFill>
                <a:cs typeface="Arial" panose="020B0604020202020204" pitchFamily="34" charset="0"/>
              </a:rPr>
              <a:t>principle</a:t>
            </a:r>
            <a:r>
              <a:rPr lang="de-DE" sz="1800" b="0" i="0" dirty="0" smtClean="0">
                <a:solidFill>
                  <a:srgbClr val="FFFFFF"/>
                </a:solidFill>
                <a:cs typeface="Arial" panose="020B0604020202020204" pitchFamily="34" charset="0"/>
              </a:rPr>
              <a:t> "</a:t>
            </a:r>
            <a:r>
              <a:rPr lang="de-DE" sz="1800" b="0" i="0" dirty="0" err="1" smtClean="0">
                <a:solidFill>
                  <a:srgbClr val="FFFFFF"/>
                </a:solidFill>
                <a:cs typeface="Arial" panose="020B0604020202020204" pitchFamily="34" charset="0"/>
              </a:rPr>
              <a:t>as</a:t>
            </a:r>
            <a:r>
              <a:rPr lang="de-DE" sz="1800" b="0" i="0" dirty="0" smtClean="0">
                <a:solidFill>
                  <a:srgbClr val="FFFFFF"/>
                </a:solidFill>
                <a:cs typeface="Arial" panose="020B0604020202020204" pitchFamily="34" charset="0"/>
              </a:rPr>
              <a:t> open </a:t>
            </a:r>
            <a:r>
              <a:rPr lang="de-DE" sz="1800" b="0" i="0" dirty="0" err="1" smtClean="0">
                <a:solidFill>
                  <a:srgbClr val="FFFFFF"/>
                </a:solidFill>
                <a:cs typeface="Arial" panose="020B0604020202020204" pitchFamily="34" charset="0"/>
              </a:rPr>
              <a:t>as</a:t>
            </a:r>
            <a:r>
              <a:rPr lang="de-DE" sz="1800" b="0" i="0" dirty="0" smtClean="0">
                <a:solidFill>
                  <a:srgbClr val="FFFFFF"/>
                </a:solidFill>
                <a:cs typeface="Arial" panose="020B0604020202020204" pitchFamily="34" charset="0"/>
              </a:rPr>
              <a:t> </a:t>
            </a:r>
            <a:r>
              <a:rPr lang="de-DE" sz="1800" b="0" i="0" dirty="0" err="1" smtClean="0">
                <a:solidFill>
                  <a:srgbClr val="FFFFFF"/>
                </a:solidFill>
                <a:cs typeface="Arial" panose="020B0604020202020204" pitchFamily="34" charset="0"/>
              </a:rPr>
              <a:t>possible</a:t>
            </a:r>
            <a:r>
              <a:rPr lang="de-DE" sz="1800" b="0" i="0" dirty="0" smtClean="0">
                <a:solidFill>
                  <a:srgbClr val="FFFFFF"/>
                </a:solidFill>
                <a:cs typeface="Arial" panose="020B0604020202020204" pitchFamily="34" charset="0"/>
              </a:rPr>
              <a:t>, </a:t>
            </a:r>
            <a:r>
              <a:rPr lang="de-DE" sz="1800" b="0" i="0" dirty="0" err="1" smtClean="0">
                <a:solidFill>
                  <a:srgbClr val="FFFFFF"/>
                </a:solidFill>
                <a:cs typeface="Arial" panose="020B0604020202020204" pitchFamily="34" charset="0"/>
              </a:rPr>
              <a:t>as</a:t>
            </a:r>
            <a:r>
              <a:rPr lang="de-DE" sz="1800" b="0" i="0" dirty="0" smtClean="0">
                <a:solidFill>
                  <a:srgbClr val="FFFFFF"/>
                </a:solidFill>
                <a:cs typeface="Arial" panose="020B0604020202020204" pitchFamily="34" charset="0"/>
              </a:rPr>
              <a:t> </a:t>
            </a:r>
            <a:r>
              <a:rPr lang="de-DE" sz="1800" b="0" i="0" dirty="0" err="1" smtClean="0">
                <a:solidFill>
                  <a:srgbClr val="FFFFFF"/>
                </a:solidFill>
                <a:cs typeface="Arial" panose="020B0604020202020204" pitchFamily="34" charset="0"/>
              </a:rPr>
              <a:t>closed</a:t>
            </a:r>
            <a:r>
              <a:rPr lang="de-DE" sz="1800" b="0" i="0" dirty="0" smtClean="0">
                <a:solidFill>
                  <a:srgbClr val="FFFFFF"/>
                </a:solidFill>
                <a:cs typeface="Arial" panose="020B0604020202020204" pitchFamily="34" charset="0"/>
              </a:rPr>
              <a:t> </a:t>
            </a:r>
            <a:r>
              <a:rPr lang="de-DE" sz="1800" b="0" i="0" dirty="0" err="1" smtClean="0">
                <a:solidFill>
                  <a:srgbClr val="FFFFFF"/>
                </a:solidFill>
                <a:cs typeface="Arial" panose="020B0604020202020204" pitchFamily="34" charset="0"/>
              </a:rPr>
              <a:t>as</a:t>
            </a:r>
            <a:r>
              <a:rPr lang="de-DE" sz="1800" b="0" i="0" dirty="0" smtClean="0">
                <a:solidFill>
                  <a:srgbClr val="FFFFFF"/>
                </a:solidFill>
                <a:cs typeface="Arial" panose="020B0604020202020204" pitchFamily="34" charset="0"/>
              </a:rPr>
              <a:t> </a:t>
            </a:r>
            <a:r>
              <a:rPr lang="de-DE" sz="1800" b="0" i="0" dirty="0" err="1">
                <a:solidFill>
                  <a:srgbClr val="FFFFFF"/>
                </a:solidFill>
                <a:cs typeface="Arial" panose="020B0604020202020204" pitchFamily="34" charset="0"/>
              </a:rPr>
              <a:t>necessary</a:t>
            </a:r>
            <a:r>
              <a:rPr lang="de-DE" sz="1800" b="0" i="0" dirty="0">
                <a:solidFill>
                  <a:srgbClr val="FFFFFF"/>
                </a:solidFill>
                <a:cs typeface="Arial" panose="020B0604020202020204" pitchFamily="34" charset="0"/>
              </a:rPr>
              <a:t>"; </a:t>
            </a:r>
            <a:r>
              <a:rPr lang="de-DE" sz="1800" b="0" i="0" dirty="0" err="1">
                <a:solidFill>
                  <a:srgbClr val="FFFFFF"/>
                </a:solidFill>
                <a:cs typeface="Arial" panose="020B0604020202020204" pitchFamily="34" charset="0"/>
              </a:rPr>
              <a:t>Mandatory</a:t>
            </a:r>
            <a:r>
              <a:rPr lang="de-DE" sz="1800" b="0" i="0" dirty="0">
                <a:solidFill>
                  <a:srgbClr val="FFFFFF"/>
                </a:solidFill>
                <a:cs typeface="Arial" panose="020B0604020202020204" pitchFamily="34" charset="0"/>
              </a:rPr>
              <a:t> Data Management Plan </a:t>
            </a:r>
            <a:r>
              <a:rPr lang="de-DE" sz="1800" b="0" i="0" dirty="0" err="1">
                <a:solidFill>
                  <a:srgbClr val="FFFFFF"/>
                </a:solidFill>
                <a:cs typeface="Arial" panose="020B0604020202020204" pitchFamily="34" charset="0"/>
              </a:rPr>
              <a:t>for</a:t>
            </a:r>
            <a:r>
              <a:rPr lang="de-DE" sz="1800" b="0" i="0" dirty="0">
                <a:solidFill>
                  <a:srgbClr val="FFFFFF"/>
                </a:solidFill>
                <a:cs typeface="Arial" panose="020B0604020202020204" pitchFamily="34" charset="0"/>
              </a:rPr>
              <a:t> FAIR (</a:t>
            </a:r>
            <a:r>
              <a:rPr lang="de-DE" sz="1800" b="0" i="0" dirty="0" err="1">
                <a:solidFill>
                  <a:srgbClr val="FFFFFF"/>
                </a:solidFill>
                <a:cs typeface="Arial" panose="020B0604020202020204" pitchFamily="34" charset="0"/>
              </a:rPr>
              <a:t>Findable</a:t>
            </a:r>
            <a:r>
              <a:rPr lang="de-DE" sz="1800" b="0" i="0" dirty="0">
                <a:solidFill>
                  <a:srgbClr val="FFFFFF"/>
                </a:solidFill>
                <a:cs typeface="Arial" panose="020B0604020202020204" pitchFamily="34" charset="0"/>
              </a:rPr>
              <a:t>, </a:t>
            </a:r>
            <a:r>
              <a:rPr lang="de-DE" sz="1800" b="0" i="0" dirty="0" err="1">
                <a:solidFill>
                  <a:srgbClr val="FFFFFF"/>
                </a:solidFill>
                <a:cs typeface="Arial" panose="020B0604020202020204" pitchFamily="34" charset="0"/>
              </a:rPr>
              <a:t>Accessible</a:t>
            </a:r>
            <a:r>
              <a:rPr lang="de-DE" sz="1800" b="0" i="0" dirty="0">
                <a:solidFill>
                  <a:srgbClr val="FFFFFF"/>
                </a:solidFill>
                <a:cs typeface="Arial" panose="020B0604020202020204" pitchFamily="34" charset="0"/>
              </a:rPr>
              <a:t>, Interoperable, Re-</a:t>
            </a:r>
            <a:r>
              <a:rPr lang="de-DE" sz="1800" b="0" i="0" dirty="0" err="1">
                <a:solidFill>
                  <a:srgbClr val="FFFFFF"/>
                </a:solidFill>
                <a:cs typeface="Arial" panose="020B0604020202020204" pitchFamily="34" charset="0"/>
              </a:rPr>
              <a:t>usable</a:t>
            </a:r>
            <a:r>
              <a:rPr lang="de-DE" sz="1800" b="0" i="0" dirty="0">
                <a:solidFill>
                  <a:srgbClr val="FFFFFF"/>
                </a:solidFill>
                <a:cs typeface="Arial" panose="020B0604020202020204" pitchFamily="34" charset="0"/>
              </a:rPr>
              <a:t>) </a:t>
            </a:r>
            <a:r>
              <a:rPr lang="de-DE" sz="1800" b="0" i="0" dirty="0" err="1">
                <a:solidFill>
                  <a:srgbClr val="FFFFFF"/>
                </a:solidFill>
                <a:cs typeface="Arial" panose="020B0604020202020204" pitchFamily="34" charset="0"/>
              </a:rPr>
              <a:t>and</a:t>
            </a:r>
            <a:r>
              <a:rPr lang="de-DE" sz="1800" b="0" i="0" dirty="0">
                <a:solidFill>
                  <a:srgbClr val="FFFFFF"/>
                </a:solidFill>
                <a:cs typeface="Arial" panose="020B0604020202020204" pitchFamily="34" charset="0"/>
              </a:rPr>
              <a:t> Open Research Data</a:t>
            </a:r>
          </a:p>
        </p:txBody>
      </p:sp>
      <p:sp>
        <p:nvSpPr>
          <p:cNvPr id="7" name="Rectangle 6"/>
          <p:cNvSpPr/>
          <p:nvPr/>
        </p:nvSpPr>
        <p:spPr>
          <a:xfrm>
            <a:off x="601310" y="1484784"/>
            <a:ext cx="8175431" cy="1156008"/>
          </a:xfrm>
          <a:prstGeom prst="rect">
            <a:avLst/>
          </a:prstGeom>
          <a:solidFill>
            <a:schemeClr val="bg1"/>
          </a:solidFill>
          <a:ln w="317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0" tIns="108000" rtlCol="0" anchor="t"/>
          <a:lstStyle/>
          <a:p>
            <a:pPr defTabSz="457200" fontAlgn="auto">
              <a:spcBef>
                <a:spcPts val="0"/>
              </a:spcBef>
              <a:spcAft>
                <a:spcPts val="0"/>
              </a:spcAft>
            </a:pPr>
            <a:endParaRPr lang="en-GB" sz="1800" b="0" dirty="0">
              <a:solidFill>
                <a:srgbClr val="404A52"/>
              </a:solidFill>
            </a:endParaRPr>
          </a:p>
        </p:txBody>
      </p:sp>
      <p:grpSp>
        <p:nvGrpSpPr>
          <p:cNvPr id="8" name="Group 7"/>
          <p:cNvGrpSpPr/>
          <p:nvPr/>
        </p:nvGrpSpPr>
        <p:grpSpPr>
          <a:xfrm>
            <a:off x="889424" y="1632681"/>
            <a:ext cx="7509460" cy="936103"/>
            <a:chOff x="1094418" y="1263221"/>
            <a:chExt cx="7419376" cy="1008112"/>
          </a:xfrm>
        </p:grpSpPr>
        <p:sp>
          <p:nvSpPr>
            <p:cNvPr id="10" name="Pentagon 9"/>
            <p:cNvSpPr/>
            <p:nvPr/>
          </p:nvSpPr>
          <p:spPr bwMode="auto">
            <a:xfrm>
              <a:off x="1094418" y="1268831"/>
              <a:ext cx="2608058" cy="930565"/>
            </a:xfrm>
            <a:prstGeom prst="homePlate">
              <a:avLst/>
            </a:prstGeom>
            <a:solidFill>
              <a:schemeClr val="tx2"/>
            </a:solidFill>
            <a:ln>
              <a:noFill/>
            </a:ln>
            <a:effectLst/>
            <a:extLst/>
          </p:spPr>
          <p:txBody>
            <a:bodyPr vert="horz" wrap="square" lIns="180000" tIns="45720" rIns="91440" bIns="45720" numCol="1" rtlCol="0" anchor="ctr" anchorCtr="0" compatLnSpc="1">
              <a:prstTxWarp prst="textNoShape">
                <a:avLst/>
              </a:prstTxWarp>
            </a:bodyPr>
            <a:ls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a:lstStyle>
            <a:p>
              <a:pPr marL="3175"/>
              <a:r>
                <a:rPr lang="en-GB" sz="2000" dirty="0" smtClean="0">
                  <a:solidFill>
                    <a:srgbClr val="FFFFFF"/>
                  </a:solidFill>
                  <a:latin typeface="Arial"/>
                  <a:ea typeface="Verdana" panose="020B0604030504040204" pitchFamily="34" charset="0"/>
                  <a:cs typeface="Verdana" panose="020B0604030504040204" pitchFamily="34" charset="0"/>
                </a:rPr>
                <a:t>Open Science</a:t>
              </a:r>
              <a:endParaRPr lang="en-GB" sz="2000" dirty="0">
                <a:solidFill>
                  <a:srgbClr val="FFFFFF"/>
                </a:solidFill>
                <a:latin typeface="Arial"/>
                <a:ea typeface="Verdana" panose="020B0604030504040204" pitchFamily="34" charset="0"/>
                <a:cs typeface="Verdana" panose="020B0604030504040204" pitchFamily="34" charset="0"/>
              </a:endParaRPr>
            </a:p>
          </p:txBody>
        </p:sp>
        <p:sp>
          <p:nvSpPr>
            <p:cNvPr id="11" name="Title 1"/>
            <p:cNvSpPr txBox="1">
              <a:spLocks/>
            </p:cNvSpPr>
            <p:nvPr/>
          </p:nvSpPr>
          <p:spPr bwMode="auto">
            <a:xfrm>
              <a:off x="3403170" y="1263221"/>
              <a:ext cx="5110624"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r>
                <a:rPr lang="en-GB" sz="1800" dirty="0" smtClean="0">
                  <a:solidFill>
                    <a:srgbClr val="404A52"/>
                  </a:solidFill>
                </a:rPr>
                <a:t>Better dissemination </a:t>
              </a:r>
              <a:r>
                <a:rPr lang="en-GB" sz="1800" dirty="0">
                  <a:solidFill>
                    <a:srgbClr val="404A52"/>
                  </a:solidFill>
                </a:rPr>
                <a:t>and exploitation of R&amp;I results and support to active engagement of society</a:t>
              </a:r>
            </a:p>
          </p:txBody>
        </p:sp>
      </p:grpSp>
    </p:spTree>
    <p:extLst>
      <p:ext uri="{BB962C8B-B14F-4D97-AF65-F5344CB8AC3E}">
        <p14:creationId xmlns:p14="http://schemas.microsoft.com/office/powerpoint/2010/main" val="4795048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584" y="1321970"/>
            <a:ext cx="7523758" cy="4543930"/>
          </a:xfrm>
          <a:prstGeom prst="rect">
            <a:avLst/>
          </a:prstGeom>
        </p:spPr>
      </p:pic>
      <p:sp>
        <p:nvSpPr>
          <p:cNvPr id="26" name="TextBox 25"/>
          <p:cNvSpPr txBox="1"/>
          <p:nvPr/>
        </p:nvSpPr>
        <p:spPr>
          <a:xfrm>
            <a:off x="1259841" y="565254"/>
            <a:ext cx="7783575" cy="523220"/>
          </a:xfrm>
          <a:prstGeom prst="rect">
            <a:avLst/>
          </a:prstGeom>
          <a:noFill/>
        </p:spPr>
        <p:txBody>
          <a:bodyPr wrap="square" rtlCol="0">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0E4194"/>
                </a:solidFill>
                <a:effectLst/>
                <a:uLnTx/>
                <a:uFillTx/>
                <a:latin typeface="Arial"/>
                <a:ea typeface="+mn-ea"/>
                <a:cs typeface="+mn-cs"/>
              </a:rPr>
              <a:t>Widening participation/spreading excellence</a:t>
            </a:r>
            <a:endParaRPr kumimoji="0" lang="en-GB" sz="2800" b="1" i="0" u="none" strike="noStrike" kern="0" cap="none" spc="0" normalizeH="0" baseline="0" noProof="0" dirty="0">
              <a:ln>
                <a:noFill/>
              </a:ln>
              <a:solidFill>
                <a:srgbClr val="0E4194"/>
              </a:solidFill>
              <a:effectLst/>
              <a:uLnTx/>
              <a:uFillTx/>
              <a:latin typeface="Arial"/>
              <a:ea typeface="+mn-ea"/>
              <a:cs typeface="+mn-cs"/>
            </a:endParaRPr>
          </a:p>
        </p:txBody>
      </p:sp>
      <p:sp>
        <p:nvSpPr>
          <p:cNvPr id="33" name="Rectangle 32"/>
          <p:cNvSpPr/>
          <p:nvPr/>
        </p:nvSpPr>
        <p:spPr>
          <a:xfrm>
            <a:off x="3336954" y="1484784"/>
            <a:ext cx="2514316" cy="1107996"/>
          </a:xfrm>
          <a:prstGeom prst="rect">
            <a:avLst/>
          </a:prstGeom>
        </p:spPr>
        <p:txBody>
          <a:bodyPr wrap="square" anchor="ctr">
            <a:spAutoFit/>
          </a:bodyPr>
          <a:lstStyle/>
          <a:p>
            <a:pPr marL="0" marR="0" lvl="0" indent="0" algn="ctr" defTabSz="457200" rtl="0" eaLnBrk="1" fontAlgn="auto" latinLnBrk="0" hangingPunct="1">
              <a:lnSpc>
                <a:spcPct val="100000"/>
              </a:lnSpc>
              <a:spcBef>
                <a:spcPts val="0"/>
              </a:spcBef>
              <a:spcAft>
                <a:spcPts val="120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15 </a:t>
            </a:r>
            <a:r>
              <a:rPr lang="en-GB" sz="1400" dirty="0" smtClean="0">
                <a:solidFill>
                  <a:srgbClr val="FFFFFF"/>
                </a:solidFill>
                <a:latin typeface="Arial" panose="020B0604020202020204" pitchFamily="34" charset="0"/>
                <a:cs typeface="Arial" panose="020B0604020202020204" pitchFamily="34" charset="0"/>
              </a:rPr>
              <a:t>Member States</a:t>
            </a:r>
            <a:r>
              <a:rPr kumimoji="0" lang="en-GB" sz="1400" b="1" i="0" u="none" strike="noStrike" kern="120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 and 9 outermost regions eligible </a:t>
            </a:r>
            <a:r>
              <a:rPr kumimoji="0" lang="en-GB" sz="1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for </a:t>
            </a:r>
            <a:r>
              <a:rPr kumimoji="0" lang="en-GB" sz="1400" b="1" i="0" u="none" strike="noStrike" kern="120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coordinators</a:t>
            </a:r>
            <a:endParaRPr kumimoji="0" lang="en-GB" sz="1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1200"/>
              </a:spcAft>
              <a:buClrTx/>
              <a:buSzTx/>
              <a:buFontTx/>
              <a:buNone/>
              <a:tabLst/>
              <a:defRPr/>
            </a:pPr>
            <a:r>
              <a:rPr kumimoji="0" lang="en-GB" sz="1400" b="1" i="0" u="none" strike="noStrike" kern="120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At least 3.3% budget</a:t>
            </a:r>
            <a:endParaRPr kumimoji="0" lang="en-GB" sz="1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pic>
        <p:nvPicPr>
          <p:cNvPr id="34" name="Picture 29"/>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35889" y="535830"/>
            <a:ext cx="751384" cy="601107"/>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1022565" y="5145584"/>
            <a:ext cx="1080120" cy="307777"/>
          </a:xfrm>
          <a:prstGeom prst="rect">
            <a:avLst/>
          </a:prstGeom>
        </p:spPr>
        <p:txBody>
          <a:bodyPr wrap="square">
            <a:spAutoFit/>
          </a:bodyPr>
          <a:lstStyle/>
          <a:p>
            <a:pPr lvl="0" algn="ctr" defTabSz="457200" fontAlgn="auto">
              <a:spcBef>
                <a:spcPts val="0"/>
              </a:spcBef>
              <a:spcAft>
                <a:spcPts val="0"/>
              </a:spcAft>
              <a:defRPr/>
            </a:pPr>
            <a:r>
              <a:rPr lang="en-IE" sz="1400" dirty="0">
                <a:solidFill>
                  <a:srgbClr val="FFFFFF"/>
                </a:solidFill>
                <a:latin typeface="Arial" panose="020B0604020202020204" pitchFamily="34" charset="0"/>
                <a:cs typeface="Arial" panose="020B0604020202020204" pitchFamily="34" charset="0"/>
              </a:rPr>
              <a:t>Teaming </a:t>
            </a:r>
          </a:p>
        </p:txBody>
      </p:sp>
      <p:sp>
        <p:nvSpPr>
          <p:cNvPr id="35" name="Rectangle 34"/>
          <p:cNvSpPr/>
          <p:nvPr/>
        </p:nvSpPr>
        <p:spPr>
          <a:xfrm>
            <a:off x="2988679" y="5145584"/>
            <a:ext cx="1223281" cy="307777"/>
          </a:xfrm>
          <a:prstGeom prst="rect">
            <a:avLst/>
          </a:prstGeom>
        </p:spPr>
        <p:txBody>
          <a:bodyPr wrap="square">
            <a:spAutoFit/>
          </a:bodyPr>
          <a:lstStyle/>
          <a:p>
            <a:pPr lvl="0" algn="ctr" defTabSz="457200" fontAlgn="auto">
              <a:spcBef>
                <a:spcPts val="0"/>
              </a:spcBef>
              <a:spcAft>
                <a:spcPts val="0"/>
              </a:spcAft>
              <a:defRPr/>
            </a:pPr>
            <a:r>
              <a:rPr lang="en-IE" sz="1400" dirty="0" smtClean="0">
                <a:solidFill>
                  <a:srgbClr val="FFFFFF"/>
                </a:solidFill>
                <a:latin typeface="Arial" panose="020B0604020202020204" pitchFamily="34" charset="0"/>
                <a:cs typeface="Arial" panose="020B0604020202020204" pitchFamily="34" charset="0"/>
              </a:rPr>
              <a:t>ERA-Chairs</a:t>
            </a:r>
            <a:endParaRPr lang="en-IE" sz="1400" dirty="0">
              <a:solidFill>
                <a:srgbClr val="FFFFFF"/>
              </a:solidFill>
              <a:latin typeface="Arial" panose="020B0604020202020204" pitchFamily="34" charset="0"/>
              <a:cs typeface="Arial" panose="020B0604020202020204" pitchFamily="34" charset="0"/>
            </a:endParaRPr>
          </a:p>
        </p:txBody>
      </p:sp>
      <p:sp>
        <p:nvSpPr>
          <p:cNvPr id="36" name="Rectangle 35"/>
          <p:cNvSpPr/>
          <p:nvPr/>
        </p:nvSpPr>
        <p:spPr>
          <a:xfrm>
            <a:off x="5508104" y="4850576"/>
            <a:ext cx="2664296" cy="738664"/>
          </a:xfrm>
          <a:prstGeom prst="rect">
            <a:avLst/>
          </a:prstGeom>
        </p:spPr>
        <p:txBody>
          <a:bodyPr wrap="square">
            <a:spAutoFit/>
          </a:bodyPr>
          <a:lstStyle/>
          <a:p>
            <a:pPr lvl="0" algn="ctr" defTabSz="457200" fontAlgn="auto">
              <a:spcBef>
                <a:spcPts val="0"/>
              </a:spcBef>
              <a:spcAft>
                <a:spcPts val="0"/>
              </a:spcAft>
              <a:defRPr/>
            </a:pPr>
            <a:r>
              <a:rPr lang="en-IE" sz="1400" dirty="0" smtClean="0">
                <a:solidFill>
                  <a:srgbClr val="FFFFFF"/>
                </a:solidFill>
                <a:latin typeface="Arial" panose="020B0604020202020204" pitchFamily="34" charset="0"/>
                <a:cs typeface="Arial" panose="020B0604020202020204" pitchFamily="34" charset="0"/>
              </a:rPr>
              <a:t>Excellence initiatives</a:t>
            </a:r>
          </a:p>
          <a:p>
            <a:pPr lvl="0" algn="ctr" defTabSz="457200" fontAlgn="auto">
              <a:spcBef>
                <a:spcPts val="0"/>
              </a:spcBef>
              <a:spcAft>
                <a:spcPts val="0"/>
              </a:spcAft>
              <a:defRPr/>
            </a:pPr>
            <a:endParaRPr lang="en-IE" sz="1400" dirty="0">
              <a:solidFill>
                <a:srgbClr val="FFFFFF"/>
              </a:solidFill>
              <a:latin typeface="Arial" panose="020B0604020202020204" pitchFamily="34" charset="0"/>
              <a:cs typeface="Arial" panose="020B0604020202020204" pitchFamily="34" charset="0"/>
            </a:endParaRPr>
          </a:p>
          <a:p>
            <a:pPr lvl="0" algn="ctr" defTabSz="457200" fontAlgn="auto">
              <a:spcBef>
                <a:spcPts val="0"/>
              </a:spcBef>
              <a:spcAft>
                <a:spcPts val="0"/>
              </a:spcAft>
              <a:defRPr/>
            </a:pPr>
            <a:r>
              <a:rPr lang="en-IE" sz="1400" dirty="0" smtClean="0">
                <a:solidFill>
                  <a:srgbClr val="FFFFFF"/>
                </a:solidFill>
                <a:latin typeface="Arial" panose="020B0604020202020204" pitchFamily="34" charset="0"/>
                <a:cs typeface="Arial" panose="020B0604020202020204" pitchFamily="34" charset="0"/>
              </a:rPr>
              <a:t>Brain circulation</a:t>
            </a:r>
            <a:endParaRPr lang="fr-BE" sz="1400" dirty="0">
              <a:solidFill>
                <a:srgbClr val="FFFFFF"/>
              </a:solidFill>
              <a:latin typeface="Arial" panose="020B0604020202020204" pitchFamily="34" charset="0"/>
              <a:cs typeface="Arial" panose="020B0604020202020204" pitchFamily="34" charset="0"/>
            </a:endParaRPr>
          </a:p>
        </p:txBody>
      </p:sp>
      <p:sp>
        <p:nvSpPr>
          <p:cNvPr id="37" name="Rectangle 36"/>
          <p:cNvSpPr/>
          <p:nvPr/>
        </p:nvSpPr>
        <p:spPr>
          <a:xfrm>
            <a:off x="1022564" y="3570951"/>
            <a:ext cx="1821273" cy="307777"/>
          </a:xfrm>
          <a:prstGeom prst="rect">
            <a:avLst/>
          </a:prstGeom>
        </p:spPr>
        <p:txBody>
          <a:bodyPr wrap="square">
            <a:spAutoFit/>
          </a:bodyPr>
          <a:lstStyle/>
          <a:p>
            <a:pPr lvl="0" algn="ctr" defTabSz="457200" fontAlgn="auto">
              <a:spcBef>
                <a:spcPts val="0"/>
              </a:spcBef>
              <a:spcAft>
                <a:spcPts val="0"/>
              </a:spcAft>
              <a:defRPr/>
            </a:pPr>
            <a:r>
              <a:rPr lang="en-IE" sz="1400" dirty="0" smtClean="0">
                <a:solidFill>
                  <a:srgbClr val="FFFFFF"/>
                </a:solidFill>
                <a:latin typeface="Arial" panose="020B0604020202020204" pitchFamily="34" charset="0"/>
                <a:cs typeface="Arial" panose="020B0604020202020204" pitchFamily="34" charset="0"/>
              </a:rPr>
              <a:t>Match-making</a:t>
            </a:r>
            <a:endParaRPr lang="fr-BE" sz="1400" dirty="0">
              <a:solidFill>
                <a:srgbClr val="FFFFFF"/>
              </a:solidFill>
              <a:latin typeface="Arial" panose="020B0604020202020204" pitchFamily="34" charset="0"/>
              <a:cs typeface="Arial" panose="020B0604020202020204" pitchFamily="34" charset="0"/>
            </a:endParaRPr>
          </a:p>
        </p:txBody>
      </p:sp>
      <p:sp>
        <p:nvSpPr>
          <p:cNvPr id="38" name="Rectangle 37"/>
          <p:cNvSpPr/>
          <p:nvPr/>
        </p:nvSpPr>
        <p:spPr>
          <a:xfrm>
            <a:off x="1022564" y="1395933"/>
            <a:ext cx="1749236" cy="1384995"/>
          </a:xfrm>
          <a:prstGeom prst="rect">
            <a:avLst/>
          </a:prstGeom>
        </p:spPr>
        <p:txBody>
          <a:bodyPr wrap="square" anchor="ctr">
            <a:spAutoFit/>
          </a:bodyPr>
          <a:lstStyle/>
          <a:p>
            <a:pPr lvl="0" algn="ctr" defTabSz="457200" fontAlgn="auto">
              <a:spcBef>
                <a:spcPts val="0"/>
              </a:spcBef>
              <a:spcAft>
                <a:spcPts val="0"/>
              </a:spcAft>
              <a:defRPr/>
            </a:pPr>
            <a:r>
              <a:rPr lang="en-IE" sz="1400" dirty="0" smtClean="0">
                <a:solidFill>
                  <a:srgbClr val="FFFFFF"/>
                </a:solidFill>
                <a:latin typeface="Arial" panose="020B0604020202020204" pitchFamily="34" charset="0"/>
                <a:cs typeface="Arial" panose="020B0604020202020204" pitchFamily="34" charset="0"/>
              </a:rPr>
              <a:t>National Contact Point (NCP) </a:t>
            </a:r>
            <a:br>
              <a:rPr lang="en-IE" sz="1400" dirty="0" smtClean="0">
                <a:solidFill>
                  <a:srgbClr val="FFFFFF"/>
                </a:solidFill>
                <a:latin typeface="Arial" panose="020B0604020202020204" pitchFamily="34" charset="0"/>
                <a:cs typeface="Arial" panose="020B0604020202020204" pitchFamily="34" charset="0"/>
              </a:rPr>
            </a:br>
            <a:r>
              <a:rPr lang="en-IE" sz="1400" dirty="0" smtClean="0">
                <a:solidFill>
                  <a:srgbClr val="FFFFFF"/>
                </a:solidFill>
                <a:latin typeface="Arial" panose="020B0604020202020204" pitchFamily="34" charset="0"/>
                <a:cs typeface="Arial" panose="020B0604020202020204" pitchFamily="34" charset="0"/>
              </a:rPr>
              <a:t>Support</a:t>
            </a:r>
          </a:p>
          <a:p>
            <a:pPr lvl="0" algn="ctr" defTabSz="457200" fontAlgn="auto">
              <a:spcBef>
                <a:spcPts val="0"/>
              </a:spcBef>
              <a:spcAft>
                <a:spcPts val="0"/>
              </a:spcAft>
              <a:defRPr/>
            </a:pPr>
            <a:endParaRPr lang="en-IE" sz="1400" dirty="0">
              <a:solidFill>
                <a:srgbClr val="FFFFFF"/>
              </a:solidFill>
              <a:latin typeface="Arial" panose="020B0604020202020204" pitchFamily="34" charset="0"/>
              <a:cs typeface="Arial" panose="020B0604020202020204" pitchFamily="34" charset="0"/>
            </a:endParaRPr>
          </a:p>
          <a:p>
            <a:pPr lvl="0" algn="ctr" defTabSz="457200" fontAlgn="auto">
              <a:spcBef>
                <a:spcPts val="0"/>
              </a:spcBef>
              <a:spcAft>
                <a:spcPts val="0"/>
              </a:spcAft>
              <a:defRPr/>
            </a:pPr>
            <a:r>
              <a:rPr lang="en-IE" sz="1400" dirty="0" smtClean="0">
                <a:solidFill>
                  <a:srgbClr val="FFFFFF"/>
                </a:solidFill>
                <a:latin typeface="Arial" panose="020B0604020202020204" pitchFamily="34" charset="0"/>
                <a:cs typeface="Arial" panose="020B0604020202020204" pitchFamily="34" charset="0"/>
              </a:rPr>
              <a:t>Pre-proposal checks</a:t>
            </a:r>
            <a:endParaRPr lang="fr-BE" sz="1400" dirty="0">
              <a:solidFill>
                <a:srgbClr val="FFFFFF"/>
              </a:solidFill>
              <a:latin typeface="Arial" panose="020B0604020202020204" pitchFamily="34" charset="0"/>
              <a:cs typeface="Arial" panose="020B0604020202020204" pitchFamily="34" charset="0"/>
            </a:endParaRPr>
          </a:p>
        </p:txBody>
      </p:sp>
      <p:sp>
        <p:nvSpPr>
          <p:cNvPr id="39" name="Rectangle 38"/>
          <p:cNvSpPr/>
          <p:nvPr/>
        </p:nvSpPr>
        <p:spPr>
          <a:xfrm>
            <a:off x="6379016" y="1820839"/>
            <a:ext cx="1728192" cy="523220"/>
          </a:xfrm>
          <a:prstGeom prst="rect">
            <a:avLst/>
          </a:prstGeom>
        </p:spPr>
        <p:txBody>
          <a:bodyPr wrap="square">
            <a:spAutoFit/>
          </a:bodyPr>
          <a:lstStyle/>
          <a:p>
            <a:pPr lvl="0" algn="ctr" defTabSz="457200" fontAlgn="auto">
              <a:spcBef>
                <a:spcPts val="0"/>
              </a:spcBef>
              <a:spcAft>
                <a:spcPts val="0"/>
              </a:spcAft>
              <a:defRPr/>
            </a:pPr>
            <a:r>
              <a:rPr lang="en-IE" sz="1400" dirty="0" smtClean="0">
                <a:solidFill>
                  <a:srgbClr val="FFFFFF"/>
                </a:solidFill>
                <a:latin typeface="Arial" panose="020B0604020202020204" pitchFamily="34" charset="0"/>
                <a:cs typeface="Arial" panose="020B0604020202020204" pitchFamily="34" charset="0"/>
              </a:rPr>
              <a:t>Recognition of participation</a:t>
            </a:r>
            <a:endParaRPr lang="fr-BE" sz="1400" dirty="0">
              <a:solidFill>
                <a:srgbClr val="FFFFFF"/>
              </a:solidFill>
              <a:latin typeface="Arial" panose="020B0604020202020204" pitchFamily="34" charset="0"/>
              <a:cs typeface="Arial" panose="020B0604020202020204" pitchFamily="34" charset="0"/>
            </a:endParaRPr>
          </a:p>
        </p:txBody>
      </p:sp>
      <p:sp>
        <p:nvSpPr>
          <p:cNvPr id="41" name="Rectangle 40"/>
          <p:cNvSpPr/>
          <p:nvPr/>
        </p:nvSpPr>
        <p:spPr>
          <a:xfrm>
            <a:off x="6379016" y="3548824"/>
            <a:ext cx="1728192" cy="307777"/>
          </a:xfrm>
          <a:prstGeom prst="rect">
            <a:avLst/>
          </a:prstGeom>
        </p:spPr>
        <p:txBody>
          <a:bodyPr wrap="square">
            <a:spAutoFit/>
          </a:bodyPr>
          <a:lstStyle/>
          <a:p>
            <a:pPr lvl="0" algn="ctr" defTabSz="457200" fontAlgn="auto">
              <a:spcBef>
                <a:spcPts val="0"/>
              </a:spcBef>
              <a:spcAft>
                <a:spcPts val="0"/>
              </a:spcAft>
              <a:defRPr/>
            </a:pPr>
            <a:r>
              <a:rPr lang="en-IE" sz="1400" dirty="0" smtClean="0">
                <a:solidFill>
                  <a:srgbClr val="FFFFFF"/>
                </a:solidFill>
                <a:latin typeface="Arial" panose="020B0604020202020204" pitchFamily="34" charset="0"/>
                <a:cs typeface="Arial" panose="020B0604020202020204" pitchFamily="34" charset="0"/>
              </a:rPr>
              <a:t>Hop-on</a:t>
            </a:r>
            <a:endParaRPr lang="fr-BE" sz="1400" dirty="0">
              <a:solidFill>
                <a:srgbClr val="FFFFFF"/>
              </a:solidFill>
              <a:latin typeface="Arial" panose="020B0604020202020204" pitchFamily="34" charset="0"/>
              <a:cs typeface="Arial" panose="020B0604020202020204" pitchFamily="34" charset="0"/>
            </a:endParaRPr>
          </a:p>
        </p:txBody>
      </p:sp>
      <p:sp>
        <p:nvSpPr>
          <p:cNvPr id="42" name="Rectangle 41"/>
          <p:cNvSpPr/>
          <p:nvPr/>
        </p:nvSpPr>
        <p:spPr>
          <a:xfrm>
            <a:off x="3041113" y="2996952"/>
            <a:ext cx="3061774" cy="1354217"/>
          </a:xfrm>
          <a:prstGeom prst="rect">
            <a:avLst/>
          </a:prstGeom>
        </p:spPr>
        <p:txBody>
          <a:bodyPr wrap="square">
            <a:spAutoFit/>
          </a:bodyPr>
          <a:lstStyle/>
          <a:p>
            <a:pPr lvl="0" algn="ctr" defTabSz="457200" fontAlgn="auto">
              <a:spcBef>
                <a:spcPts val="0"/>
              </a:spcBef>
              <a:spcAft>
                <a:spcPts val="0"/>
              </a:spcAft>
              <a:defRPr/>
            </a:pPr>
            <a:r>
              <a:rPr lang="fr-BE" sz="2000" dirty="0" smtClean="0">
                <a:solidFill>
                  <a:srgbClr val="FFFFFF"/>
                </a:solidFill>
                <a:latin typeface="Arial" panose="020B0604020202020204" pitchFamily="34" charset="0"/>
                <a:cs typeface="Arial" panose="020B0604020202020204" pitchFamily="34" charset="0"/>
              </a:rPr>
              <a:t>EXCELLENCE</a:t>
            </a:r>
          </a:p>
          <a:p>
            <a:pPr lvl="0" algn="ctr" defTabSz="457200" fontAlgn="auto">
              <a:spcBef>
                <a:spcPts val="0"/>
              </a:spcBef>
              <a:spcAft>
                <a:spcPts val="1200"/>
              </a:spcAft>
              <a:defRPr/>
            </a:pPr>
            <a:r>
              <a:rPr lang="fr-BE" sz="1400" dirty="0" smtClean="0">
                <a:solidFill>
                  <a:srgbClr val="FFFFFF"/>
                </a:solidFill>
                <a:latin typeface="Arial" panose="020B0604020202020204" pitchFamily="34" charset="0"/>
                <a:cs typeface="Arial" panose="020B0604020202020204" pitchFamily="34" charset="0"/>
              </a:rPr>
              <a:t>Foster participation</a:t>
            </a:r>
          </a:p>
          <a:p>
            <a:pPr lvl="0" algn="ctr" defTabSz="457200" fontAlgn="auto">
              <a:spcBef>
                <a:spcPts val="0"/>
              </a:spcBef>
              <a:spcAft>
                <a:spcPts val="1200"/>
              </a:spcAft>
              <a:defRPr/>
            </a:pPr>
            <a:r>
              <a:rPr lang="fr-BE" sz="1400" dirty="0" err="1" smtClean="0">
                <a:solidFill>
                  <a:srgbClr val="FFFFFF"/>
                </a:solidFill>
                <a:latin typeface="Arial" panose="020B0604020202020204" pitchFamily="34" charset="0"/>
                <a:cs typeface="Arial" panose="020B0604020202020204" pitchFamily="34" charset="0"/>
              </a:rPr>
              <a:t>Facilitate</a:t>
            </a:r>
            <a:r>
              <a:rPr lang="fr-BE" sz="1400" dirty="0" smtClean="0">
                <a:solidFill>
                  <a:srgbClr val="FFFFFF"/>
                </a:solidFill>
                <a:latin typeface="Arial" panose="020B0604020202020204" pitchFamily="34" charset="0"/>
                <a:cs typeface="Arial" panose="020B0604020202020204" pitchFamily="34" charset="0"/>
              </a:rPr>
              <a:t> collaborative links</a:t>
            </a:r>
          </a:p>
          <a:p>
            <a:pPr lvl="0" algn="ctr" defTabSz="457200" fontAlgn="auto">
              <a:spcBef>
                <a:spcPts val="0"/>
              </a:spcBef>
              <a:spcAft>
                <a:spcPts val="1200"/>
              </a:spcAft>
              <a:defRPr/>
            </a:pPr>
            <a:r>
              <a:rPr lang="fr-BE" sz="1400" dirty="0" err="1" smtClean="0">
                <a:solidFill>
                  <a:srgbClr val="FFFFFF"/>
                </a:solidFill>
                <a:latin typeface="Arial" panose="020B0604020202020204" pitchFamily="34" charset="0"/>
                <a:cs typeface="Arial" panose="020B0604020202020204" pitchFamily="34" charset="0"/>
              </a:rPr>
              <a:t>Contribute</a:t>
            </a:r>
            <a:r>
              <a:rPr lang="fr-BE" sz="1400" dirty="0" smtClean="0">
                <a:solidFill>
                  <a:srgbClr val="FFFFFF"/>
                </a:solidFill>
                <a:latin typeface="Arial" panose="020B0604020202020204" pitchFamily="34" charset="0"/>
                <a:cs typeface="Arial" panose="020B0604020202020204" pitchFamily="34" charset="0"/>
              </a:rPr>
              <a:t> to </a:t>
            </a:r>
            <a:r>
              <a:rPr lang="fr-BE" sz="1400" dirty="0" err="1" smtClean="0">
                <a:solidFill>
                  <a:srgbClr val="FFFFFF"/>
                </a:solidFill>
                <a:latin typeface="Arial" panose="020B0604020202020204" pitchFamily="34" charset="0"/>
                <a:cs typeface="Arial" panose="020B0604020202020204" pitchFamily="34" charset="0"/>
              </a:rPr>
              <a:t>reducing</a:t>
            </a:r>
            <a:r>
              <a:rPr lang="fr-BE" sz="1400" dirty="0" smtClean="0">
                <a:solidFill>
                  <a:srgbClr val="FFFFFF"/>
                </a:solidFill>
                <a:latin typeface="Arial" panose="020B0604020202020204" pitchFamily="34" charset="0"/>
                <a:cs typeface="Arial" panose="020B0604020202020204" pitchFamily="34" charset="0"/>
              </a:rPr>
              <a:t> R&amp;I </a:t>
            </a:r>
            <a:r>
              <a:rPr lang="fr-BE" sz="1400" dirty="0" err="1" smtClean="0">
                <a:solidFill>
                  <a:srgbClr val="FFFFFF"/>
                </a:solidFill>
                <a:latin typeface="Arial" panose="020B0604020202020204" pitchFamily="34" charset="0"/>
                <a:cs typeface="Arial" panose="020B0604020202020204" pitchFamily="34" charset="0"/>
              </a:rPr>
              <a:t>divide</a:t>
            </a:r>
            <a:endParaRPr lang="fr-BE" sz="1400" dirty="0">
              <a:solidFill>
                <a:srgbClr val="FFFFFF"/>
              </a:solidFill>
              <a:latin typeface="Arial" panose="020B0604020202020204" pitchFamily="34" charset="0"/>
              <a:cs typeface="Arial" panose="020B0604020202020204" pitchFamily="34" charset="0"/>
            </a:endParaRPr>
          </a:p>
        </p:txBody>
      </p:sp>
      <p:sp>
        <p:nvSpPr>
          <p:cNvPr id="43" name="Rectangle 42"/>
          <p:cNvSpPr/>
          <p:nvPr/>
        </p:nvSpPr>
        <p:spPr>
          <a:xfrm>
            <a:off x="1960993" y="5145584"/>
            <a:ext cx="1080120" cy="307777"/>
          </a:xfrm>
          <a:prstGeom prst="rect">
            <a:avLst/>
          </a:prstGeom>
        </p:spPr>
        <p:txBody>
          <a:bodyPr wrap="square">
            <a:spAutoFit/>
          </a:bodyPr>
          <a:lstStyle/>
          <a:p>
            <a:pPr lvl="0" algn="ctr" defTabSz="457200" fontAlgn="auto">
              <a:spcBef>
                <a:spcPts val="0"/>
              </a:spcBef>
              <a:spcAft>
                <a:spcPts val="0"/>
              </a:spcAft>
              <a:defRPr/>
            </a:pPr>
            <a:r>
              <a:rPr lang="en-IE" sz="1400" dirty="0" smtClean="0">
                <a:solidFill>
                  <a:srgbClr val="FFFFFF"/>
                </a:solidFill>
                <a:latin typeface="Arial" panose="020B0604020202020204" pitchFamily="34" charset="0"/>
                <a:cs typeface="Arial" panose="020B0604020202020204" pitchFamily="34" charset="0"/>
              </a:rPr>
              <a:t>Twinning </a:t>
            </a:r>
            <a:endParaRPr lang="en-IE" sz="1400" dirty="0">
              <a:solidFill>
                <a:srgbClr val="FFFFFF"/>
              </a:solidFill>
              <a:latin typeface="Arial" panose="020B0604020202020204" pitchFamily="34" charset="0"/>
              <a:cs typeface="Arial" panose="020B0604020202020204" pitchFamily="34" charset="0"/>
            </a:endParaRPr>
          </a:p>
        </p:txBody>
      </p:sp>
      <p:sp>
        <p:nvSpPr>
          <p:cNvPr id="44" name="Rectangle 43"/>
          <p:cNvSpPr/>
          <p:nvPr/>
        </p:nvSpPr>
        <p:spPr>
          <a:xfrm>
            <a:off x="4138518" y="5145584"/>
            <a:ext cx="900242" cy="307777"/>
          </a:xfrm>
          <a:prstGeom prst="rect">
            <a:avLst/>
          </a:prstGeom>
        </p:spPr>
        <p:txBody>
          <a:bodyPr wrap="square">
            <a:spAutoFit/>
          </a:bodyPr>
          <a:lstStyle/>
          <a:p>
            <a:pPr lvl="0" algn="ctr" defTabSz="457200" fontAlgn="auto">
              <a:spcBef>
                <a:spcPts val="0"/>
              </a:spcBef>
              <a:spcAft>
                <a:spcPts val="0"/>
              </a:spcAft>
              <a:defRPr/>
            </a:pPr>
            <a:r>
              <a:rPr lang="en-IE" sz="1400" dirty="0" smtClean="0">
                <a:solidFill>
                  <a:srgbClr val="FFFFFF"/>
                </a:solidFill>
                <a:latin typeface="Arial" panose="020B0604020202020204" pitchFamily="34" charset="0"/>
                <a:cs typeface="Arial" panose="020B0604020202020204" pitchFamily="34" charset="0"/>
              </a:rPr>
              <a:t>COST</a:t>
            </a:r>
            <a:endParaRPr lang="en-IE" sz="140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74585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025594"/>
            <a:ext cx="6372200" cy="646331"/>
          </a:xfrm>
          <a:prstGeom prst="rect">
            <a:avLst/>
          </a:prstGeom>
          <a:solidFill>
            <a:schemeClr val="accent6"/>
          </a:solidFill>
        </p:spPr>
        <p:txBody>
          <a:bodyPr wrap="square" lIns="0" rtlCol="0" anchor="ctr" anchorCtr="0">
            <a:spAutoFit/>
          </a:bodyPr>
          <a:lstStyle/>
          <a:p>
            <a:pPr lvl="1"/>
            <a:r>
              <a:rPr lang="en-GB" sz="3600" dirty="0">
                <a:solidFill>
                  <a:schemeClr val="bg1"/>
                </a:solidFill>
                <a:latin typeface="+mj-lt"/>
              </a:rPr>
              <a:t>Horizon Europe </a:t>
            </a:r>
            <a:r>
              <a:rPr lang="en-GB" sz="3600" dirty="0" smtClean="0">
                <a:solidFill>
                  <a:schemeClr val="bg1"/>
                </a:solidFill>
                <a:latin typeface="+mj-lt"/>
              </a:rPr>
              <a:t>– In detail</a:t>
            </a:r>
            <a:endParaRPr lang="en-GB" sz="3600" dirty="0">
              <a:solidFill>
                <a:schemeClr val="bg1"/>
              </a:solidFill>
              <a:latin typeface="+mj-lt"/>
            </a:endParaRPr>
          </a:p>
        </p:txBody>
      </p:sp>
    </p:spTree>
    <p:extLst>
      <p:ext uri="{BB962C8B-B14F-4D97-AF65-F5344CB8AC3E}">
        <p14:creationId xmlns:p14="http://schemas.microsoft.com/office/powerpoint/2010/main" val="36713215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GB" sz="3200" dirty="0"/>
              <a:t>We built a four wheel </a:t>
            </a:r>
            <a:r>
              <a:rPr lang="en-GB" sz="3200" dirty="0" smtClean="0"/>
              <a:t>drive </a:t>
            </a:r>
            <a:r>
              <a:rPr lang="en-GB" sz="3200" dirty="0" err="1"/>
              <a:t>nano</a:t>
            </a:r>
            <a:r>
              <a:rPr lang="en-GB" sz="3200" dirty="0"/>
              <a:t>-car. </a:t>
            </a:r>
            <a:r>
              <a:rPr lang="en-GB" sz="3200" dirty="0" smtClean="0"/>
              <a:t/>
            </a:r>
            <a:br>
              <a:rPr lang="en-GB" sz="3200" dirty="0" smtClean="0"/>
            </a:br>
            <a:r>
              <a:rPr lang="en-GB" sz="3200" dirty="0" smtClean="0"/>
              <a:t>It </a:t>
            </a:r>
            <a:r>
              <a:rPr lang="en-GB" sz="3200" dirty="0"/>
              <a:t>would not have been </a:t>
            </a:r>
            <a:r>
              <a:rPr lang="en-GB" sz="3200" dirty="0" smtClean="0"/>
              <a:t>possible </a:t>
            </a:r>
            <a:br>
              <a:rPr lang="en-GB" sz="3200" dirty="0" smtClean="0"/>
            </a:br>
            <a:r>
              <a:rPr lang="en-GB" sz="3200" dirty="0" smtClean="0"/>
              <a:t>without </a:t>
            </a:r>
            <a:r>
              <a:rPr lang="en-GB" sz="3200" dirty="0"/>
              <a:t>the ERC funding. </a:t>
            </a:r>
          </a:p>
        </p:txBody>
      </p:sp>
      <p:sp>
        <p:nvSpPr>
          <p:cNvPr id="5" name="Text Placeholder 4"/>
          <p:cNvSpPr>
            <a:spLocks noGrp="1"/>
          </p:cNvSpPr>
          <p:nvPr>
            <p:ph type="body" sz="quarter" idx="11"/>
          </p:nvPr>
        </p:nvSpPr>
        <p:spPr/>
        <p:txBody>
          <a:bodyPr/>
          <a:lstStyle/>
          <a:p>
            <a:r>
              <a:rPr lang="it-IT" b="1" dirty="0"/>
              <a:t>Prof. Ben </a:t>
            </a:r>
            <a:r>
              <a:rPr lang="it-IT" b="1" dirty="0" err="1" smtClean="0"/>
              <a:t>Feringa</a:t>
            </a:r>
            <a:r>
              <a:rPr lang="it-IT" dirty="0" smtClean="0"/>
              <a:t/>
            </a:r>
            <a:br>
              <a:rPr lang="it-IT" dirty="0" smtClean="0"/>
            </a:br>
            <a:r>
              <a:rPr lang="it-IT" dirty="0" smtClean="0"/>
              <a:t>Nobel </a:t>
            </a:r>
            <a:r>
              <a:rPr lang="it-IT" dirty="0"/>
              <a:t>laureate 2016, Davos 2018</a:t>
            </a:r>
            <a:endParaRPr lang="en-GB" dirty="0"/>
          </a:p>
        </p:txBody>
      </p:sp>
    </p:spTree>
    <p:extLst>
      <p:ext uri="{BB962C8B-B14F-4D97-AF65-F5344CB8AC3E}">
        <p14:creationId xmlns:p14="http://schemas.microsoft.com/office/powerpoint/2010/main" val="8750447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18457" y="260648"/>
            <a:ext cx="8147248" cy="720081"/>
          </a:xfrm>
          <a:prstGeom prst="rect">
            <a:avLst/>
          </a:prstGeom>
        </p:spPr>
        <p:txBody>
          <a:bodyPr/>
          <a:lstStyle/>
          <a:p>
            <a:pPr marL="0" indent="0"/>
            <a:r>
              <a:rPr lang="en-GB" sz="2000" dirty="0" smtClean="0">
                <a:solidFill>
                  <a:schemeClr val="accent6"/>
                </a:solidFill>
                <a:latin typeface="Arial" panose="020B0604020202020204" pitchFamily="34" charset="0"/>
                <a:cs typeface="Arial" panose="020B0604020202020204" pitchFamily="34" charset="0"/>
              </a:rPr>
              <a:t>Pillar 1</a:t>
            </a:r>
            <a:r>
              <a:rPr lang="en-GB" sz="2400" dirty="0" smtClean="0">
                <a:solidFill>
                  <a:schemeClr val="accent6"/>
                </a:solidFill>
                <a:latin typeface="Arial" panose="020B0604020202020204" pitchFamily="34" charset="0"/>
                <a:cs typeface="Arial" panose="020B0604020202020204" pitchFamily="34" charset="0"/>
              </a:rPr>
              <a:t/>
            </a:r>
            <a:br>
              <a:rPr lang="en-GB" sz="2400" dirty="0" smtClean="0">
                <a:solidFill>
                  <a:schemeClr val="accent6"/>
                </a:solidFill>
                <a:latin typeface="Arial" panose="020B0604020202020204" pitchFamily="34" charset="0"/>
                <a:cs typeface="Arial" panose="020B0604020202020204" pitchFamily="34" charset="0"/>
              </a:rPr>
            </a:br>
            <a:r>
              <a:rPr lang="en-GB" dirty="0" smtClean="0">
                <a:solidFill>
                  <a:schemeClr val="accent6"/>
                </a:solidFill>
                <a:latin typeface="Arial" panose="020B0604020202020204" pitchFamily="34" charset="0"/>
                <a:cs typeface="Arial" panose="020B0604020202020204" pitchFamily="34" charset="0"/>
              </a:rPr>
              <a:t>EXCELLENT SCIENCE: </a:t>
            </a:r>
            <a:br>
              <a:rPr lang="en-GB" dirty="0" smtClean="0">
                <a:solidFill>
                  <a:schemeClr val="accent6"/>
                </a:solidFill>
                <a:latin typeface="Arial" panose="020B0604020202020204" pitchFamily="34" charset="0"/>
                <a:cs typeface="Arial" panose="020B0604020202020204" pitchFamily="34" charset="0"/>
              </a:rPr>
            </a:br>
            <a:r>
              <a:rPr lang="en-GB" sz="2800" b="0" dirty="0" smtClean="0">
                <a:solidFill>
                  <a:schemeClr val="accent3"/>
                </a:solidFill>
                <a:latin typeface="Arial" panose="020B0604020202020204" pitchFamily="34" charset="0"/>
                <a:cs typeface="Arial" panose="020B0604020202020204" pitchFamily="34" charset="0"/>
              </a:rPr>
              <a:t>reinforcing </a:t>
            </a:r>
            <a:r>
              <a:rPr lang="en-GB" sz="2800" b="0" dirty="0">
                <a:solidFill>
                  <a:schemeClr val="accent3"/>
                </a:solidFill>
                <a:latin typeface="Arial" panose="020B0604020202020204" pitchFamily="34" charset="0"/>
                <a:cs typeface="Arial" panose="020B0604020202020204" pitchFamily="34" charset="0"/>
              </a:rPr>
              <a:t>and extending the excellence of </a:t>
            </a:r>
            <a:r>
              <a:rPr lang="en-GB" sz="2800" b="0" dirty="0" smtClean="0">
                <a:solidFill>
                  <a:schemeClr val="accent3"/>
                </a:solidFill>
                <a:latin typeface="Arial" panose="020B0604020202020204" pitchFamily="34" charset="0"/>
                <a:cs typeface="Arial" panose="020B0604020202020204" pitchFamily="34" charset="0"/>
              </a:rPr>
              <a:t/>
            </a:r>
            <a:br>
              <a:rPr lang="en-GB" sz="2800" b="0" dirty="0" smtClean="0">
                <a:solidFill>
                  <a:schemeClr val="accent3"/>
                </a:solidFill>
                <a:latin typeface="Arial" panose="020B0604020202020204" pitchFamily="34" charset="0"/>
                <a:cs typeface="Arial" panose="020B0604020202020204" pitchFamily="34" charset="0"/>
              </a:rPr>
            </a:br>
            <a:r>
              <a:rPr lang="en-GB" sz="2800" b="0" dirty="0" smtClean="0">
                <a:solidFill>
                  <a:schemeClr val="accent3"/>
                </a:solidFill>
                <a:latin typeface="Arial" panose="020B0604020202020204" pitchFamily="34" charset="0"/>
                <a:cs typeface="Arial" panose="020B0604020202020204" pitchFamily="34" charset="0"/>
              </a:rPr>
              <a:t>the </a:t>
            </a:r>
            <a:r>
              <a:rPr lang="en-GB" sz="2800" b="0" dirty="0">
                <a:solidFill>
                  <a:schemeClr val="accent3"/>
                </a:solidFill>
                <a:latin typeface="Arial" panose="020B0604020202020204" pitchFamily="34" charset="0"/>
                <a:cs typeface="Arial" panose="020B0604020202020204" pitchFamily="34" charset="0"/>
              </a:rPr>
              <a:t>Union's science base</a:t>
            </a:r>
          </a:p>
        </p:txBody>
      </p:sp>
      <p:sp>
        <p:nvSpPr>
          <p:cNvPr id="3" name="Content Placeholder 2"/>
          <p:cNvSpPr>
            <a:spLocks noGrp="1"/>
          </p:cNvSpPr>
          <p:nvPr>
            <p:ph idx="4294967295"/>
          </p:nvPr>
        </p:nvSpPr>
        <p:spPr>
          <a:xfrm>
            <a:off x="510976" y="2027460"/>
            <a:ext cx="2520280" cy="3777804"/>
          </a:xfrm>
          <a:prstGeom prst="rect">
            <a:avLst/>
          </a:prstGeom>
        </p:spPr>
        <p:txBody>
          <a:bodyPr/>
          <a:lstStyle/>
          <a:p>
            <a:pPr marL="0" indent="0">
              <a:spcAft>
                <a:spcPts val="600"/>
              </a:spcAft>
              <a:buNone/>
            </a:pPr>
            <a:r>
              <a:rPr lang="en-GB" b="1" i="0" dirty="0" smtClean="0">
                <a:solidFill>
                  <a:schemeClr val="accent6"/>
                </a:solidFill>
                <a:latin typeface="Arial" panose="020B0604020202020204" pitchFamily="34" charset="0"/>
                <a:cs typeface="Arial" panose="020B0604020202020204" pitchFamily="34" charset="0"/>
              </a:rPr>
              <a:t>European Research Council</a:t>
            </a:r>
          </a:p>
          <a:p>
            <a:pPr marL="265113" indent="-265113">
              <a:spcAft>
                <a:spcPts val="1200"/>
              </a:spcAft>
              <a:buClr>
                <a:schemeClr val="tx1"/>
              </a:buClr>
              <a:buFont typeface="Wingdings" panose="05000000000000000000" pitchFamily="2" charset="2"/>
              <a:buChar char="§"/>
            </a:pPr>
            <a:r>
              <a:rPr lang="en-GB" sz="2000" i="0" dirty="0" smtClean="0">
                <a:solidFill>
                  <a:schemeClr val="accent2">
                    <a:lumMod val="50000"/>
                  </a:schemeClr>
                </a:solidFill>
                <a:latin typeface="Arial" panose="020B0604020202020204" pitchFamily="34" charset="0"/>
                <a:cs typeface="Arial" panose="020B0604020202020204" pitchFamily="34" charset="0"/>
              </a:rPr>
              <a:t>Frontier </a:t>
            </a:r>
            <a:r>
              <a:rPr lang="en-GB" sz="2000" i="0" dirty="0">
                <a:solidFill>
                  <a:schemeClr val="accent2">
                    <a:lumMod val="50000"/>
                  </a:schemeClr>
                </a:solidFill>
                <a:latin typeface="Arial" panose="020B0604020202020204" pitchFamily="34" charset="0"/>
                <a:cs typeface="Arial" panose="020B0604020202020204" pitchFamily="34" charset="0"/>
              </a:rPr>
              <a:t>research by the best researchers and their teams</a:t>
            </a:r>
          </a:p>
          <a:p>
            <a:pPr>
              <a:spcAft>
                <a:spcPts val="1200"/>
              </a:spcAft>
              <a:buClr>
                <a:schemeClr val="tx1"/>
              </a:buClr>
              <a:buFont typeface="Wingdings" panose="05000000000000000000" pitchFamily="2" charset="2"/>
              <a:buChar char="§"/>
            </a:pPr>
            <a:endParaRPr lang="en-GB" sz="2000" i="0" dirty="0">
              <a:solidFill>
                <a:schemeClr val="accent2">
                  <a:lumMod val="50000"/>
                </a:schemeClr>
              </a:solidFill>
              <a:latin typeface="Arial" panose="020B0604020202020204" pitchFamily="34" charset="0"/>
              <a:cs typeface="Arial" panose="020B0604020202020204" pitchFamily="34" charset="0"/>
            </a:endParaRPr>
          </a:p>
        </p:txBody>
      </p:sp>
      <p:sp>
        <p:nvSpPr>
          <p:cNvPr id="6" name="Content Placeholder 2"/>
          <p:cNvSpPr txBox="1">
            <a:spLocks/>
          </p:cNvSpPr>
          <p:nvPr/>
        </p:nvSpPr>
        <p:spPr bwMode="auto">
          <a:xfrm>
            <a:off x="6156176" y="2060848"/>
            <a:ext cx="2520280" cy="34897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F5494"/>
              </a:buClr>
              <a:buFont typeface="Arial" pitchFamily="34" charset="0"/>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F5494"/>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spcAft>
                <a:spcPts val="600"/>
              </a:spcAft>
              <a:buFont typeface="Arial" pitchFamily="34" charset="0"/>
              <a:buNone/>
            </a:pPr>
            <a:r>
              <a:rPr lang="en-GB" b="1" i="0" kern="0" dirty="0">
                <a:solidFill>
                  <a:schemeClr val="accent6"/>
                </a:solidFill>
                <a:latin typeface="Arial" panose="020B0604020202020204" pitchFamily="34" charset="0"/>
                <a:cs typeface="Arial" panose="020B0604020202020204" pitchFamily="34" charset="0"/>
              </a:rPr>
              <a:t>Research Infrastructures</a:t>
            </a:r>
          </a:p>
          <a:p>
            <a:pPr>
              <a:spcBef>
                <a:spcPts val="1800"/>
              </a:spcBef>
              <a:spcAft>
                <a:spcPts val="1200"/>
              </a:spcAft>
              <a:buClr>
                <a:schemeClr val="tx1"/>
              </a:buClr>
              <a:buFont typeface="Wingdings" panose="05000000000000000000" pitchFamily="2" charset="2"/>
              <a:buChar char="§"/>
            </a:pPr>
            <a:r>
              <a:rPr lang="en-GB" sz="2000" b="0" i="0" kern="0" dirty="0">
                <a:solidFill>
                  <a:schemeClr val="accent2">
                    <a:lumMod val="50000"/>
                  </a:schemeClr>
                </a:solidFill>
                <a:latin typeface="Arial" panose="020B0604020202020204" pitchFamily="34" charset="0"/>
                <a:cs typeface="Arial" panose="020B0604020202020204" pitchFamily="34" charset="0"/>
              </a:rPr>
              <a:t>Integrated and inter-connected world-class research infrastructures </a:t>
            </a:r>
          </a:p>
        </p:txBody>
      </p:sp>
      <p:cxnSp>
        <p:nvCxnSpPr>
          <p:cNvPr id="9" name="Straight Connector 8"/>
          <p:cNvCxnSpPr/>
          <p:nvPr/>
        </p:nvCxnSpPr>
        <p:spPr bwMode="auto">
          <a:xfrm>
            <a:off x="3170356" y="2142000"/>
            <a:ext cx="0" cy="3312368"/>
          </a:xfrm>
          <a:prstGeom prst="line">
            <a:avLst/>
          </a:prstGeom>
          <a:ln w="12700">
            <a:solidFill>
              <a:schemeClr val="tx2"/>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bwMode="auto">
          <a:xfrm>
            <a:off x="6012160" y="2142000"/>
            <a:ext cx="0" cy="3312368"/>
          </a:xfrm>
          <a:prstGeom prst="line">
            <a:avLst/>
          </a:prstGeom>
          <a:ln w="12700">
            <a:solidFill>
              <a:schemeClr val="tx2"/>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6209896" y="5088955"/>
            <a:ext cx="2934104" cy="923330"/>
          </a:xfrm>
          <a:prstGeom prst="rect">
            <a:avLst/>
          </a:prstGeom>
          <a:noFill/>
        </p:spPr>
        <p:txBody>
          <a:bodyPr wrap="square" rtlCol="0">
            <a:spAutoFit/>
          </a:bodyPr>
          <a:lstStyle/>
          <a:p>
            <a:r>
              <a:rPr lang="de-DE" sz="1800" dirty="0" smtClean="0">
                <a:solidFill>
                  <a:schemeClr val="accent6"/>
                </a:solidFill>
                <a:latin typeface="Arial" panose="020B0604020202020204" pitchFamily="34" charset="0"/>
                <a:cs typeface="Arial" panose="020B0604020202020204" pitchFamily="34" charset="0"/>
              </a:rPr>
              <a:t>Commission </a:t>
            </a:r>
            <a:r>
              <a:rPr lang="de-DE" sz="1800" dirty="0" err="1">
                <a:solidFill>
                  <a:schemeClr val="accent6"/>
                </a:solidFill>
                <a:latin typeface="Arial" panose="020B0604020202020204" pitchFamily="34" charset="0"/>
                <a:cs typeface="Arial" panose="020B0604020202020204" pitchFamily="34" charset="0"/>
              </a:rPr>
              <a:t>p</a:t>
            </a:r>
            <a:r>
              <a:rPr lang="de-DE" sz="1800" dirty="0" err="1" smtClean="0">
                <a:solidFill>
                  <a:schemeClr val="accent6"/>
                </a:solidFill>
                <a:latin typeface="Arial" panose="020B0604020202020204" pitchFamily="34" charset="0"/>
                <a:cs typeface="Arial" panose="020B0604020202020204" pitchFamily="34" charset="0"/>
              </a:rPr>
              <a:t>roposal</a:t>
            </a:r>
            <a:r>
              <a:rPr lang="de-DE" sz="1800" dirty="0" smtClean="0">
                <a:solidFill>
                  <a:schemeClr val="accent6"/>
                </a:solidFill>
                <a:latin typeface="Arial" panose="020B0604020202020204" pitchFamily="34" charset="0"/>
                <a:cs typeface="Arial" panose="020B0604020202020204" pitchFamily="34" charset="0"/>
              </a:rPr>
              <a:t>: </a:t>
            </a:r>
          </a:p>
          <a:p>
            <a:r>
              <a:rPr lang="de-DE" sz="1800" dirty="0" smtClean="0">
                <a:solidFill>
                  <a:schemeClr val="accent6"/>
                </a:solidFill>
                <a:latin typeface="Arial" panose="020B0604020202020204" pitchFamily="34" charset="0"/>
                <a:cs typeface="Arial" panose="020B0604020202020204" pitchFamily="34" charset="0"/>
              </a:rPr>
              <a:t>€ 2.4 </a:t>
            </a:r>
            <a:r>
              <a:rPr lang="de-DE" sz="1800" dirty="0" err="1" smtClean="0">
                <a:solidFill>
                  <a:schemeClr val="accent6"/>
                </a:solidFill>
                <a:latin typeface="Arial" panose="020B0604020202020204" pitchFamily="34" charset="0"/>
                <a:cs typeface="Arial" panose="020B0604020202020204" pitchFamily="34" charset="0"/>
              </a:rPr>
              <a:t>billion</a:t>
            </a:r>
            <a:endParaRPr lang="en-GB" sz="1800" dirty="0">
              <a:solidFill>
                <a:schemeClr val="accent6"/>
              </a:solidFill>
              <a:latin typeface="Arial" panose="020B0604020202020204" pitchFamily="34" charset="0"/>
              <a:cs typeface="Arial" panose="020B0604020202020204" pitchFamily="34" charset="0"/>
            </a:endParaRPr>
          </a:p>
          <a:p>
            <a:endParaRPr lang="en-GB" sz="1800" b="0" dirty="0" err="1" smtClean="0">
              <a:solidFill>
                <a:srgbClr val="00B0F0"/>
              </a:solidFill>
            </a:endParaRPr>
          </a:p>
        </p:txBody>
      </p:sp>
      <p:sp>
        <p:nvSpPr>
          <p:cNvPr id="13" name="TextBox 12"/>
          <p:cNvSpPr txBox="1"/>
          <p:nvPr/>
        </p:nvSpPr>
        <p:spPr>
          <a:xfrm>
            <a:off x="3330578" y="5088955"/>
            <a:ext cx="2753590" cy="1046440"/>
          </a:xfrm>
          <a:prstGeom prst="rect">
            <a:avLst/>
          </a:prstGeom>
          <a:noFill/>
        </p:spPr>
        <p:txBody>
          <a:bodyPr wrap="square" rtlCol="0">
            <a:spAutoFit/>
          </a:bodyPr>
          <a:lstStyle/>
          <a:p>
            <a:r>
              <a:rPr lang="de-DE" sz="1800" dirty="0">
                <a:solidFill>
                  <a:schemeClr val="accent6"/>
                </a:solidFill>
                <a:latin typeface="Arial" panose="020B0604020202020204" pitchFamily="34" charset="0"/>
                <a:cs typeface="Arial" panose="020B0604020202020204" pitchFamily="34" charset="0"/>
              </a:rPr>
              <a:t>Commission </a:t>
            </a:r>
            <a:r>
              <a:rPr lang="de-DE" sz="1800" dirty="0" err="1" smtClean="0">
                <a:solidFill>
                  <a:schemeClr val="accent6"/>
                </a:solidFill>
                <a:latin typeface="Arial" panose="020B0604020202020204" pitchFamily="34" charset="0"/>
                <a:cs typeface="Arial" panose="020B0604020202020204" pitchFamily="34" charset="0"/>
              </a:rPr>
              <a:t>proposal</a:t>
            </a:r>
            <a:r>
              <a:rPr lang="de-DE" sz="1800" dirty="0">
                <a:solidFill>
                  <a:schemeClr val="accent6"/>
                </a:solidFill>
                <a:latin typeface="Arial" panose="020B0604020202020204" pitchFamily="34" charset="0"/>
                <a:cs typeface="Arial" panose="020B0604020202020204" pitchFamily="34" charset="0"/>
              </a:rPr>
              <a:t>: </a:t>
            </a:r>
          </a:p>
          <a:p>
            <a:r>
              <a:rPr lang="de-DE" sz="1800" dirty="0" smtClean="0">
                <a:solidFill>
                  <a:schemeClr val="accent6"/>
                </a:solidFill>
                <a:latin typeface="Arial" panose="020B0604020202020204" pitchFamily="34" charset="0"/>
                <a:cs typeface="Arial" panose="020B0604020202020204" pitchFamily="34" charset="0"/>
              </a:rPr>
              <a:t>€ 6.8 </a:t>
            </a:r>
            <a:r>
              <a:rPr lang="de-DE" sz="1800" dirty="0" err="1" smtClean="0">
                <a:solidFill>
                  <a:schemeClr val="accent6"/>
                </a:solidFill>
                <a:latin typeface="Arial" panose="020B0604020202020204" pitchFamily="34" charset="0"/>
                <a:cs typeface="Arial" panose="020B0604020202020204" pitchFamily="34" charset="0"/>
              </a:rPr>
              <a:t>billion</a:t>
            </a:r>
            <a:endParaRPr lang="en-GB" sz="1800" dirty="0">
              <a:solidFill>
                <a:schemeClr val="accent6"/>
              </a:solidFill>
              <a:latin typeface="Arial" panose="020B0604020202020204" pitchFamily="34" charset="0"/>
              <a:cs typeface="Arial" panose="020B0604020202020204" pitchFamily="34" charset="0"/>
            </a:endParaRPr>
          </a:p>
          <a:p>
            <a:endParaRPr lang="en-GB" sz="2400" b="0" dirty="0" err="1" smtClean="0">
              <a:solidFill>
                <a:srgbClr val="00B0F0"/>
              </a:solidFill>
            </a:endParaRPr>
          </a:p>
        </p:txBody>
      </p:sp>
      <p:sp>
        <p:nvSpPr>
          <p:cNvPr id="14" name="TextBox 13"/>
          <p:cNvSpPr txBox="1"/>
          <p:nvPr/>
        </p:nvSpPr>
        <p:spPr>
          <a:xfrm>
            <a:off x="508413" y="5088955"/>
            <a:ext cx="2733426" cy="1015663"/>
          </a:xfrm>
          <a:prstGeom prst="rect">
            <a:avLst/>
          </a:prstGeom>
          <a:noFill/>
        </p:spPr>
        <p:txBody>
          <a:bodyPr wrap="square" rtlCol="0">
            <a:spAutoFit/>
          </a:bodyPr>
          <a:lstStyle/>
          <a:p>
            <a:r>
              <a:rPr lang="de-DE" sz="1800" dirty="0" smtClean="0">
                <a:solidFill>
                  <a:schemeClr val="accent6"/>
                </a:solidFill>
                <a:latin typeface="Arial" panose="020B0604020202020204" pitchFamily="34" charset="0"/>
                <a:cs typeface="Arial" panose="020B0604020202020204" pitchFamily="34" charset="0"/>
              </a:rPr>
              <a:t>Commission </a:t>
            </a:r>
            <a:r>
              <a:rPr lang="de-DE" sz="1800" dirty="0" err="1">
                <a:solidFill>
                  <a:schemeClr val="accent6"/>
                </a:solidFill>
                <a:latin typeface="Arial" panose="020B0604020202020204" pitchFamily="34" charset="0"/>
                <a:cs typeface="Arial" panose="020B0604020202020204" pitchFamily="34" charset="0"/>
              </a:rPr>
              <a:t>p</a:t>
            </a:r>
            <a:r>
              <a:rPr lang="de-DE" sz="1800" dirty="0" err="1" smtClean="0">
                <a:solidFill>
                  <a:schemeClr val="accent6"/>
                </a:solidFill>
                <a:latin typeface="Arial" panose="020B0604020202020204" pitchFamily="34" charset="0"/>
                <a:cs typeface="Arial" panose="020B0604020202020204" pitchFamily="34" charset="0"/>
              </a:rPr>
              <a:t>roposal</a:t>
            </a:r>
            <a:r>
              <a:rPr lang="de-DE" sz="1800" dirty="0" smtClean="0">
                <a:solidFill>
                  <a:schemeClr val="accent6"/>
                </a:solidFill>
                <a:latin typeface="Arial" panose="020B0604020202020204" pitchFamily="34" charset="0"/>
                <a:cs typeface="Arial" panose="020B0604020202020204" pitchFamily="34" charset="0"/>
              </a:rPr>
              <a:t>: </a:t>
            </a:r>
          </a:p>
          <a:p>
            <a:r>
              <a:rPr lang="de-DE" sz="1800" dirty="0" smtClean="0">
                <a:solidFill>
                  <a:schemeClr val="accent6"/>
                </a:solidFill>
                <a:latin typeface="Arial" panose="020B0604020202020204" pitchFamily="34" charset="0"/>
                <a:cs typeface="Arial" panose="020B0604020202020204" pitchFamily="34" charset="0"/>
              </a:rPr>
              <a:t>€ 16.6 </a:t>
            </a:r>
            <a:r>
              <a:rPr lang="de-DE" sz="1800" dirty="0" err="1" smtClean="0">
                <a:solidFill>
                  <a:schemeClr val="accent6"/>
                </a:solidFill>
                <a:latin typeface="Arial" panose="020B0604020202020204" pitchFamily="34" charset="0"/>
                <a:cs typeface="Arial" panose="020B0604020202020204" pitchFamily="34" charset="0"/>
              </a:rPr>
              <a:t>billion</a:t>
            </a:r>
            <a:endParaRPr lang="en-GB" sz="1800" dirty="0">
              <a:solidFill>
                <a:schemeClr val="accent6"/>
              </a:solidFill>
              <a:latin typeface="Arial" panose="020B0604020202020204" pitchFamily="34" charset="0"/>
              <a:cs typeface="Arial" panose="020B0604020202020204" pitchFamily="34" charset="0"/>
            </a:endParaRPr>
          </a:p>
          <a:p>
            <a:endParaRPr lang="en-GB" sz="2400" b="0" dirty="0" err="1" smtClean="0">
              <a:solidFill>
                <a:srgbClr val="00B0F0"/>
              </a:solidFill>
            </a:endParaRPr>
          </a:p>
        </p:txBody>
      </p:sp>
      <p:sp>
        <p:nvSpPr>
          <p:cNvPr id="17" name="Content Placeholder 2"/>
          <p:cNvSpPr txBox="1">
            <a:spLocks/>
          </p:cNvSpPr>
          <p:nvPr/>
        </p:nvSpPr>
        <p:spPr>
          <a:xfrm>
            <a:off x="3268699" y="2027460"/>
            <a:ext cx="2745401" cy="3777804"/>
          </a:xfrm>
          <a:prstGeom prst="rect">
            <a:avLst/>
          </a:prstGeom>
        </p:spPr>
        <p:txBody>
          <a:bodyPr/>
          <a:lstStyle>
            <a:lvl1pPr marL="342900" indent="-342900" algn="l" rtl="0" eaLnBrk="1" fontAlgn="base" hangingPunct="1">
              <a:spcBef>
                <a:spcPct val="20000"/>
              </a:spcBef>
              <a:spcAft>
                <a:spcPct val="0"/>
              </a:spcAft>
              <a:buClr>
                <a:schemeClr val="bg1"/>
              </a:buClr>
              <a:buChar char="•"/>
              <a:defRPr sz="2400" i="1">
                <a:solidFill>
                  <a:schemeClr val="accent2">
                    <a:lumMod val="50000"/>
                  </a:schemeClr>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accent2">
                    <a:lumMod val="50000"/>
                  </a:schemeClr>
                </a:solidFill>
                <a:latin typeface="+mn-lt"/>
              </a:defRPr>
            </a:lvl2pPr>
            <a:lvl3pPr marL="1143000" indent="-228600" algn="l" rtl="0" eaLnBrk="1" fontAlgn="base" hangingPunct="1">
              <a:spcBef>
                <a:spcPct val="20000"/>
              </a:spcBef>
              <a:spcAft>
                <a:spcPct val="0"/>
              </a:spcAft>
              <a:defRPr sz="1400">
                <a:solidFill>
                  <a:schemeClr val="accent2">
                    <a:lumMod val="50000"/>
                  </a:schemeClr>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spcAft>
                <a:spcPts val="600"/>
              </a:spcAft>
              <a:buFontTx/>
              <a:buNone/>
            </a:pPr>
            <a:r>
              <a:rPr lang="en-GB" i="0" kern="0" dirty="0" smtClean="0">
                <a:solidFill>
                  <a:schemeClr val="accent6"/>
                </a:solidFill>
                <a:latin typeface="Arial" panose="020B0604020202020204" pitchFamily="34" charset="0"/>
                <a:cs typeface="Arial" panose="020B0604020202020204" pitchFamily="34" charset="0"/>
              </a:rPr>
              <a:t>Marie </a:t>
            </a:r>
            <a:r>
              <a:rPr lang="en-GB" i="0" kern="0" dirty="0" err="1" smtClean="0">
                <a:solidFill>
                  <a:schemeClr val="accent6"/>
                </a:solidFill>
                <a:latin typeface="Arial" panose="020B0604020202020204" pitchFamily="34" charset="0"/>
                <a:cs typeface="Arial" panose="020B0604020202020204" pitchFamily="34" charset="0"/>
              </a:rPr>
              <a:t>Sk</a:t>
            </a:r>
            <a:r>
              <a:rPr lang="fr-BE" i="0" dirty="0" err="1" smtClean="0">
                <a:solidFill>
                  <a:schemeClr val="accent6"/>
                </a:solidFill>
                <a:latin typeface="Arial" panose="020B0604020202020204" pitchFamily="34" charset="0"/>
                <a:cs typeface="Arial" panose="020B0604020202020204" pitchFamily="34" charset="0"/>
              </a:rPr>
              <a:t>łodowska</a:t>
            </a:r>
            <a:r>
              <a:rPr lang="fr-BE" i="0" dirty="0" smtClean="0">
                <a:solidFill>
                  <a:schemeClr val="accent6"/>
                </a:solidFill>
                <a:latin typeface="Arial" panose="020B0604020202020204" pitchFamily="34" charset="0"/>
                <a:cs typeface="Arial" panose="020B0604020202020204" pitchFamily="34" charset="0"/>
              </a:rPr>
              <a:t>-</a:t>
            </a:r>
            <a:br>
              <a:rPr lang="fr-BE" i="0" dirty="0" smtClean="0">
                <a:solidFill>
                  <a:schemeClr val="accent6"/>
                </a:solidFill>
                <a:latin typeface="Arial" panose="020B0604020202020204" pitchFamily="34" charset="0"/>
                <a:cs typeface="Arial" panose="020B0604020202020204" pitchFamily="34" charset="0"/>
              </a:rPr>
            </a:br>
            <a:r>
              <a:rPr lang="fr-BE" i="0" dirty="0" smtClean="0">
                <a:solidFill>
                  <a:schemeClr val="accent6"/>
                </a:solidFill>
                <a:latin typeface="Arial" panose="020B0604020202020204" pitchFamily="34" charset="0"/>
                <a:cs typeface="Arial" panose="020B0604020202020204" pitchFamily="34" charset="0"/>
              </a:rPr>
              <a:t>Curie Actions</a:t>
            </a:r>
            <a:endParaRPr lang="en-GB" b="1" i="0" kern="0" dirty="0" smtClean="0">
              <a:solidFill>
                <a:schemeClr val="accent6"/>
              </a:solidFill>
              <a:latin typeface="Arial" panose="020B0604020202020204" pitchFamily="34" charset="0"/>
              <a:cs typeface="Arial" panose="020B0604020202020204" pitchFamily="34" charset="0"/>
            </a:endParaRPr>
          </a:p>
          <a:p>
            <a:pPr marL="265113" indent="-265113">
              <a:spcAft>
                <a:spcPts val="1200"/>
              </a:spcAft>
              <a:buClr>
                <a:schemeClr val="tx1"/>
              </a:buClr>
              <a:buFont typeface="Wingdings" panose="05000000000000000000" pitchFamily="2" charset="2"/>
              <a:buChar char="§"/>
            </a:pPr>
            <a:r>
              <a:rPr lang="en-GB" sz="2000" b="0" i="0" kern="0" dirty="0">
                <a:latin typeface="Arial" panose="020B0604020202020204" pitchFamily="34" charset="0"/>
                <a:cs typeface="Arial" panose="020B0604020202020204" pitchFamily="34" charset="0"/>
              </a:rPr>
              <a:t>Equipping researches with new knowledge </a:t>
            </a:r>
            <a:br>
              <a:rPr lang="en-GB" sz="2000" b="0" i="0" kern="0" dirty="0">
                <a:latin typeface="Arial" panose="020B0604020202020204" pitchFamily="34" charset="0"/>
                <a:cs typeface="Arial" panose="020B0604020202020204" pitchFamily="34" charset="0"/>
              </a:rPr>
            </a:br>
            <a:r>
              <a:rPr lang="en-GB" sz="2000" b="0" i="0" kern="0" dirty="0">
                <a:latin typeface="Arial" panose="020B0604020202020204" pitchFamily="34" charset="0"/>
                <a:cs typeface="Arial" panose="020B0604020202020204" pitchFamily="34" charset="0"/>
              </a:rPr>
              <a:t>and skills through mobility </a:t>
            </a:r>
            <a:r>
              <a:rPr lang="en-GB" sz="2000" b="0" i="0" kern="0" dirty="0" smtClean="0">
                <a:latin typeface="Arial" panose="020B0604020202020204" pitchFamily="34" charset="0"/>
                <a:cs typeface="Arial" panose="020B0604020202020204" pitchFamily="34" charset="0"/>
              </a:rPr>
              <a:t>and training </a:t>
            </a:r>
            <a:endParaRPr lang="en-GB" sz="2000" b="0" i="0" kern="0" dirty="0">
              <a:latin typeface="Arial" panose="020B0604020202020204" pitchFamily="34" charset="0"/>
              <a:cs typeface="Arial" panose="020B0604020202020204" pitchFamily="34" charset="0"/>
            </a:endParaRPr>
          </a:p>
          <a:p>
            <a:pPr>
              <a:spcAft>
                <a:spcPts val="1200"/>
              </a:spcAft>
              <a:buClr>
                <a:schemeClr val="tx1"/>
              </a:buClr>
              <a:buFont typeface="Wingdings" panose="05000000000000000000" pitchFamily="2" charset="2"/>
              <a:buChar char="§"/>
            </a:pPr>
            <a:endParaRPr lang="en-GB" sz="2000" b="0" i="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38335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GB" dirty="0">
                <a:latin typeface="Arial" panose="020B0604020202020204" pitchFamily="34" charset="0"/>
                <a:cs typeface="Arial" panose="020B0604020202020204" pitchFamily="34" charset="0"/>
              </a:rPr>
              <a:t>Horizon 2020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allows my organisation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to demonstrate our research excellence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and our commitment to work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for the benefit of society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on a much larger scale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than would otherwise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be possible! </a:t>
            </a:r>
            <a:endParaRPr lang="en-GB" b="0" dirty="0"/>
          </a:p>
        </p:txBody>
      </p:sp>
      <p:sp>
        <p:nvSpPr>
          <p:cNvPr id="4" name="Text Placeholder 3"/>
          <p:cNvSpPr>
            <a:spLocks noGrp="1"/>
          </p:cNvSpPr>
          <p:nvPr>
            <p:ph type="body" sz="quarter" idx="11"/>
          </p:nvPr>
        </p:nvSpPr>
        <p:spPr>
          <a:xfrm>
            <a:off x="3635896" y="4888209"/>
            <a:ext cx="5256583" cy="989064"/>
          </a:xfrm>
        </p:spPr>
        <p:txBody>
          <a:bodyPr/>
          <a:lstStyle/>
          <a:p>
            <a:r>
              <a:rPr lang="en-GB" dirty="0" smtClean="0">
                <a:solidFill>
                  <a:schemeClr val="accent3"/>
                </a:solidFill>
                <a:latin typeface="Arial" panose="020B0604020202020204" pitchFamily="34" charset="0"/>
                <a:cs typeface="Arial" panose="020B0604020202020204" pitchFamily="34" charset="0"/>
              </a:rPr>
              <a:t>From a Norwegian Research Institute</a:t>
            </a:r>
            <a:endParaRPr lang="en-GB" dirty="0"/>
          </a:p>
        </p:txBody>
      </p:sp>
    </p:spTree>
    <p:extLst>
      <p:ext uri="{BB962C8B-B14F-4D97-AF65-F5344CB8AC3E}">
        <p14:creationId xmlns:p14="http://schemas.microsoft.com/office/powerpoint/2010/main" val="29962332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513264" y="2639909"/>
            <a:ext cx="7562094" cy="3741419"/>
            <a:chOff x="513264" y="2564904"/>
            <a:chExt cx="7562094" cy="3741419"/>
          </a:xfrm>
        </p:grpSpPr>
        <p:sp>
          <p:nvSpPr>
            <p:cNvPr id="4" name="Oval 3"/>
            <p:cNvSpPr/>
            <p:nvPr/>
          </p:nvSpPr>
          <p:spPr>
            <a:xfrm>
              <a:off x="513264" y="2564904"/>
              <a:ext cx="2160240" cy="2160240"/>
            </a:xfrm>
            <a:prstGeom prst="ellipse">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12" name="Oval 11"/>
            <p:cNvSpPr/>
            <p:nvPr/>
          </p:nvSpPr>
          <p:spPr>
            <a:xfrm>
              <a:off x="2304999" y="2564904"/>
              <a:ext cx="2160240" cy="2160240"/>
            </a:xfrm>
            <a:prstGeom prst="ellipse">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13" name="Oval 12"/>
            <p:cNvSpPr/>
            <p:nvPr/>
          </p:nvSpPr>
          <p:spPr>
            <a:xfrm>
              <a:off x="4110058" y="2564904"/>
              <a:ext cx="2160240" cy="2160240"/>
            </a:xfrm>
            <a:prstGeom prst="ellipse">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14" name="Oval 13"/>
            <p:cNvSpPr/>
            <p:nvPr/>
          </p:nvSpPr>
          <p:spPr>
            <a:xfrm>
              <a:off x="5915118" y="2564904"/>
              <a:ext cx="2160240" cy="2160240"/>
            </a:xfrm>
            <a:prstGeom prst="ellipse">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15" name="Oval 14"/>
            <p:cNvSpPr/>
            <p:nvPr/>
          </p:nvSpPr>
          <p:spPr>
            <a:xfrm>
              <a:off x="1420416" y="4146083"/>
              <a:ext cx="2160240" cy="2160240"/>
            </a:xfrm>
            <a:prstGeom prst="ellipse">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16" name="Oval 15"/>
            <p:cNvSpPr/>
            <p:nvPr/>
          </p:nvSpPr>
          <p:spPr>
            <a:xfrm>
              <a:off x="3180110" y="4142932"/>
              <a:ext cx="2160240" cy="2160240"/>
            </a:xfrm>
            <a:prstGeom prst="ellipse">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grpSp>
      <p:sp>
        <p:nvSpPr>
          <p:cNvPr id="2" name="Title 1"/>
          <p:cNvSpPr>
            <a:spLocks noGrp="1"/>
          </p:cNvSpPr>
          <p:nvPr>
            <p:ph type="title" idx="4294967295"/>
          </p:nvPr>
        </p:nvSpPr>
        <p:spPr>
          <a:xfrm>
            <a:off x="485115" y="252648"/>
            <a:ext cx="8532812" cy="720081"/>
          </a:xfrm>
          <a:prstGeom prst="rect">
            <a:avLst/>
          </a:prstGeom>
        </p:spPr>
        <p:txBody>
          <a:bodyPr/>
          <a:lstStyle/>
          <a:p>
            <a:pPr marL="0" indent="0"/>
            <a:r>
              <a:rPr lang="en-GB" sz="2000" dirty="0" smtClean="0">
                <a:solidFill>
                  <a:schemeClr val="accent6"/>
                </a:solidFill>
                <a:latin typeface="Arial" panose="020B0604020202020204" pitchFamily="34" charset="0"/>
                <a:cs typeface="Arial" panose="020B0604020202020204" pitchFamily="34" charset="0"/>
              </a:rPr>
              <a:t>Pillar 2 - Clusters</a:t>
            </a:r>
            <a:r>
              <a:rPr lang="en-GB" sz="2800" dirty="0" smtClean="0">
                <a:solidFill>
                  <a:schemeClr val="accent6"/>
                </a:solidFill>
                <a:latin typeface="Arial" panose="020B0604020202020204" pitchFamily="34" charset="0"/>
                <a:cs typeface="Arial" panose="020B0604020202020204" pitchFamily="34" charset="0"/>
              </a:rPr>
              <a:t/>
            </a:r>
            <a:br>
              <a:rPr lang="en-GB" sz="2800" dirty="0" smtClean="0">
                <a:solidFill>
                  <a:schemeClr val="accent6"/>
                </a:solidFill>
                <a:latin typeface="Arial" panose="020B0604020202020204" pitchFamily="34" charset="0"/>
                <a:cs typeface="Arial" panose="020B0604020202020204" pitchFamily="34" charset="0"/>
              </a:rPr>
            </a:br>
            <a:r>
              <a:rPr lang="en-GB" sz="2800" dirty="0" smtClean="0">
                <a:solidFill>
                  <a:schemeClr val="accent6"/>
                </a:solidFill>
                <a:latin typeface="Arial" panose="020B0604020202020204" pitchFamily="34" charset="0"/>
                <a:cs typeface="Arial" panose="020B0604020202020204" pitchFamily="34" charset="0"/>
              </a:rPr>
              <a:t>Global </a:t>
            </a:r>
            <a:r>
              <a:rPr lang="en-GB" sz="2800" dirty="0">
                <a:solidFill>
                  <a:schemeClr val="accent6"/>
                </a:solidFill>
                <a:latin typeface="Arial" panose="020B0604020202020204" pitchFamily="34" charset="0"/>
                <a:cs typeface="Arial" panose="020B0604020202020204" pitchFamily="34" charset="0"/>
              </a:rPr>
              <a:t>Challenges </a:t>
            </a:r>
            <a:r>
              <a:rPr lang="en-GB" sz="2800" dirty="0" smtClean="0">
                <a:solidFill>
                  <a:schemeClr val="accent6"/>
                </a:solidFill>
                <a:latin typeface="Arial" panose="020B0604020202020204" pitchFamily="34" charset="0"/>
                <a:cs typeface="Arial" panose="020B0604020202020204" pitchFamily="34" charset="0"/>
              </a:rPr>
              <a:t>&amp; European Industrial </a:t>
            </a:r>
            <a:r>
              <a:rPr lang="en-GB" sz="2800" dirty="0">
                <a:solidFill>
                  <a:schemeClr val="accent6"/>
                </a:solidFill>
                <a:latin typeface="Arial" panose="020B0604020202020204" pitchFamily="34" charset="0"/>
                <a:cs typeface="Arial" panose="020B0604020202020204" pitchFamily="34" charset="0"/>
              </a:rPr>
              <a:t>Competitiveness: </a:t>
            </a:r>
            <a:r>
              <a:rPr lang="en-GB" sz="2400" b="0" dirty="0">
                <a:solidFill>
                  <a:schemeClr val="accent3"/>
                </a:solidFill>
                <a:latin typeface="Arial" panose="020B0604020202020204" pitchFamily="34" charset="0"/>
                <a:cs typeface="Arial" panose="020B0604020202020204" pitchFamily="34" charset="0"/>
              </a:rPr>
              <a:t>b</a:t>
            </a:r>
            <a:r>
              <a:rPr lang="en-GB" sz="2400" b="0" dirty="0" smtClean="0">
                <a:solidFill>
                  <a:schemeClr val="accent3"/>
                </a:solidFill>
                <a:latin typeface="Arial" panose="020B0604020202020204" pitchFamily="34" charset="0"/>
                <a:cs typeface="Arial" panose="020B0604020202020204" pitchFamily="34" charset="0"/>
              </a:rPr>
              <a:t>oosting key technologies and solutions </a:t>
            </a:r>
            <a:r>
              <a:rPr lang="en-GB" sz="2400" b="0" dirty="0">
                <a:solidFill>
                  <a:schemeClr val="accent3"/>
                </a:solidFill>
                <a:latin typeface="Arial" panose="020B0604020202020204" pitchFamily="34" charset="0"/>
                <a:cs typeface="Arial" panose="020B0604020202020204" pitchFamily="34" charset="0"/>
              </a:rPr>
              <a:t>underpinning </a:t>
            </a:r>
            <a:r>
              <a:rPr lang="en-GB" sz="2400" b="0" dirty="0" smtClean="0">
                <a:solidFill>
                  <a:schemeClr val="accent3"/>
                </a:solidFill>
                <a:latin typeface="Arial" panose="020B0604020202020204" pitchFamily="34" charset="0"/>
                <a:cs typeface="Arial" panose="020B0604020202020204" pitchFamily="34" charset="0"/>
              </a:rPr>
              <a:t>EU</a:t>
            </a:r>
            <a:r>
              <a:rPr lang="en-GB" sz="2400" b="0" dirty="0">
                <a:solidFill>
                  <a:schemeClr val="accent3"/>
                </a:solidFill>
                <a:latin typeface="Arial" panose="020B0604020202020204" pitchFamily="34" charset="0"/>
                <a:cs typeface="Arial" panose="020B0604020202020204" pitchFamily="34" charset="0"/>
              </a:rPr>
              <a:t> policies &amp; Sustainable Development </a:t>
            </a:r>
            <a:r>
              <a:rPr lang="en-GB" sz="2400" b="0" dirty="0" smtClean="0">
                <a:solidFill>
                  <a:schemeClr val="accent3"/>
                </a:solidFill>
                <a:latin typeface="Arial" panose="020B0604020202020204" pitchFamily="34" charset="0"/>
                <a:cs typeface="Arial" panose="020B0604020202020204" pitchFamily="34" charset="0"/>
              </a:rPr>
              <a:t>Goals </a:t>
            </a:r>
            <a:br>
              <a:rPr lang="en-GB" sz="2400" b="0" dirty="0" smtClean="0">
                <a:solidFill>
                  <a:schemeClr val="accent3"/>
                </a:solidFill>
                <a:latin typeface="Arial" panose="020B0604020202020204" pitchFamily="34" charset="0"/>
                <a:cs typeface="Arial" panose="020B0604020202020204" pitchFamily="34" charset="0"/>
              </a:rPr>
            </a:br>
            <a:r>
              <a:rPr lang="en-GB" sz="1800" kern="1200" dirty="0" smtClean="0">
                <a:solidFill>
                  <a:schemeClr val="accent6"/>
                </a:solidFill>
                <a:latin typeface="Arial" panose="020B0604020202020204" pitchFamily="34" charset="0"/>
                <a:ea typeface="+mn-ea"/>
                <a:cs typeface="Arial" panose="020B0604020202020204" pitchFamily="34" charset="0"/>
              </a:rPr>
              <a:t>Commission proposal for budget: </a:t>
            </a:r>
            <a:r>
              <a:rPr lang="en-GB" sz="1800" kern="1200" dirty="0">
                <a:solidFill>
                  <a:schemeClr val="accent6"/>
                </a:solidFill>
                <a:latin typeface="Arial" panose="020B0604020202020204" pitchFamily="34" charset="0"/>
                <a:ea typeface="+mn-ea"/>
                <a:cs typeface="Arial" panose="020B0604020202020204" pitchFamily="34" charset="0"/>
              </a:rPr>
              <a:t>€ 52.7 </a:t>
            </a:r>
            <a:r>
              <a:rPr lang="en-GB" sz="1800" kern="1200" dirty="0" smtClean="0">
                <a:solidFill>
                  <a:schemeClr val="accent6"/>
                </a:solidFill>
                <a:latin typeface="Arial" panose="020B0604020202020204" pitchFamily="34" charset="0"/>
                <a:ea typeface="+mn-ea"/>
                <a:cs typeface="Arial" panose="020B0604020202020204" pitchFamily="34" charset="0"/>
              </a:rPr>
              <a:t>billion</a:t>
            </a:r>
            <a:endParaRPr lang="en-GB" sz="2400" dirty="0">
              <a:solidFill>
                <a:schemeClr val="accent2">
                  <a:lumMod val="50000"/>
                </a:schemeClr>
              </a:solidFill>
              <a:latin typeface="Arial" panose="020B0604020202020204" pitchFamily="34" charset="0"/>
              <a:cs typeface="Arial" panose="020B0604020202020204" pitchFamily="34" charset="0"/>
            </a:endParaRPr>
          </a:p>
        </p:txBody>
      </p:sp>
      <p:sp>
        <p:nvSpPr>
          <p:cNvPr id="3" name="Oval 2"/>
          <p:cNvSpPr/>
          <p:nvPr/>
        </p:nvSpPr>
        <p:spPr>
          <a:xfrm>
            <a:off x="684340" y="2821637"/>
            <a:ext cx="1797322" cy="1797322"/>
          </a:xfrm>
          <a:prstGeom prst="ellipse">
            <a:avLst/>
          </a:prstGeom>
          <a:solidFill>
            <a:schemeClr val="accent4"/>
          </a:solidFill>
          <a:ln w="28575">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600" dirty="0" smtClean="0"/>
              <a:t>Digital, Industry &amp; Space</a:t>
            </a:r>
            <a:endParaRPr lang="en-GB" sz="1600" dirty="0"/>
          </a:p>
        </p:txBody>
      </p:sp>
      <p:sp>
        <p:nvSpPr>
          <p:cNvPr id="6" name="Oval 5"/>
          <p:cNvSpPr/>
          <p:nvPr/>
        </p:nvSpPr>
        <p:spPr>
          <a:xfrm>
            <a:off x="1584880" y="4399396"/>
            <a:ext cx="1797322" cy="1797322"/>
          </a:xfrm>
          <a:prstGeom prst="ellipse">
            <a:avLst/>
          </a:prstGeom>
          <a:solidFill>
            <a:schemeClr val="tx2"/>
          </a:solidFill>
          <a:ln w="28575">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600" dirty="0" smtClean="0"/>
              <a:t>Culture, Creativity and Inclusive Societies</a:t>
            </a:r>
            <a:endParaRPr lang="en-GB" sz="1600" dirty="0"/>
          </a:p>
        </p:txBody>
      </p:sp>
      <p:sp>
        <p:nvSpPr>
          <p:cNvPr id="7" name="Oval 6"/>
          <p:cNvSpPr/>
          <p:nvPr/>
        </p:nvSpPr>
        <p:spPr>
          <a:xfrm>
            <a:off x="2491560" y="2821637"/>
            <a:ext cx="1797322" cy="1797322"/>
          </a:xfrm>
          <a:prstGeom prst="ellipse">
            <a:avLst/>
          </a:prstGeom>
          <a:solidFill>
            <a:srgbClr val="3166CF"/>
          </a:solidFill>
          <a:ln w="28575">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600" dirty="0" smtClean="0"/>
              <a:t>Civil Security for Society</a:t>
            </a:r>
            <a:endParaRPr lang="en-GB" sz="1600" dirty="0"/>
          </a:p>
        </p:txBody>
      </p:sp>
      <p:sp>
        <p:nvSpPr>
          <p:cNvPr id="8" name="Oval 7"/>
          <p:cNvSpPr/>
          <p:nvPr/>
        </p:nvSpPr>
        <p:spPr>
          <a:xfrm>
            <a:off x="4298780" y="2821637"/>
            <a:ext cx="1797322" cy="1797322"/>
          </a:xfrm>
          <a:prstGeom prst="ellipse">
            <a:avLst/>
          </a:prstGeom>
          <a:solidFill>
            <a:schemeClr val="tx1"/>
          </a:solidFill>
          <a:ln w="28575">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600" dirty="0" smtClean="0"/>
              <a:t>Health</a:t>
            </a:r>
            <a:endParaRPr lang="en-GB" sz="1600" dirty="0"/>
          </a:p>
        </p:txBody>
      </p:sp>
      <p:sp>
        <p:nvSpPr>
          <p:cNvPr id="10" name="Oval 9"/>
          <p:cNvSpPr/>
          <p:nvPr/>
        </p:nvSpPr>
        <p:spPr>
          <a:xfrm>
            <a:off x="6106000" y="2821637"/>
            <a:ext cx="1797322" cy="1797322"/>
          </a:xfrm>
          <a:prstGeom prst="ellipse">
            <a:avLst/>
          </a:prstGeom>
          <a:solidFill>
            <a:schemeClr val="accent4"/>
          </a:solidFill>
          <a:ln w="28575">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300" dirty="0" smtClean="0"/>
              <a:t>Food, </a:t>
            </a:r>
            <a:r>
              <a:rPr lang="en-GB" sz="1300" dirty="0" err="1" smtClean="0"/>
              <a:t>Bioeconomy</a:t>
            </a:r>
            <a:r>
              <a:rPr lang="en-GB" sz="1300" dirty="0" smtClean="0"/>
              <a:t>, Natural Resources, </a:t>
            </a:r>
            <a:r>
              <a:rPr lang="en-GB" sz="1400" dirty="0" smtClean="0"/>
              <a:t>Agriculture</a:t>
            </a:r>
            <a:r>
              <a:rPr lang="en-GB" sz="1300" dirty="0" smtClean="0"/>
              <a:t> &amp; Environment</a:t>
            </a:r>
            <a:endParaRPr lang="en-GB" sz="1300" dirty="0"/>
          </a:p>
        </p:txBody>
      </p:sp>
      <p:sp>
        <p:nvSpPr>
          <p:cNvPr id="11" name="Oval 10"/>
          <p:cNvSpPr/>
          <p:nvPr/>
        </p:nvSpPr>
        <p:spPr>
          <a:xfrm>
            <a:off x="3372638" y="4399396"/>
            <a:ext cx="1797322" cy="1797322"/>
          </a:xfrm>
          <a:prstGeom prst="ellipse">
            <a:avLst/>
          </a:prstGeom>
          <a:solidFill>
            <a:schemeClr val="accent6"/>
          </a:solidFill>
          <a:ln w="28575">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600" dirty="0" smtClean="0"/>
              <a:t>Climate, Energy and Mobility</a:t>
            </a:r>
            <a:endParaRPr lang="en-GB" sz="1600" dirty="0"/>
          </a:p>
        </p:txBody>
      </p:sp>
    </p:spTree>
    <p:extLst>
      <p:ext uri="{BB962C8B-B14F-4D97-AF65-F5344CB8AC3E}">
        <p14:creationId xmlns:p14="http://schemas.microsoft.com/office/powerpoint/2010/main" val="30415423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745335" y="4888210"/>
            <a:ext cx="5398665" cy="1959344"/>
          </a:xfrm>
          <a:prstGeom prst="rect">
            <a:avLst/>
          </a:prstGeom>
        </p:spPr>
        <p:txBody>
          <a:bodyPr/>
          <a:lst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0" indent="0"/>
            <a:r>
              <a:rPr lang="en-GB" sz="2400" b="0" i="1" dirty="0" smtClean="0">
                <a:solidFill>
                  <a:schemeClr val="accent3"/>
                </a:solidFill>
                <a:latin typeface="Arial" panose="020B0604020202020204" pitchFamily="34" charset="0"/>
                <a:cs typeface="Arial" panose="020B0604020202020204" pitchFamily="34" charset="0"/>
              </a:rPr>
              <a:t>University Association</a:t>
            </a:r>
            <a:r>
              <a:rPr lang="en-GB" kern="0" dirty="0" smtClean="0">
                <a:latin typeface="Arial" panose="020B0604020202020204" pitchFamily="34" charset="0"/>
                <a:cs typeface="Arial" panose="020B0604020202020204" pitchFamily="34" charset="0"/>
              </a:rPr>
              <a:t/>
            </a:r>
            <a:br>
              <a:rPr lang="en-GB" kern="0" dirty="0" smtClean="0">
                <a:latin typeface="Arial" panose="020B0604020202020204" pitchFamily="34" charset="0"/>
                <a:cs typeface="Arial" panose="020B0604020202020204" pitchFamily="34" charset="0"/>
              </a:rPr>
            </a:br>
            <a:r>
              <a:rPr lang="en-GB" kern="0" dirty="0" smtClean="0">
                <a:latin typeface="Arial" panose="020B0604020202020204" pitchFamily="34" charset="0"/>
                <a:cs typeface="Arial" panose="020B0604020202020204" pitchFamily="34" charset="0"/>
              </a:rPr>
              <a:t/>
            </a:r>
            <a:br>
              <a:rPr lang="en-GB" kern="0" dirty="0" smtClean="0">
                <a:latin typeface="Arial" panose="020B0604020202020204" pitchFamily="34" charset="0"/>
                <a:cs typeface="Arial" panose="020B0604020202020204" pitchFamily="34" charset="0"/>
              </a:rPr>
            </a:br>
            <a:r>
              <a:rPr lang="en-GB" kern="0" dirty="0" smtClean="0">
                <a:latin typeface="Arial" panose="020B0604020202020204" pitchFamily="34" charset="0"/>
                <a:cs typeface="Arial" panose="020B0604020202020204" pitchFamily="34" charset="0"/>
              </a:rPr>
              <a:t/>
            </a:r>
            <a:br>
              <a:rPr lang="en-GB" kern="0" dirty="0" smtClean="0">
                <a:latin typeface="Arial" panose="020B0604020202020204" pitchFamily="34" charset="0"/>
                <a:cs typeface="Arial" panose="020B0604020202020204" pitchFamily="34" charset="0"/>
              </a:rPr>
            </a:br>
            <a:endParaRPr lang="en-GB" sz="2800" kern="0" dirty="0">
              <a:solidFill>
                <a:schemeClr val="accent2">
                  <a:lumMod val="50000"/>
                </a:schemeClr>
              </a:solidFill>
              <a:latin typeface="Arial" panose="020B0604020202020204" pitchFamily="34" charset="0"/>
              <a:cs typeface="Arial" panose="020B0604020202020204" pitchFamily="34" charset="0"/>
            </a:endParaRPr>
          </a:p>
        </p:txBody>
      </p:sp>
      <p:sp>
        <p:nvSpPr>
          <p:cNvPr id="2" name="Text Placeholder 1"/>
          <p:cNvSpPr>
            <a:spLocks noGrp="1"/>
          </p:cNvSpPr>
          <p:nvPr>
            <p:ph type="body" sz="quarter" idx="10"/>
          </p:nvPr>
        </p:nvSpPr>
        <p:spPr>
          <a:xfrm>
            <a:off x="611560" y="1071024"/>
            <a:ext cx="7920880" cy="3654119"/>
          </a:xfrm>
        </p:spPr>
        <p:txBody>
          <a:bodyPr/>
          <a:lstStyle/>
          <a:p>
            <a:r>
              <a:rPr lang="en-GB" dirty="0">
                <a:latin typeface="Arial" panose="020B0604020202020204" pitchFamily="34" charset="0"/>
                <a:cs typeface="Arial" panose="020B0604020202020204" pitchFamily="34" charset="0"/>
              </a:rPr>
              <a:t>Embracing both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research and innovation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under one programme Horizon 2020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has given a boost to bringing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Europe's excellent research to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the market preparing the ground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for the innovations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of </a:t>
            </a:r>
            <a:r>
              <a:rPr lang="en-GB" dirty="0" smtClean="0">
                <a:latin typeface="Arial" panose="020B0604020202020204" pitchFamily="34" charset="0"/>
                <a:cs typeface="Arial" panose="020B0604020202020204" pitchFamily="34" charset="0"/>
              </a:rPr>
              <a:t>tomorrow</a:t>
            </a:r>
            <a:endParaRPr lang="en-GB" b="0" dirty="0"/>
          </a:p>
        </p:txBody>
      </p:sp>
    </p:spTree>
    <p:extLst>
      <p:ext uri="{BB962C8B-B14F-4D97-AF65-F5344CB8AC3E}">
        <p14:creationId xmlns:p14="http://schemas.microsoft.com/office/powerpoint/2010/main" val="14875621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06878" y="251504"/>
            <a:ext cx="8147248" cy="720081"/>
          </a:xfrm>
          <a:prstGeom prst="rect">
            <a:avLst/>
          </a:prstGeom>
        </p:spPr>
        <p:txBody>
          <a:bodyPr/>
          <a:lstStyle/>
          <a:p>
            <a:pPr marL="0" indent="0"/>
            <a:r>
              <a:rPr lang="en-GB" sz="2000" dirty="0" smtClean="0">
                <a:solidFill>
                  <a:schemeClr val="accent6"/>
                </a:solidFill>
                <a:cs typeface="Arial" panose="020B0604020202020204" pitchFamily="34" charset="0"/>
              </a:rPr>
              <a:t>Pillar 3</a:t>
            </a:r>
            <a:r>
              <a:rPr lang="en-GB" dirty="0" smtClean="0">
                <a:solidFill>
                  <a:schemeClr val="accent6"/>
                </a:solidFill>
                <a:cs typeface="Arial" panose="020B0604020202020204" pitchFamily="34" charset="0"/>
              </a:rPr>
              <a:t/>
            </a:r>
            <a:br>
              <a:rPr lang="en-GB" dirty="0" smtClean="0">
                <a:solidFill>
                  <a:schemeClr val="accent6"/>
                </a:solidFill>
                <a:cs typeface="Arial" panose="020B0604020202020204" pitchFamily="34" charset="0"/>
              </a:rPr>
            </a:br>
            <a:r>
              <a:rPr lang="en-GB" dirty="0" smtClean="0">
                <a:solidFill>
                  <a:schemeClr val="accent6"/>
                </a:solidFill>
                <a:cs typeface="Arial" panose="020B0604020202020204" pitchFamily="34" charset="0"/>
              </a:rPr>
              <a:t>INNOVATIVE EUROPE: </a:t>
            </a:r>
            <a:r>
              <a:rPr lang="en-GB" dirty="0" smtClean="0">
                <a:solidFill>
                  <a:schemeClr val="accent6"/>
                </a:solidFill>
                <a:latin typeface="Arial" panose="020B0604020202020204" pitchFamily="34" charset="0"/>
                <a:cs typeface="Arial" panose="020B0604020202020204" pitchFamily="34" charset="0"/>
              </a:rPr>
              <a:t/>
            </a:r>
            <a:br>
              <a:rPr lang="en-GB" dirty="0" smtClean="0">
                <a:solidFill>
                  <a:schemeClr val="accent6"/>
                </a:solidFill>
                <a:latin typeface="Arial" panose="020B0604020202020204" pitchFamily="34" charset="0"/>
                <a:cs typeface="Arial" panose="020B0604020202020204" pitchFamily="34" charset="0"/>
              </a:rPr>
            </a:br>
            <a:r>
              <a:rPr lang="en-GB" sz="2800" b="0" dirty="0" smtClean="0">
                <a:solidFill>
                  <a:schemeClr val="accent2">
                    <a:lumMod val="50000"/>
                  </a:schemeClr>
                </a:solidFill>
                <a:latin typeface="Arial" panose="020B0604020202020204" pitchFamily="34" charset="0"/>
                <a:cs typeface="Arial" panose="020B0604020202020204" pitchFamily="34" charset="0"/>
              </a:rPr>
              <a:t>stimulating </a:t>
            </a:r>
            <a:r>
              <a:rPr lang="en-GB" sz="2800" b="0" dirty="0">
                <a:solidFill>
                  <a:schemeClr val="accent2">
                    <a:lumMod val="50000"/>
                  </a:schemeClr>
                </a:solidFill>
                <a:latin typeface="Arial" panose="020B0604020202020204" pitchFamily="34" charset="0"/>
                <a:cs typeface="Arial" panose="020B0604020202020204" pitchFamily="34" charset="0"/>
              </a:rPr>
              <a:t>market-creating breakthroughs and ecosystems conducive to innovation</a:t>
            </a:r>
          </a:p>
        </p:txBody>
      </p:sp>
      <p:sp>
        <p:nvSpPr>
          <p:cNvPr id="3" name="Content Placeholder 2"/>
          <p:cNvSpPr>
            <a:spLocks noGrp="1"/>
          </p:cNvSpPr>
          <p:nvPr>
            <p:ph idx="4294967295"/>
          </p:nvPr>
        </p:nvSpPr>
        <p:spPr>
          <a:xfrm>
            <a:off x="502976" y="2060821"/>
            <a:ext cx="2520280" cy="3417764"/>
          </a:xfrm>
          <a:prstGeom prst="rect">
            <a:avLst/>
          </a:prstGeom>
        </p:spPr>
        <p:txBody>
          <a:bodyPr/>
          <a:lstStyle/>
          <a:p>
            <a:pPr marL="0" indent="0">
              <a:lnSpc>
                <a:spcPct val="90000"/>
              </a:lnSpc>
              <a:spcAft>
                <a:spcPts val="600"/>
              </a:spcAft>
              <a:buNone/>
            </a:pPr>
            <a:r>
              <a:rPr lang="en-GB" b="1" i="0" dirty="0">
                <a:solidFill>
                  <a:schemeClr val="accent6"/>
                </a:solidFill>
                <a:latin typeface="Arial" panose="020B0604020202020204" pitchFamily="34" charset="0"/>
                <a:cs typeface="Arial" panose="020B0604020202020204" pitchFamily="34" charset="0"/>
              </a:rPr>
              <a:t>European Innovation Council</a:t>
            </a:r>
          </a:p>
          <a:p>
            <a:pPr marL="265113" indent="-265113">
              <a:spcAft>
                <a:spcPts val="1200"/>
              </a:spcAft>
              <a:buClr>
                <a:schemeClr val="tx1"/>
              </a:buClr>
              <a:buFont typeface="Wingdings" panose="05000000000000000000" pitchFamily="2" charset="2"/>
              <a:buChar char="§"/>
            </a:pPr>
            <a:r>
              <a:rPr lang="en-US" sz="2000" i="0" dirty="0">
                <a:latin typeface="Arial" panose="020B0604020202020204" pitchFamily="34" charset="0"/>
                <a:cs typeface="Arial" panose="020B0604020202020204" pitchFamily="34" charset="0"/>
              </a:rPr>
              <a:t>Support to </a:t>
            </a:r>
            <a:r>
              <a:rPr lang="en-US" sz="2000" i="0" dirty="0" smtClean="0">
                <a:latin typeface="Arial" panose="020B0604020202020204" pitchFamily="34" charset="0"/>
                <a:cs typeface="Arial" panose="020B0604020202020204" pitchFamily="34" charset="0"/>
              </a:rPr>
              <a:t>innovations </a:t>
            </a:r>
            <a:r>
              <a:rPr lang="en-US" sz="2000" i="0" dirty="0">
                <a:latin typeface="Arial" panose="020B0604020202020204" pitchFamily="34" charset="0"/>
                <a:cs typeface="Arial" panose="020B0604020202020204" pitchFamily="34" charset="0"/>
              </a:rPr>
              <a:t>with breakthrough </a:t>
            </a:r>
            <a:r>
              <a:rPr lang="en-US" sz="2000" i="0" dirty="0" smtClean="0">
                <a:latin typeface="Arial" panose="020B0604020202020204" pitchFamily="34" charset="0"/>
                <a:cs typeface="Arial" panose="020B0604020202020204" pitchFamily="34" charset="0"/>
              </a:rPr>
              <a:t>and </a:t>
            </a:r>
            <a:r>
              <a:rPr lang="en-US" sz="2000" i="0" dirty="0">
                <a:latin typeface="Arial" panose="020B0604020202020204" pitchFamily="34" charset="0"/>
                <a:cs typeface="Arial" panose="020B0604020202020204" pitchFamily="34" charset="0"/>
              </a:rPr>
              <a:t>market creating </a:t>
            </a:r>
            <a:r>
              <a:rPr lang="de-DE" sz="2000" i="0" dirty="0" smtClean="0">
                <a:latin typeface="Arial" panose="020B0604020202020204" pitchFamily="34" charset="0"/>
                <a:cs typeface="Arial" panose="020B0604020202020204" pitchFamily="34" charset="0"/>
              </a:rPr>
              <a:t>potential</a:t>
            </a:r>
            <a:endParaRPr lang="en-GB" sz="2000" i="0" dirty="0">
              <a:latin typeface="Arial" panose="020B0604020202020204" pitchFamily="34" charset="0"/>
              <a:cs typeface="Arial" panose="020B0604020202020204" pitchFamily="34" charset="0"/>
            </a:endParaRPr>
          </a:p>
        </p:txBody>
      </p:sp>
      <p:sp>
        <p:nvSpPr>
          <p:cNvPr id="5" name="Content Placeholder 2"/>
          <p:cNvSpPr txBox="1">
            <a:spLocks/>
          </p:cNvSpPr>
          <p:nvPr/>
        </p:nvSpPr>
        <p:spPr bwMode="auto">
          <a:xfrm>
            <a:off x="3203848" y="2060821"/>
            <a:ext cx="2520280" cy="3600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F5494"/>
              </a:buClr>
              <a:buFont typeface="Arial" pitchFamily="34" charset="0"/>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F5494"/>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defTabSz="533400">
              <a:lnSpc>
                <a:spcPct val="90000"/>
              </a:lnSpc>
              <a:spcAft>
                <a:spcPts val="600"/>
              </a:spcAft>
              <a:buClr>
                <a:schemeClr val="bg1"/>
              </a:buClr>
              <a:buNone/>
            </a:pPr>
            <a:r>
              <a:rPr lang="de-DE" i="0" dirty="0" smtClean="0">
                <a:solidFill>
                  <a:schemeClr val="accent6"/>
                </a:solidFill>
                <a:latin typeface="Arial" panose="020B0604020202020204" pitchFamily="34" charset="0"/>
                <a:cs typeface="Arial" panose="020B0604020202020204" pitchFamily="34" charset="0"/>
              </a:rPr>
              <a:t>European</a:t>
            </a:r>
            <a:br>
              <a:rPr lang="de-DE" i="0" dirty="0" smtClean="0">
                <a:solidFill>
                  <a:schemeClr val="accent6"/>
                </a:solidFill>
                <a:latin typeface="Arial" panose="020B0604020202020204" pitchFamily="34" charset="0"/>
                <a:cs typeface="Arial" panose="020B0604020202020204" pitchFamily="34" charset="0"/>
              </a:rPr>
            </a:br>
            <a:r>
              <a:rPr lang="de-DE" i="0" dirty="0" err="1" smtClean="0">
                <a:solidFill>
                  <a:schemeClr val="accent6"/>
                </a:solidFill>
                <a:latin typeface="Arial" panose="020B0604020202020204" pitchFamily="34" charset="0"/>
                <a:cs typeface="Arial" panose="020B0604020202020204" pitchFamily="34" charset="0"/>
              </a:rPr>
              <a:t>innovation</a:t>
            </a:r>
            <a:r>
              <a:rPr lang="de-DE" i="0" dirty="0" smtClean="0">
                <a:solidFill>
                  <a:schemeClr val="accent6"/>
                </a:solidFill>
                <a:latin typeface="Arial" panose="020B0604020202020204" pitchFamily="34" charset="0"/>
                <a:cs typeface="Arial" panose="020B0604020202020204" pitchFamily="34" charset="0"/>
              </a:rPr>
              <a:t> </a:t>
            </a:r>
            <a:r>
              <a:rPr lang="de-DE" i="0" dirty="0" err="1" smtClean="0">
                <a:solidFill>
                  <a:schemeClr val="accent6"/>
                </a:solidFill>
                <a:latin typeface="Arial" panose="020B0604020202020204" pitchFamily="34" charset="0"/>
                <a:cs typeface="Arial" panose="020B0604020202020204" pitchFamily="34" charset="0"/>
              </a:rPr>
              <a:t>ecosystems</a:t>
            </a:r>
            <a:endParaRPr lang="en-GB" i="0" dirty="0">
              <a:solidFill>
                <a:schemeClr val="accent6"/>
              </a:solidFill>
              <a:latin typeface="Arial" panose="020B0604020202020204" pitchFamily="34" charset="0"/>
              <a:cs typeface="Arial" panose="020B0604020202020204" pitchFamily="34" charset="0"/>
            </a:endParaRPr>
          </a:p>
          <a:p>
            <a:pPr marL="265113" indent="-265113">
              <a:spcAft>
                <a:spcPts val="1200"/>
              </a:spcAft>
              <a:buClr>
                <a:schemeClr val="tx1"/>
              </a:buClr>
              <a:buFont typeface="Wingdings" panose="05000000000000000000" pitchFamily="2" charset="2"/>
              <a:buChar char="§"/>
            </a:pPr>
            <a:r>
              <a:rPr lang="en-GB" sz="2000" b="0" i="0" kern="0" dirty="0" smtClean="0">
                <a:solidFill>
                  <a:schemeClr val="accent2">
                    <a:lumMod val="50000"/>
                  </a:schemeClr>
                </a:solidFill>
                <a:latin typeface="Arial" panose="020B0604020202020204" pitchFamily="34" charset="0"/>
                <a:cs typeface="Arial" panose="020B0604020202020204" pitchFamily="34" charset="0"/>
              </a:rPr>
              <a:t>Connecting with regional and  national innovation actors </a:t>
            </a:r>
          </a:p>
        </p:txBody>
      </p:sp>
      <p:sp>
        <p:nvSpPr>
          <p:cNvPr id="6" name="Content Placeholder 2"/>
          <p:cNvSpPr txBox="1">
            <a:spLocks/>
          </p:cNvSpPr>
          <p:nvPr/>
        </p:nvSpPr>
        <p:spPr bwMode="auto">
          <a:xfrm>
            <a:off x="5796136" y="2060821"/>
            <a:ext cx="3096344" cy="25922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F5494"/>
              </a:buClr>
              <a:buFont typeface="Arial" pitchFamily="34" charset="0"/>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F5494"/>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defTabSz="533400">
              <a:lnSpc>
                <a:spcPct val="90000"/>
              </a:lnSpc>
              <a:spcAft>
                <a:spcPts val="600"/>
              </a:spcAft>
              <a:buClr>
                <a:schemeClr val="bg1"/>
              </a:buClr>
              <a:buNone/>
            </a:pPr>
            <a:r>
              <a:rPr lang="de-DE" i="0" dirty="0" smtClean="0">
                <a:solidFill>
                  <a:schemeClr val="accent6"/>
                </a:solidFill>
                <a:latin typeface="Arial" panose="020B0604020202020204" pitchFamily="34" charset="0"/>
                <a:cs typeface="Arial" panose="020B0604020202020204" pitchFamily="34" charset="0"/>
              </a:rPr>
              <a:t>European Institute</a:t>
            </a:r>
            <a:r>
              <a:rPr lang="de-DE" i="0" dirty="0">
                <a:solidFill>
                  <a:schemeClr val="accent6"/>
                </a:solidFill>
                <a:latin typeface="Arial" panose="020B0604020202020204" pitchFamily="34" charset="0"/>
                <a:cs typeface="Arial" panose="020B0604020202020204" pitchFamily="34" charset="0"/>
              </a:rPr>
              <a:t/>
            </a:r>
            <a:br>
              <a:rPr lang="de-DE" i="0" dirty="0">
                <a:solidFill>
                  <a:schemeClr val="accent6"/>
                </a:solidFill>
                <a:latin typeface="Arial" panose="020B0604020202020204" pitchFamily="34" charset="0"/>
                <a:cs typeface="Arial" panose="020B0604020202020204" pitchFamily="34" charset="0"/>
              </a:rPr>
            </a:br>
            <a:r>
              <a:rPr lang="de-DE" i="0" dirty="0" err="1" smtClean="0">
                <a:solidFill>
                  <a:schemeClr val="accent6"/>
                </a:solidFill>
                <a:latin typeface="Arial" panose="020B0604020202020204" pitchFamily="34" charset="0"/>
                <a:cs typeface="Arial" panose="020B0604020202020204" pitchFamily="34" charset="0"/>
              </a:rPr>
              <a:t>of</a:t>
            </a:r>
            <a:r>
              <a:rPr lang="de-DE" i="0" dirty="0" smtClean="0">
                <a:solidFill>
                  <a:schemeClr val="accent6"/>
                </a:solidFill>
                <a:latin typeface="Arial" panose="020B0604020202020204" pitchFamily="34" charset="0"/>
                <a:cs typeface="Arial" panose="020B0604020202020204" pitchFamily="34" charset="0"/>
              </a:rPr>
              <a:t> Innovation </a:t>
            </a:r>
            <a:r>
              <a:rPr lang="de-DE" i="0" dirty="0" err="1" smtClean="0">
                <a:solidFill>
                  <a:schemeClr val="accent6"/>
                </a:solidFill>
                <a:latin typeface="Arial" panose="020B0604020202020204" pitchFamily="34" charset="0"/>
                <a:cs typeface="Arial" panose="020B0604020202020204" pitchFamily="34" charset="0"/>
              </a:rPr>
              <a:t>and</a:t>
            </a:r>
            <a:r>
              <a:rPr lang="de-DE" i="0" dirty="0" smtClean="0">
                <a:solidFill>
                  <a:schemeClr val="accent6"/>
                </a:solidFill>
                <a:latin typeface="Arial" panose="020B0604020202020204" pitchFamily="34" charset="0"/>
                <a:cs typeface="Arial" panose="020B0604020202020204" pitchFamily="34" charset="0"/>
              </a:rPr>
              <a:t> </a:t>
            </a:r>
            <a:r>
              <a:rPr lang="en-GB" i="0" dirty="0" smtClean="0">
                <a:solidFill>
                  <a:schemeClr val="accent6"/>
                </a:solidFill>
                <a:latin typeface="Arial" panose="020B0604020202020204" pitchFamily="34" charset="0"/>
                <a:cs typeface="Arial" panose="020B0604020202020204" pitchFamily="34" charset="0"/>
              </a:rPr>
              <a:t>Technology (EIT)</a:t>
            </a:r>
            <a:endParaRPr lang="en-GB" i="0" dirty="0">
              <a:solidFill>
                <a:schemeClr val="accent6"/>
              </a:solidFill>
              <a:latin typeface="Arial" panose="020B0604020202020204" pitchFamily="34" charset="0"/>
              <a:cs typeface="Arial" panose="020B0604020202020204" pitchFamily="34" charset="0"/>
            </a:endParaRPr>
          </a:p>
          <a:p>
            <a:pPr marL="265113" indent="-265113">
              <a:spcAft>
                <a:spcPts val="2400"/>
              </a:spcAft>
              <a:buClr>
                <a:schemeClr val="tx1"/>
              </a:buClr>
              <a:buFont typeface="Wingdings" panose="05000000000000000000" pitchFamily="2" charset="2"/>
              <a:buChar char="§"/>
            </a:pPr>
            <a:r>
              <a:rPr lang="en-GB" sz="2000" b="0" i="0" kern="0" dirty="0" smtClean="0">
                <a:solidFill>
                  <a:schemeClr val="accent2">
                    <a:lumMod val="50000"/>
                  </a:schemeClr>
                </a:solidFill>
                <a:latin typeface="Arial" panose="020B0604020202020204" pitchFamily="34" charset="0"/>
                <a:cs typeface="Arial" panose="020B0604020202020204" pitchFamily="34" charset="0"/>
              </a:rPr>
              <a:t>Bringing </a:t>
            </a:r>
            <a:r>
              <a:rPr lang="en-GB" sz="2000" b="0" i="0" kern="0" dirty="0">
                <a:solidFill>
                  <a:schemeClr val="accent2">
                    <a:lumMod val="50000"/>
                  </a:schemeClr>
                </a:solidFill>
                <a:latin typeface="Arial" panose="020B0604020202020204" pitchFamily="34" charset="0"/>
                <a:cs typeface="Arial" panose="020B0604020202020204" pitchFamily="34" charset="0"/>
              </a:rPr>
              <a:t>key actors (research, education and business) together around a common goal for nurturing </a:t>
            </a:r>
            <a:r>
              <a:rPr lang="en-GB" sz="2000" b="0" i="0" kern="0" dirty="0" smtClean="0">
                <a:solidFill>
                  <a:schemeClr val="accent2">
                    <a:lumMod val="50000"/>
                  </a:schemeClr>
                </a:solidFill>
                <a:latin typeface="Arial" panose="020B0604020202020204" pitchFamily="34" charset="0"/>
                <a:cs typeface="Arial" panose="020B0604020202020204" pitchFamily="34" charset="0"/>
              </a:rPr>
              <a:t>innovation</a:t>
            </a:r>
            <a:endParaRPr lang="fr-BE" i="0" dirty="0">
              <a:solidFill>
                <a:schemeClr val="tx1"/>
              </a:solidFill>
              <a:latin typeface="Arial" panose="020B0604020202020204" pitchFamily="34" charset="0"/>
              <a:cs typeface="Arial" panose="020B0604020202020204" pitchFamily="34" charset="0"/>
            </a:endParaRPr>
          </a:p>
        </p:txBody>
      </p:sp>
      <p:cxnSp>
        <p:nvCxnSpPr>
          <p:cNvPr id="11" name="Straight Connector 10"/>
          <p:cNvCxnSpPr/>
          <p:nvPr/>
        </p:nvCxnSpPr>
        <p:spPr bwMode="auto">
          <a:xfrm>
            <a:off x="5639665" y="2060821"/>
            <a:ext cx="0" cy="3888432"/>
          </a:xfrm>
          <a:prstGeom prst="line">
            <a:avLst/>
          </a:prstGeom>
          <a:ln w="12700">
            <a:solidFill>
              <a:schemeClr val="tx2"/>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5866176" y="5083992"/>
            <a:ext cx="2664296" cy="1046440"/>
          </a:xfrm>
          <a:prstGeom prst="rect">
            <a:avLst/>
          </a:prstGeom>
          <a:noFill/>
        </p:spPr>
        <p:txBody>
          <a:bodyPr wrap="square" rtlCol="0">
            <a:spAutoFit/>
          </a:bodyPr>
          <a:lstStyle/>
          <a:p>
            <a:r>
              <a:rPr lang="de-DE" sz="1800" dirty="0">
                <a:solidFill>
                  <a:schemeClr val="accent6"/>
                </a:solidFill>
                <a:latin typeface="Arial" panose="020B0604020202020204" pitchFamily="34" charset="0"/>
                <a:cs typeface="Arial" panose="020B0604020202020204" pitchFamily="34" charset="0"/>
              </a:rPr>
              <a:t>Commission </a:t>
            </a:r>
            <a:r>
              <a:rPr lang="de-DE" sz="1800" dirty="0" err="1">
                <a:solidFill>
                  <a:schemeClr val="accent6"/>
                </a:solidFill>
                <a:latin typeface="Arial" panose="020B0604020202020204" pitchFamily="34" charset="0"/>
                <a:cs typeface="Arial" panose="020B0604020202020204" pitchFamily="34" charset="0"/>
              </a:rPr>
              <a:t>proposal</a:t>
            </a:r>
            <a:r>
              <a:rPr lang="de-DE" sz="2000" dirty="0">
                <a:solidFill>
                  <a:schemeClr val="accent6"/>
                </a:solidFill>
                <a:latin typeface="Arial" panose="020B0604020202020204" pitchFamily="34" charset="0"/>
                <a:cs typeface="Arial" panose="020B0604020202020204" pitchFamily="34" charset="0"/>
              </a:rPr>
              <a:t>: </a:t>
            </a:r>
            <a:r>
              <a:rPr lang="de-DE" sz="2000" dirty="0" smtClean="0">
                <a:solidFill>
                  <a:schemeClr val="accent6"/>
                </a:solidFill>
                <a:latin typeface="Arial" panose="020B0604020202020204" pitchFamily="34" charset="0"/>
                <a:cs typeface="Arial" panose="020B0604020202020204" pitchFamily="34" charset="0"/>
              </a:rPr>
              <a:t>€ 3 </a:t>
            </a:r>
            <a:r>
              <a:rPr lang="de-DE" sz="2000" dirty="0" err="1" smtClean="0">
                <a:solidFill>
                  <a:schemeClr val="accent6"/>
                </a:solidFill>
                <a:latin typeface="Arial" panose="020B0604020202020204" pitchFamily="34" charset="0"/>
                <a:cs typeface="Arial" panose="020B0604020202020204" pitchFamily="34" charset="0"/>
              </a:rPr>
              <a:t>billion</a:t>
            </a:r>
            <a:endParaRPr lang="en-GB" sz="2000" dirty="0">
              <a:solidFill>
                <a:schemeClr val="accent6"/>
              </a:solidFill>
              <a:latin typeface="Arial" panose="020B0604020202020204" pitchFamily="34" charset="0"/>
              <a:cs typeface="Arial" panose="020B0604020202020204" pitchFamily="34" charset="0"/>
            </a:endParaRPr>
          </a:p>
          <a:p>
            <a:endParaRPr lang="en-GB" sz="2400" b="0" dirty="0" err="1" smtClean="0">
              <a:solidFill>
                <a:srgbClr val="00B0F0"/>
              </a:solidFill>
            </a:endParaRPr>
          </a:p>
        </p:txBody>
      </p:sp>
      <p:sp>
        <p:nvSpPr>
          <p:cNvPr id="13" name="TextBox 12"/>
          <p:cNvSpPr txBox="1"/>
          <p:nvPr/>
        </p:nvSpPr>
        <p:spPr>
          <a:xfrm>
            <a:off x="525166" y="5083992"/>
            <a:ext cx="5126954" cy="1077218"/>
          </a:xfrm>
          <a:prstGeom prst="rect">
            <a:avLst/>
          </a:prstGeom>
          <a:noFill/>
        </p:spPr>
        <p:txBody>
          <a:bodyPr wrap="square" rtlCol="0">
            <a:spAutoFit/>
          </a:bodyPr>
          <a:lstStyle/>
          <a:p>
            <a:r>
              <a:rPr lang="de-DE" sz="2000" dirty="0">
                <a:solidFill>
                  <a:schemeClr val="accent6"/>
                </a:solidFill>
                <a:latin typeface="Arial" panose="020B0604020202020204" pitchFamily="34" charset="0"/>
                <a:cs typeface="Arial" panose="020B0604020202020204" pitchFamily="34" charset="0"/>
              </a:rPr>
              <a:t>Commission </a:t>
            </a:r>
            <a:r>
              <a:rPr lang="de-DE" sz="2000" dirty="0" err="1">
                <a:solidFill>
                  <a:schemeClr val="accent6"/>
                </a:solidFill>
                <a:latin typeface="Arial" panose="020B0604020202020204" pitchFamily="34" charset="0"/>
                <a:cs typeface="Arial" panose="020B0604020202020204" pitchFamily="34" charset="0"/>
              </a:rPr>
              <a:t>proposal</a:t>
            </a:r>
            <a:r>
              <a:rPr lang="de-DE" sz="2000" dirty="0">
                <a:solidFill>
                  <a:schemeClr val="accent6"/>
                </a:solidFill>
                <a:latin typeface="Arial" panose="020B0604020202020204" pitchFamily="34" charset="0"/>
                <a:cs typeface="Arial" panose="020B0604020202020204" pitchFamily="34" charset="0"/>
              </a:rPr>
              <a:t>: </a:t>
            </a:r>
            <a:r>
              <a:rPr lang="de-DE" sz="2000" dirty="0" smtClean="0">
                <a:solidFill>
                  <a:schemeClr val="accent6"/>
                </a:solidFill>
                <a:latin typeface="Arial" panose="020B0604020202020204" pitchFamily="34" charset="0"/>
                <a:cs typeface="Arial" panose="020B0604020202020204" pitchFamily="34" charset="0"/>
              </a:rPr>
              <a:t>€ 10.5 </a:t>
            </a:r>
            <a:r>
              <a:rPr lang="de-DE" sz="2000" dirty="0" err="1">
                <a:solidFill>
                  <a:schemeClr val="accent6"/>
                </a:solidFill>
                <a:latin typeface="Arial" panose="020B0604020202020204" pitchFamily="34" charset="0"/>
                <a:cs typeface="Arial" panose="020B0604020202020204" pitchFamily="34" charset="0"/>
              </a:rPr>
              <a:t>b</a:t>
            </a:r>
            <a:r>
              <a:rPr lang="de-DE" sz="2000" dirty="0" err="1" smtClean="0">
                <a:solidFill>
                  <a:schemeClr val="accent6"/>
                </a:solidFill>
                <a:latin typeface="Arial" panose="020B0604020202020204" pitchFamily="34" charset="0"/>
                <a:cs typeface="Arial" panose="020B0604020202020204" pitchFamily="34" charset="0"/>
              </a:rPr>
              <a:t>illion</a:t>
            </a:r>
            <a:r>
              <a:rPr lang="de-DE" sz="2000" dirty="0" smtClean="0">
                <a:solidFill>
                  <a:schemeClr val="accent6"/>
                </a:solidFill>
                <a:latin typeface="Arial" panose="020B0604020202020204" pitchFamily="34" charset="0"/>
                <a:cs typeface="Arial" panose="020B0604020202020204" pitchFamily="34" charset="0"/>
              </a:rPr>
              <a:t>, incl. </a:t>
            </a:r>
            <a:r>
              <a:rPr lang="de-DE" sz="2000" dirty="0" err="1" smtClean="0">
                <a:solidFill>
                  <a:schemeClr val="accent6"/>
                </a:solidFill>
                <a:latin typeface="Arial" panose="020B0604020202020204" pitchFamily="34" charset="0"/>
                <a:cs typeface="Arial" panose="020B0604020202020204" pitchFamily="34" charset="0"/>
              </a:rPr>
              <a:t>up</a:t>
            </a:r>
            <a:r>
              <a:rPr lang="de-DE" sz="2000" dirty="0" smtClean="0">
                <a:solidFill>
                  <a:schemeClr val="accent6"/>
                </a:solidFill>
                <a:latin typeface="Arial" panose="020B0604020202020204" pitchFamily="34" charset="0"/>
                <a:cs typeface="Arial" panose="020B0604020202020204" pitchFamily="34" charset="0"/>
              </a:rPr>
              <a:t> </a:t>
            </a:r>
            <a:r>
              <a:rPr lang="de-DE" sz="2000" dirty="0" err="1" smtClean="0">
                <a:solidFill>
                  <a:schemeClr val="accent6"/>
                </a:solidFill>
                <a:latin typeface="Arial" panose="020B0604020202020204" pitchFamily="34" charset="0"/>
                <a:cs typeface="Arial" panose="020B0604020202020204" pitchFamily="34" charset="0"/>
              </a:rPr>
              <a:t>to</a:t>
            </a:r>
            <a:r>
              <a:rPr lang="de-DE" sz="2000" dirty="0" smtClean="0">
                <a:solidFill>
                  <a:schemeClr val="accent6"/>
                </a:solidFill>
                <a:latin typeface="Arial" panose="020B0604020202020204" pitchFamily="34" charset="0"/>
                <a:cs typeface="Arial" panose="020B0604020202020204" pitchFamily="34" charset="0"/>
              </a:rPr>
              <a:t> € 500 </a:t>
            </a:r>
            <a:r>
              <a:rPr lang="de-DE" sz="2000" dirty="0" err="1" smtClean="0">
                <a:solidFill>
                  <a:schemeClr val="accent6"/>
                </a:solidFill>
                <a:latin typeface="Arial" panose="020B0604020202020204" pitchFamily="34" charset="0"/>
                <a:cs typeface="Arial" panose="020B0604020202020204" pitchFamily="34" charset="0"/>
              </a:rPr>
              <a:t>million</a:t>
            </a:r>
            <a:r>
              <a:rPr lang="de-DE" sz="2000" dirty="0">
                <a:solidFill>
                  <a:schemeClr val="accent6"/>
                </a:solidFill>
                <a:latin typeface="Arial" panose="020B0604020202020204" pitchFamily="34" charset="0"/>
                <a:cs typeface="Arial" panose="020B0604020202020204" pitchFamily="34" charset="0"/>
              </a:rPr>
              <a:t> </a:t>
            </a:r>
            <a:r>
              <a:rPr lang="de-DE" sz="2000" dirty="0" err="1" smtClean="0">
                <a:solidFill>
                  <a:schemeClr val="accent6"/>
                </a:solidFill>
                <a:latin typeface="Arial" panose="020B0604020202020204" pitchFamily="34" charset="0"/>
                <a:cs typeface="Arial" panose="020B0604020202020204" pitchFamily="34" charset="0"/>
              </a:rPr>
              <a:t>for</a:t>
            </a:r>
            <a:r>
              <a:rPr lang="de-DE" sz="2000" dirty="0" smtClean="0">
                <a:solidFill>
                  <a:schemeClr val="accent6"/>
                </a:solidFill>
                <a:latin typeface="Arial" panose="020B0604020202020204" pitchFamily="34" charset="0"/>
                <a:cs typeface="Arial" panose="020B0604020202020204" pitchFamily="34" charset="0"/>
              </a:rPr>
              <a:t> </a:t>
            </a:r>
            <a:r>
              <a:rPr lang="de-DE" sz="2000" dirty="0" err="1" smtClean="0">
                <a:solidFill>
                  <a:schemeClr val="accent6"/>
                </a:solidFill>
                <a:latin typeface="Arial" panose="020B0604020202020204" pitchFamily="34" charset="0"/>
                <a:cs typeface="Arial" panose="020B0604020202020204" pitchFamily="34" charset="0"/>
              </a:rPr>
              <a:t>ecosystems</a:t>
            </a:r>
            <a:endParaRPr lang="en-GB" sz="2000" dirty="0">
              <a:solidFill>
                <a:schemeClr val="accent6"/>
              </a:solidFill>
              <a:latin typeface="Arial" panose="020B0604020202020204" pitchFamily="34" charset="0"/>
              <a:cs typeface="Arial" panose="020B0604020202020204" pitchFamily="34" charset="0"/>
            </a:endParaRPr>
          </a:p>
          <a:p>
            <a:endParaRPr lang="en-GB" sz="2400" b="0" dirty="0" err="1" smtClean="0">
              <a:solidFill>
                <a:srgbClr val="00B0F0"/>
              </a:solidFill>
            </a:endParaRPr>
          </a:p>
        </p:txBody>
      </p:sp>
      <p:cxnSp>
        <p:nvCxnSpPr>
          <p:cNvPr id="12" name="Straight Connector 11"/>
          <p:cNvCxnSpPr/>
          <p:nvPr/>
        </p:nvCxnSpPr>
        <p:spPr bwMode="auto">
          <a:xfrm>
            <a:off x="3061799" y="2060821"/>
            <a:ext cx="0" cy="2592288"/>
          </a:xfrm>
          <a:prstGeom prst="line">
            <a:avLst/>
          </a:prstGeom>
          <a:ln w="12700">
            <a:solidFill>
              <a:schemeClr val="tx2"/>
            </a:solidFill>
            <a:headEnd type="none" w="med" len="med"/>
            <a:tailEnd type="non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731222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1484784"/>
            <a:ext cx="7920880" cy="2400657"/>
          </a:xfrm>
          <a:prstGeom prst="rect">
            <a:avLst/>
          </a:prstGeom>
          <a:noFill/>
        </p:spPr>
        <p:txBody>
          <a:bodyPr wrap="square" rtlCol="0">
            <a:spAutoFit/>
          </a:bodyPr>
          <a:lstStyle/>
          <a:p>
            <a:pPr algn="ctr"/>
            <a:r>
              <a:rPr lang="en-GB" sz="3000" dirty="0" smtClean="0">
                <a:solidFill>
                  <a:schemeClr val="bg1"/>
                </a:solidFill>
                <a:latin typeface="Arial" panose="020B0604020202020204" pitchFamily="34" charset="0"/>
                <a:cs typeface="Arial" panose="020B0604020202020204" pitchFamily="34" charset="0"/>
              </a:rPr>
              <a:t>Horizon </a:t>
            </a:r>
            <a:r>
              <a:rPr lang="en-GB" sz="3000" dirty="0">
                <a:solidFill>
                  <a:schemeClr val="bg1"/>
                </a:solidFill>
                <a:latin typeface="Arial" panose="020B0604020202020204" pitchFamily="34" charset="0"/>
                <a:cs typeface="Arial" panose="020B0604020202020204" pitchFamily="34" charset="0"/>
              </a:rPr>
              <a:t>2020 </a:t>
            </a:r>
            <a:r>
              <a:rPr lang="en-GB" sz="3000" dirty="0" smtClean="0">
                <a:solidFill>
                  <a:schemeClr val="bg1"/>
                </a:solidFill>
                <a:latin typeface="Arial" panose="020B0604020202020204" pitchFamily="34" charset="0"/>
                <a:cs typeface="Arial" panose="020B0604020202020204" pitchFamily="34" charset="0"/>
              </a:rPr>
              <a:t/>
            </a:r>
            <a:br>
              <a:rPr lang="en-GB" sz="3000" dirty="0" smtClean="0">
                <a:solidFill>
                  <a:schemeClr val="bg1"/>
                </a:solidFill>
                <a:latin typeface="Arial" panose="020B0604020202020204" pitchFamily="34" charset="0"/>
                <a:cs typeface="Arial" panose="020B0604020202020204" pitchFamily="34" charset="0"/>
              </a:rPr>
            </a:br>
            <a:r>
              <a:rPr lang="en-GB" sz="3000" dirty="0" smtClean="0">
                <a:solidFill>
                  <a:schemeClr val="bg1"/>
                </a:solidFill>
                <a:latin typeface="Arial" panose="020B0604020202020204" pitchFamily="34" charset="0"/>
                <a:cs typeface="Arial" panose="020B0604020202020204" pitchFamily="34" charset="0"/>
              </a:rPr>
              <a:t>has </a:t>
            </a:r>
            <a:r>
              <a:rPr lang="en-GB" sz="3000" dirty="0">
                <a:solidFill>
                  <a:schemeClr val="bg1"/>
                </a:solidFill>
                <a:latin typeface="Arial" panose="020B0604020202020204" pitchFamily="34" charset="0"/>
                <a:cs typeface="Arial" panose="020B0604020202020204" pitchFamily="34" charset="0"/>
              </a:rPr>
              <a:t>been </a:t>
            </a:r>
            <a:r>
              <a:rPr lang="en-GB" sz="3000" dirty="0" smtClean="0">
                <a:solidFill>
                  <a:schemeClr val="bg1"/>
                </a:solidFill>
                <a:latin typeface="Arial" panose="020B0604020202020204" pitchFamily="34" charset="0"/>
                <a:cs typeface="Arial" panose="020B0604020202020204" pitchFamily="34" charset="0"/>
              </a:rPr>
              <a:t>an </a:t>
            </a:r>
            <a:r>
              <a:rPr lang="en-GB" sz="3000" dirty="0">
                <a:solidFill>
                  <a:schemeClr val="bg1"/>
                </a:solidFill>
                <a:latin typeface="Arial" panose="020B0604020202020204" pitchFamily="34" charset="0"/>
                <a:cs typeface="Arial" panose="020B0604020202020204" pitchFamily="34" charset="0"/>
              </a:rPr>
              <a:t>exceptional help </a:t>
            </a:r>
            <a:r>
              <a:rPr lang="en-GB" sz="3000" dirty="0" smtClean="0">
                <a:solidFill>
                  <a:schemeClr val="bg1"/>
                </a:solidFill>
                <a:latin typeface="Arial" panose="020B0604020202020204" pitchFamily="34" charset="0"/>
                <a:cs typeface="Arial" panose="020B0604020202020204" pitchFamily="34" charset="0"/>
              </a:rPr>
              <a:t/>
            </a:r>
            <a:br>
              <a:rPr lang="en-GB" sz="3000" dirty="0" smtClean="0">
                <a:solidFill>
                  <a:schemeClr val="bg1"/>
                </a:solidFill>
                <a:latin typeface="Arial" panose="020B0604020202020204" pitchFamily="34" charset="0"/>
                <a:cs typeface="Arial" panose="020B0604020202020204" pitchFamily="34" charset="0"/>
              </a:rPr>
            </a:br>
            <a:r>
              <a:rPr lang="en-GB" sz="3000" dirty="0" smtClean="0">
                <a:solidFill>
                  <a:schemeClr val="bg1"/>
                </a:solidFill>
                <a:latin typeface="Arial" panose="020B0604020202020204" pitchFamily="34" charset="0"/>
                <a:cs typeface="Arial" panose="020B0604020202020204" pitchFamily="34" charset="0"/>
              </a:rPr>
              <a:t>in consolidating </a:t>
            </a:r>
            <a:r>
              <a:rPr lang="en-GB" sz="3000" dirty="0">
                <a:solidFill>
                  <a:schemeClr val="bg1"/>
                </a:solidFill>
                <a:latin typeface="Arial" panose="020B0604020202020204" pitchFamily="34" charset="0"/>
                <a:cs typeface="Arial" panose="020B0604020202020204" pitchFamily="34" charset="0"/>
              </a:rPr>
              <a:t>my career </a:t>
            </a:r>
            <a:r>
              <a:rPr lang="en-GB" sz="3000" dirty="0" smtClean="0">
                <a:solidFill>
                  <a:schemeClr val="bg1"/>
                </a:solidFill>
                <a:latin typeface="Arial" panose="020B0604020202020204" pitchFamily="34" charset="0"/>
                <a:cs typeface="Arial" panose="020B0604020202020204" pitchFamily="34" charset="0"/>
              </a:rPr>
              <a:t/>
            </a:r>
            <a:br>
              <a:rPr lang="en-GB" sz="3000" dirty="0" smtClean="0">
                <a:solidFill>
                  <a:schemeClr val="bg1"/>
                </a:solidFill>
                <a:latin typeface="Arial" panose="020B0604020202020204" pitchFamily="34" charset="0"/>
                <a:cs typeface="Arial" panose="020B0604020202020204" pitchFamily="34" charset="0"/>
              </a:rPr>
            </a:br>
            <a:r>
              <a:rPr lang="en-GB" sz="3000" dirty="0" smtClean="0">
                <a:solidFill>
                  <a:schemeClr val="bg1"/>
                </a:solidFill>
                <a:latin typeface="Arial" panose="020B0604020202020204" pitchFamily="34" charset="0"/>
                <a:cs typeface="Arial" panose="020B0604020202020204" pitchFamily="34" charset="0"/>
              </a:rPr>
              <a:t>in </a:t>
            </a:r>
            <a:r>
              <a:rPr lang="en-GB" sz="3000" dirty="0">
                <a:solidFill>
                  <a:schemeClr val="bg1"/>
                </a:solidFill>
                <a:latin typeface="Arial" panose="020B0604020202020204" pitchFamily="34" charset="0"/>
                <a:cs typeface="Arial" panose="020B0604020202020204" pitchFamily="34" charset="0"/>
              </a:rPr>
              <a:t>my home country </a:t>
            </a:r>
            <a:r>
              <a:rPr lang="en-GB" sz="3000" dirty="0" smtClean="0">
                <a:solidFill>
                  <a:schemeClr val="bg1"/>
                </a:solidFill>
                <a:latin typeface="Arial" panose="020B0604020202020204" pitchFamily="34" charset="0"/>
                <a:cs typeface="Arial" panose="020B0604020202020204" pitchFamily="34" charset="0"/>
              </a:rPr>
              <a:t/>
            </a:r>
            <a:br>
              <a:rPr lang="en-GB" sz="3000" dirty="0" smtClean="0">
                <a:solidFill>
                  <a:schemeClr val="bg1"/>
                </a:solidFill>
                <a:latin typeface="Arial" panose="020B0604020202020204" pitchFamily="34" charset="0"/>
                <a:cs typeface="Arial" panose="020B0604020202020204" pitchFamily="34" charset="0"/>
              </a:rPr>
            </a:br>
            <a:r>
              <a:rPr lang="en-GB" sz="3000" b="0" i="1" dirty="0" smtClean="0">
                <a:solidFill>
                  <a:schemeClr val="bg1"/>
                </a:solidFill>
                <a:latin typeface="Arial" panose="020B0604020202020204" pitchFamily="34" charset="0"/>
                <a:cs typeface="Arial" panose="020B0604020202020204" pitchFamily="34" charset="0"/>
              </a:rPr>
              <a:t>(</a:t>
            </a:r>
            <a:r>
              <a:rPr lang="en-GB" sz="3000" b="0" i="1" dirty="0">
                <a:solidFill>
                  <a:schemeClr val="bg1"/>
                </a:solidFill>
                <a:latin typeface="Arial" panose="020B0604020202020204" pitchFamily="34" charset="0"/>
                <a:cs typeface="Arial" panose="020B0604020202020204" pitchFamily="34" charset="0"/>
              </a:rPr>
              <a:t>versus in the USA</a:t>
            </a:r>
            <a:r>
              <a:rPr lang="en-GB" sz="3000" b="0" i="1" dirty="0" smtClean="0">
                <a:solidFill>
                  <a:schemeClr val="bg1"/>
                </a:solidFill>
                <a:latin typeface="Arial" panose="020B0604020202020204" pitchFamily="34" charset="0"/>
                <a:cs typeface="Arial" panose="020B0604020202020204" pitchFamily="34" charset="0"/>
              </a:rPr>
              <a:t>)</a:t>
            </a:r>
            <a:endParaRPr lang="en-GB" sz="3000" b="0" i="1" dirty="0" smtClean="0">
              <a:solidFill>
                <a:schemeClr val="bg1"/>
              </a:solidFill>
            </a:endParaRPr>
          </a:p>
        </p:txBody>
      </p:sp>
      <p:sp>
        <p:nvSpPr>
          <p:cNvPr id="5" name="Title 1"/>
          <p:cNvSpPr txBox="1">
            <a:spLocks/>
          </p:cNvSpPr>
          <p:nvPr/>
        </p:nvSpPr>
        <p:spPr>
          <a:xfrm>
            <a:off x="3745335" y="4897735"/>
            <a:ext cx="5398665" cy="1959344"/>
          </a:xfrm>
          <a:prstGeom prst="rect">
            <a:avLst/>
          </a:prstGeom>
        </p:spPr>
        <p:txBody>
          <a:bodyPr/>
          <a:lst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0" indent="0"/>
            <a:r>
              <a:rPr lang="en-GB" sz="2400" b="0" i="1" dirty="0" smtClean="0">
                <a:solidFill>
                  <a:schemeClr val="accent3"/>
                </a:solidFill>
                <a:latin typeface="Arial" panose="020B0604020202020204" pitchFamily="34" charset="0"/>
                <a:cs typeface="Arial" panose="020B0604020202020204" pitchFamily="34" charset="0"/>
              </a:rPr>
              <a:t>Researcher from </a:t>
            </a:r>
            <a:r>
              <a:rPr lang="en-GB" sz="2400" b="0" i="1" dirty="0">
                <a:solidFill>
                  <a:schemeClr val="accent3"/>
                </a:solidFill>
                <a:latin typeface="Arial" panose="020B0604020202020204" pitchFamily="34" charset="0"/>
                <a:cs typeface="Arial" panose="020B0604020202020204" pitchFamily="34" charset="0"/>
              </a:rPr>
              <a:t>H</a:t>
            </a:r>
            <a:r>
              <a:rPr lang="en-GB" sz="2400" b="0" i="1" dirty="0" smtClean="0">
                <a:solidFill>
                  <a:schemeClr val="accent3"/>
                </a:solidFill>
                <a:latin typeface="Arial" panose="020B0604020202020204" pitchFamily="34" charset="0"/>
                <a:cs typeface="Arial" panose="020B0604020202020204" pitchFamily="34" charset="0"/>
              </a:rPr>
              <a:t>ungary</a:t>
            </a:r>
            <a:endParaRPr lang="en-GB" sz="2800" b="0" kern="0" dirty="0">
              <a:solidFill>
                <a:schemeClr val="accent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9353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H:\My Documents\FP9\Communication\PPT for staff\56e83cbc2e221-full.jpg"/>
          <p:cNvPicPr>
            <a:picLocks noChangeAspect="1" noChangeArrowheads="1"/>
          </p:cNvPicPr>
          <p:nvPr/>
        </p:nvPicPr>
        <p:blipFill rotWithShape="1">
          <a:blip r:embed="rId3">
            <a:extLst>
              <a:ext uri="{28A0092B-C50C-407E-A947-70E740481C1C}">
                <a14:useLocalDpi xmlns:a14="http://schemas.microsoft.com/office/drawing/2010/main" val="0"/>
              </a:ext>
            </a:extLst>
          </a:blip>
          <a:srcRect t="13820" b="14993"/>
          <a:stretch/>
        </p:blipFill>
        <p:spPr bwMode="auto">
          <a:xfrm>
            <a:off x="4818083" y="1844824"/>
            <a:ext cx="3932431" cy="362826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idx="4294967295"/>
          </p:nvPr>
        </p:nvSpPr>
        <p:spPr>
          <a:xfrm>
            <a:off x="494976" y="548679"/>
            <a:ext cx="8147248" cy="1296145"/>
          </a:xfrm>
          <a:prstGeom prst="rect">
            <a:avLst/>
          </a:prstGeom>
        </p:spPr>
        <p:txBody>
          <a:bodyPr/>
          <a:lstStyle/>
          <a:p>
            <a:pPr marL="0" indent="0"/>
            <a:r>
              <a:rPr lang="en-GB" dirty="0" smtClean="0">
                <a:solidFill>
                  <a:schemeClr val="accent6"/>
                </a:solidFill>
              </a:rPr>
              <a:t>Our vision</a:t>
            </a:r>
            <a:r>
              <a:rPr lang="en-GB" dirty="0"/>
              <a:t/>
            </a:r>
            <a:br>
              <a:rPr lang="en-GB" dirty="0"/>
            </a:br>
            <a:endParaRPr lang="en-GB" dirty="0">
              <a:solidFill>
                <a:schemeClr val="accent3"/>
              </a:solidFill>
              <a:latin typeface="Arial" panose="020B0604020202020204" pitchFamily="34" charset="0"/>
              <a:cs typeface="Arial" panose="020B0604020202020204" pitchFamily="34" charset="0"/>
            </a:endParaRPr>
          </a:p>
        </p:txBody>
      </p:sp>
      <p:sp>
        <p:nvSpPr>
          <p:cNvPr id="3" name="ZoneTexte 2">
            <a:extLst>
              <a:ext uri="{FF2B5EF4-FFF2-40B4-BE49-F238E27FC236}">
                <a16:creationId xmlns:a16="http://schemas.microsoft.com/office/drawing/2014/main" id="{250FB342-EA24-424A-9C57-D39FE5B4D4AE}"/>
              </a:ext>
            </a:extLst>
          </p:cNvPr>
          <p:cNvSpPr txBox="1"/>
          <p:nvPr/>
        </p:nvSpPr>
        <p:spPr>
          <a:xfrm>
            <a:off x="512961" y="1412776"/>
            <a:ext cx="4563095" cy="5016758"/>
          </a:xfrm>
          <a:prstGeom prst="rect">
            <a:avLst/>
          </a:prstGeom>
          <a:noFill/>
        </p:spPr>
        <p:txBody>
          <a:bodyPr wrap="square" rtlCol="0">
            <a:spAutoFit/>
          </a:bodyPr>
          <a:lstStyle/>
          <a:p>
            <a:pPr>
              <a:buClr>
                <a:schemeClr val="tx2"/>
              </a:buClr>
            </a:pPr>
            <a:r>
              <a:rPr lang="en-GB" sz="2000" b="0" dirty="0" smtClean="0">
                <a:solidFill>
                  <a:srgbClr val="878685">
                    <a:lumMod val="50000"/>
                  </a:srgbClr>
                </a:solidFill>
                <a:latin typeface="+mj-lt"/>
              </a:rPr>
              <a:t>A </a:t>
            </a:r>
            <a:r>
              <a:rPr lang="en-GB" sz="2000" b="0" dirty="0">
                <a:solidFill>
                  <a:srgbClr val="878685">
                    <a:lumMod val="50000"/>
                  </a:srgbClr>
                </a:solidFill>
                <a:latin typeface="+mj-lt"/>
                <a:cs typeface="Arial" panose="020B0604020202020204" pitchFamily="34" charset="0"/>
              </a:rPr>
              <a:t>sustainable, fair </a:t>
            </a:r>
            <a:r>
              <a:rPr lang="en-GB" sz="2000" b="0" dirty="0" smtClean="0">
                <a:solidFill>
                  <a:srgbClr val="878685">
                    <a:lumMod val="50000"/>
                  </a:srgbClr>
                </a:solidFill>
                <a:latin typeface="+mj-lt"/>
              </a:rPr>
              <a:t>and </a:t>
            </a:r>
            <a:r>
              <a:rPr lang="en-GB" sz="2000" dirty="0">
                <a:solidFill>
                  <a:schemeClr val="accent6"/>
                </a:solidFill>
                <a:latin typeface="+mj-lt"/>
                <a:cs typeface="Arial" panose="020B0604020202020204" pitchFamily="34" charset="0"/>
              </a:rPr>
              <a:t>prosperous </a:t>
            </a:r>
            <a:r>
              <a:rPr lang="en-GB" sz="2000" b="0" dirty="0" smtClean="0">
                <a:solidFill>
                  <a:srgbClr val="878685">
                    <a:lumMod val="50000"/>
                  </a:srgbClr>
                </a:solidFill>
                <a:latin typeface="+mj-lt"/>
              </a:rPr>
              <a:t>future for </a:t>
            </a:r>
            <a:r>
              <a:rPr lang="en-GB" sz="2000" dirty="0">
                <a:solidFill>
                  <a:schemeClr val="accent6"/>
                </a:solidFill>
                <a:latin typeface="+mj-lt"/>
                <a:cs typeface="Arial" panose="020B0604020202020204" pitchFamily="34" charset="0"/>
              </a:rPr>
              <a:t>people</a:t>
            </a:r>
            <a:r>
              <a:rPr lang="en-GB" sz="2000" b="0" dirty="0" smtClean="0">
                <a:solidFill>
                  <a:srgbClr val="878685">
                    <a:lumMod val="50000"/>
                  </a:srgbClr>
                </a:solidFill>
                <a:latin typeface="+mj-lt"/>
              </a:rPr>
              <a:t> and </a:t>
            </a:r>
            <a:r>
              <a:rPr lang="en-GB" sz="2000" dirty="0">
                <a:solidFill>
                  <a:schemeClr val="accent6"/>
                </a:solidFill>
                <a:latin typeface="+mj-lt"/>
                <a:cs typeface="Arial" panose="020B0604020202020204" pitchFamily="34" charset="0"/>
              </a:rPr>
              <a:t>planet</a:t>
            </a:r>
            <a:r>
              <a:rPr lang="en-GB" sz="2000" b="0" dirty="0" smtClean="0">
                <a:solidFill>
                  <a:srgbClr val="878685">
                    <a:lumMod val="50000"/>
                  </a:srgbClr>
                </a:solidFill>
                <a:latin typeface="+mj-lt"/>
              </a:rPr>
              <a:t> based on European values.</a:t>
            </a:r>
            <a:endParaRPr lang="en-GB" sz="2000" b="0" i="1" dirty="0" smtClean="0">
              <a:solidFill>
                <a:srgbClr val="F8A907"/>
              </a:solidFill>
              <a:latin typeface="+mj-lt"/>
            </a:endParaRPr>
          </a:p>
          <a:p>
            <a:endParaRPr lang="en-GB" sz="2000" dirty="0" smtClean="0">
              <a:solidFill>
                <a:srgbClr val="F8A907"/>
              </a:solidFill>
              <a:latin typeface="+mj-lt"/>
            </a:endParaRPr>
          </a:p>
          <a:p>
            <a:pPr marL="342000" indent="-342900">
              <a:buClr>
                <a:schemeClr val="tx2"/>
              </a:buClr>
              <a:buFont typeface="Wingdings" panose="05000000000000000000" pitchFamily="2" charset="2"/>
              <a:buChar char="§"/>
            </a:pPr>
            <a:r>
              <a:rPr lang="en-GB" sz="2000" b="0" dirty="0" smtClean="0">
                <a:solidFill>
                  <a:srgbClr val="878685">
                    <a:lumMod val="50000"/>
                  </a:srgbClr>
                </a:solidFill>
                <a:latin typeface="+mj-lt"/>
                <a:cs typeface="Arial" panose="020B0604020202020204" pitchFamily="34" charset="0"/>
              </a:rPr>
              <a:t>Tackling</a:t>
            </a:r>
            <a:r>
              <a:rPr lang="en-GB" sz="2000" dirty="0" smtClean="0">
                <a:solidFill>
                  <a:srgbClr val="F8A907"/>
                </a:solidFill>
                <a:latin typeface="+mj-lt"/>
                <a:cs typeface="Arial" panose="020B0604020202020204" pitchFamily="34" charset="0"/>
              </a:rPr>
              <a:t> </a:t>
            </a:r>
            <a:r>
              <a:rPr lang="en-GB" sz="2000" dirty="0" smtClean="0">
                <a:solidFill>
                  <a:schemeClr val="accent6"/>
                </a:solidFill>
                <a:latin typeface="+mj-lt"/>
                <a:cs typeface="Arial" panose="020B0604020202020204" pitchFamily="34" charset="0"/>
              </a:rPr>
              <a:t>climate change </a:t>
            </a:r>
            <a:br>
              <a:rPr lang="en-GB" sz="2000" dirty="0" smtClean="0">
                <a:solidFill>
                  <a:schemeClr val="accent6"/>
                </a:solidFill>
                <a:latin typeface="+mj-lt"/>
                <a:cs typeface="Arial" panose="020B0604020202020204" pitchFamily="34" charset="0"/>
              </a:rPr>
            </a:br>
            <a:r>
              <a:rPr lang="en-GB" sz="2000" b="0" dirty="0" smtClean="0">
                <a:solidFill>
                  <a:srgbClr val="878685">
                    <a:lumMod val="50000"/>
                  </a:srgbClr>
                </a:solidFill>
                <a:latin typeface="Arial" panose="020B0604020202020204" pitchFamily="34" charset="0"/>
                <a:cs typeface="Arial" panose="020B0604020202020204" pitchFamily="34" charset="0"/>
              </a:rPr>
              <a:t>(35 </a:t>
            </a:r>
            <a:r>
              <a:rPr lang="en-GB" sz="2000" b="0" dirty="0" smtClean="0">
                <a:solidFill>
                  <a:srgbClr val="878685">
                    <a:lumMod val="50000"/>
                  </a:srgbClr>
                </a:solidFill>
                <a:latin typeface="+mj-lt"/>
                <a:cs typeface="Arial" panose="020B0604020202020204" pitchFamily="34" charset="0"/>
              </a:rPr>
              <a:t>% budgetary target)</a:t>
            </a:r>
          </a:p>
          <a:p>
            <a:pPr>
              <a:buClr>
                <a:srgbClr val="F8A907"/>
              </a:buClr>
            </a:pPr>
            <a:endParaRPr lang="de-DE" sz="2000" b="0" dirty="0">
              <a:solidFill>
                <a:srgbClr val="878685">
                  <a:lumMod val="50000"/>
                </a:srgbClr>
              </a:solidFill>
              <a:latin typeface="+mj-lt"/>
              <a:cs typeface="Arial" panose="020B0604020202020204" pitchFamily="34" charset="0"/>
            </a:endParaRPr>
          </a:p>
          <a:p>
            <a:pPr marL="342900" indent="-342900">
              <a:buClr>
                <a:schemeClr val="tx2"/>
              </a:buClr>
              <a:buFont typeface="Wingdings" panose="05000000000000000000" pitchFamily="2" charset="2"/>
              <a:buChar char="§"/>
            </a:pPr>
            <a:r>
              <a:rPr lang="en-GB" sz="2000" b="0" dirty="0" smtClean="0">
                <a:solidFill>
                  <a:srgbClr val="878685">
                    <a:lumMod val="50000"/>
                  </a:srgbClr>
                </a:solidFill>
                <a:latin typeface="+mj-lt"/>
                <a:cs typeface="Arial" panose="020B0604020202020204" pitchFamily="34" charset="0"/>
              </a:rPr>
              <a:t>Helping to achieve </a:t>
            </a:r>
            <a:r>
              <a:rPr lang="de-DE" sz="2000" dirty="0" smtClean="0">
                <a:solidFill>
                  <a:schemeClr val="accent6"/>
                </a:solidFill>
                <a:latin typeface="+mj-lt"/>
                <a:cs typeface="Arial" panose="020B0604020202020204" pitchFamily="34" charset="0"/>
              </a:rPr>
              <a:t>Sustainable</a:t>
            </a:r>
            <a:br>
              <a:rPr lang="de-DE" sz="2000" dirty="0" smtClean="0">
                <a:solidFill>
                  <a:schemeClr val="accent6"/>
                </a:solidFill>
                <a:latin typeface="+mj-lt"/>
                <a:cs typeface="Arial" panose="020B0604020202020204" pitchFamily="34" charset="0"/>
              </a:rPr>
            </a:br>
            <a:r>
              <a:rPr lang="de-DE" sz="2000" dirty="0" smtClean="0">
                <a:solidFill>
                  <a:schemeClr val="accent6"/>
                </a:solidFill>
                <a:latin typeface="+mj-lt"/>
                <a:cs typeface="Arial" panose="020B0604020202020204" pitchFamily="34" charset="0"/>
              </a:rPr>
              <a:t>Development Goals </a:t>
            </a:r>
          </a:p>
          <a:p>
            <a:pPr>
              <a:buClr>
                <a:srgbClr val="F8A907"/>
              </a:buClr>
            </a:pPr>
            <a:endParaRPr lang="de-DE" sz="2000" dirty="0" smtClean="0">
              <a:solidFill>
                <a:srgbClr val="F8A907"/>
              </a:solidFill>
              <a:latin typeface="+mj-lt"/>
              <a:cs typeface="Arial" panose="020B0604020202020204" pitchFamily="34" charset="0"/>
            </a:endParaRPr>
          </a:p>
          <a:p>
            <a:pPr marL="342900" indent="-342900">
              <a:buClr>
                <a:schemeClr val="tx2"/>
              </a:buClr>
              <a:buFont typeface="Wingdings" panose="05000000000000000000" pitchFamily="2" charset="2"/>
              <a:buChar char="§"/>
            </a:pPr>
            <a:r>
              <a:rPr lang="en-GB" sz="2000" b="0" dirty="0" smtClean="0">
                <a:solidFill>
                  <a:srgbClr val="878685">
                    <a:lumMod val="50000"/>
                  </a:srgbClr>
                </a:solidFill>
                <a:latin typeface="+mj-lt"/>
                <a:cs typeface="Arial" panose="020B0604020202020204" pitchFamily="34" charset="0"/>
              </a:rPr>
              <a:t>Boosting the Union's </a:t>
            </a:r>
            <a:r>
              <a:rPr lang="en-GB" sz="2000" dirty="0" smtClean="0">
                <a:solidFill>
                  <a:schemeClr val="accent6"/>
                </a:solidFill>
                <a:latin typeface="+mj-lt"/>
                <a:cs typeface="Arial" panose="020B0604020202020204" pitchFamily="34" charset="0"/>
              </a:rPr>
              <a:t>competitiveness and growth</a:t>
            </a:r>
          </a:p>
          <a:p>
            <a:pPr>
              <a:buClr>
                <a:srgbClr val="F8A907"/>
              </a:buClr>
            </a:pPr>
            <a:endParaRPr lang="de-DE" sz="2000" b="0" dirty="0" smtClean="0">
              <a:solidFill>
                <a:srgbClr val="878685">
                  <a:lumMod val="50000"/>
                </a:srgbClr>
              </a:solidFill>
            </a:endParaRPr>
          </a:p>
          <a:p>
            <a:pPr>
              <a:buClr>
                <a:srgbClr val="F8A907"/>
              </a:buClr>
            </a:pPr>
            <a:endParaRPr lang="de-DE" sz="2000" b="0" dirty="0">
              <a:solidFill>
                <a:srgbClr val="878685">
                  <a:lumMod val="50000"/>
                </a:srgbClr>
              </a:solidFill>
            </a:endParaRPr>
          </a:p>
          <a:p>
            <a:pPr>
              <a:buClr>
                <a:srgbClr val="F8A907"/>
              </a:buClr>
            </a:pPr>
            <a:endParaRPr lang="en-GB" sz="2000" b="0" dirty="0" smtClean="0">
              <a:solidFill>
                <a:srgbClr val="878685">
                  <a:lumMod val="50000"/>
                </a:srgbClr>
              </a:solidFill>
            </a:endParaRPr>
          </a:p>
          <a:p>
            <a:r>
              <a:rPr lang="en-GB" sz="2000" dirty="0"/>
              <a:t> </a:t>
            </a:r>
            <a:endParaRPr lang="en-GB" sz="2000" b="0" dirty="0">
              <a:solidFill>
                <a:srgbClr val="878685">
                  <a:lumMod val="50000"/>
                </a:srgbClr>
              </a:solidFill>
            </a:endParaRPr>
          </a:p>
        </p:txBody>
      </p:sp>
      <p:sp>
        <p:nvSpPr>
          <p:cNvPr id="5" name="TextBox 4"/>
          <p:cNvSpPr txBox="1"/>
          <p:nvPr/>
        </p:nvSpPr>
        <p:spPr>
          <a:xfrm rot="16200000">
            <a:off x="6981392" y="4076588"/>
            <a:ext cx="3772550" cy="184666"/>
          </a:xfrm>
          <a:prstGeom prst="rect">
            <a:avLst/>
          </a:prstGeom>
          <a:noFill/>
        </p:spPr>
        <p:txBody>
          <a:bodyPr wrap="square" rtlCol="0">
            <a:spAutoFit/>
          </a:bodyPr>
          <a:lstStyle/>
          <a:p>
            <a:pPr algn="ctr"/>
            <a:r>
              <a:rPr lang="en-GB" sz="600" b="0" dirty="0" smtClean="0">
                <a:solidFill>
                  <a:srgbClr val="404A52"/>
                </a:solidFill>
                <a:latin typeface="Arial"/>
              </a:rPr>
              <a:t>Credits: </a:t>
            </a:r>
            <a:r>
              <a:rPr lang="en-GB" sz="600" b="0" dirty="0" smtClean="0">
                <a:solidFill>
                  <a:srgbClr val="404A52"/>
                </a:solidFill>
                <a:latin typeface="Arial"/>
                <a:hlinkClick r:id="rId4"/>
              </a:rPr>
              <a:t>https</a:t>
            </a:r>
            <a:r>
              <a:rPr lang="en-GB" sz="600" b="0" dirty="0">
                <a:solidFill>
                  <a:srgbClr val="404A52"/>
                </a:solidFill>
                <a:latin typeface="Arial"/>
                <a:hlinkClick r:id="rId4"/>
              </a:rPr>
              <a:t>://www.un.org/sustainabledevelopment/sustainable-development-goals/</a:t>
            </a:r>
            <a:endParaRPr lang="en-GB" sz="600" b="0" dirty="0" smtClean="0">
              <a:solidFill>
                <a:srgbClr val="404A52"/>
              </a:solidFill>
              <a:latin typeface="Arial"/>
            </a:endParaRPr>
          </a:p>
        </p:txBody>
      </p:sp>
    </p:spTree>
    <p:extLst>
      <p:ext uri="{BB962C8B-B14F-4D97-AF65-F5344CB8AC3E}">
        <p14:creationId xmlns:p14="http://schemas.microsoft.com/office/powerpoint/2010/main" val="32687424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27395" y="558101"/>
            <a:ext cx="8388360" cy="720081"/>
          </a:xfrm>
          <a:prstGeom prst="rect">
            <a:avLst/>
          </a:prstGeom>
        </p:spPr>
        <p:txBody>
          <a:bodyPr/>
          <a:lstStyle/>
          <a:p>
            <a:pPr marL="0" indent="0"/>
            <a:r>
              <a:rPr lang="en-US" sz="2800" dirty="0" smtClean="0">
                <a:solidFill>
                  <a:schemeClr val="accent6"/>
                </a:solidFill>
                <a:latin typeface="+mn-lt"/>
                <a:ea typeface="MS Gothic" charset="-128"/>
              </a:rPr>
              <a:t>Widening Participation and Strengthening </a:t>
            </a:r>
            <a:r>
              <a:rPr lang="en-US" sz="2800" dirty="0">
                <a:solidFill>
                  <a:schemeClr val="accent6"/>
                </a:solidFill>
                <a:latin typeface="+mn-lt"/>
                <a:ea typeface="MS Gothic" charset="-128"/>
              </a:rPr>
              <a:t>the European Research Area: </a:t>
            </a:r>
            <a:r>
              <a:rPr lang="en-US" sz="2600" b="0" dirty="0" err="1">
                <a:solidFill>
                  <a:schemeClr val="accent2">
                    <a:lumMod val="50000"/>
                  </a:schemeClr>
                </a:solidFill>
                <a:latin typeface="+mn-lt"/>
                <a:ea typeface="MS Gothic" charset="-128"/>
              </a:rPr>
              <a:t>o</a:t>
            </a:r>
            <a:r>
              <a:rPr lang="en-US" sz="2600" b="0" dirty="0" err="1" smtClean="0">
                <a:solidFill>
                  <a:schemeClr val="accent2">
                    <a:lumMod val="50000"/>
                  </a:schemeClr>
                </a:solidFill>
                <a:latin typeface="+mn-lt"/>
                <a:ea typeface="MS Gothic" charset="-128"/>
              </a:rPr>
              <a:t>ptimising</a:t>
            </a:r>
            <a:r>
              <a:rPr lang="en-US" sz="2600" b="0" dirty="0" smtClean="0">
                <a:solidFill>
                  <a:schemeClr val="accent2">
                    <a:lumMod val="50000"/>
                  </a:schemeClr>
                </a:solidFill>
                <a:latin typeface="+mn-lt"/>
                <a:ea typeface="MS Gothic" charset="-128"/>
              </a:rPr>
              <a:t> </a:t>
            </a:r>
            <a:r>
              <a:rPr lang="en-US" sz="2600" b="0" dirty="0">
                <a:solidFill>
                  <a:schemeClr val="accent2">
                    <a:lumMod val="50000"/>
                  </a:schemeClr>
                </a:solidFill>
                <a:latin typeface="+mn-lt"/>
                <a:ea typeface="MS Gothic" charset="-128"/>
              </a:rPr>
              <a:t>strengths &amp; potential for </a:t>
            </a:r>
            <a:r>
              <a:rPr lang="en-US" sz="2600" b="0" dirty="0" smtClean="0">
                <a:solidFill>
                  <a:schemeClr val="accent2">
                    <a:lumMod val="50000"/>
                  </a:schemeClr>
                </a:solidFill>
                <a:latin typeface="+mn-lt"/>
                <a:ea typeface="MS Gothic" charset="-128"/>
              </a:rPr>
              <a:t>a </a:t>
            </a:r>
            <a:r>
              <a:rPr lang="en-US" sz="2600" b="0" dirty="0">
                <a:solidFill>
                  <a:schemeClr val="accent2">
                    <a:lumMod val="50000"/>
                  </a:schemeClr>
                </a:solidFill>
                <a:latin typeface="+mn-lt"/>
                <a:ea typeface="MS Gothic" charset="-128"/>
              </a:rPr>
              <a:t>more </a:t>
            </a:r>
            <a:r>
              <a:rPr lang="en-US" sz="2600" b="0" dirty="0" smtClean="0">
                <a:solidFill>
                  <a:schemeClr val="accent2">
                    <a:lumMod val="50000"/>
                  </a:schemeClr>
                </a:solidFill>
                <a:latin typeface="+mn-lt"/>
                <a:ea typeface="MS Gothic" charset="-128"/>
              </a:rPr>
              <a:t>innovative </a:t>
            </a:r>
            <a:r>
              <a:rPr lang="en-US" sz="2600" b="0" dirty="0">
                <a:solidFill>
                  <a:schemeClr val="accent2">
                    <a:lumMod val="50000"/>
                  </a:schemeClr>
                </a:solidFill>
                <a:latin typeface="+mn-lt"/>
                <a:ea typeface="MS Gothic" charset="-128"/>
              </a:rPr>
              <a:t>Europe </a:t>
            </a:r>
            <a:r>
              <a:rPr lang="en-US" sz="2800" dirty="0">
                <a:solidFill>
                  <a:schemeClr val="accent2">
                    <a:lumMod val="50000"/>
                  </a:schemeClr>
                </a:solidFill>
                <a:latin typeface="Verdana"/>
                <a:ea typeface="MS Gothic" charset="-128"/>
              </a:rPr>
              <a:t/>
            </a:r>
            <a:br>
              <a:rPr lang="en-US" sz="2800" dirty="0">
                <a:solidFill>
                  <a:schemeClr val="accent2">
                    <a:lumMod val="50000"/>
                  </a:schemeClr>
                </a:solidFill>
                <a:latin typeface="Verdana"/>
                <a:ea typeface="MS Gothic" charset="-128"/>
              </a:rPr>
            </a:br>
            <a:r>
              <a:rPr lang="en-US" sz="3200" dirty="0">
                <a:solidFill>
                  <a:srgbClr val="404A52"/>
                </a:solidFill>
                <a:latin typeface="Verdana"/>
                <a:ea typeface="MS Gothic" charset="-128"/>
              </a:rPr>
              <a:t/>
            </a:r>
            <a:br>
              <a:rPr lang="en-US" sz="3200" dirty="0">
                <a:solidFill>
                  <a:srgbClr val="404A52"/>
                </a:solidFill>
                <a:latin typeface="Verdana"/>
                <a:ea typeface="MS Gothic" charset="-128"/>
              </a:rPr>
            </a:br>
            <a:endParaRPr lang="en-GB" dirty="0">
              <a:solidFill>
                <a:schemeClr val="accent2">
                  <a:lumMod val="50000"/>
                </a:schemeClr>
              </a:solidFill>
              <a:latin typeface="Arial" panose="020B0604020202020204" pitchFamily="34" charset="0"/>
              <a:cs typeface="Arial" panose="020B0604020202020204" pitchFamily="34" charset="0"/>
            </a:endParaRPr>
          </a:p>
        </p:txBody>
      </p:sp>
      <p:sp>
        <p:nvSpPr>
          <p:cNvPr id="6" name="Rectangle 5"/>
          <p:cNvSpPr/>
          <p:nvPr/>
        </p:nvSpPr>
        <p:spPr>
          <a:xfrm>
            <a:off x="504119" y="2060848"/>
            <a:ext cx="4194181" cy="3893374"/>
          </a:xfrm>
          <a:prstGeom prst="rect">
            <a:avLst/>
          </a:prstGeom>
        </p:spPr>
        <p:txBody>
          <a:bodyPr wrap="square">
            <a:spAutoFit/>
          </a:bodyPr>
          <a:lstStyle/>
          <a:p>
            <a:pPr lvl="0">
              <a:spcBef>
                <a:spcPct val="20000"/>
              </a:spcBef>
              <a:spcAft>
                <a:spcPts val="600"/>
              </a:spcAft>
              <a:buClr>
                <a:srgbClr val="FFFFFF"/>
              </a:buClr>
            </a:pPr>
            <a:r>
              <a:rPr lang="en-GB" sz="2400" kern="0" dirty="0" smtClean="0">
                <a:solidFill>
                  <a:schemeClr val="accent6"/>
                </a:solidFill>
                <a:latin typeface="Arial" panose="020B0604020202020204" pitchFamily="34" charset="0"/>
                <a:cs typeface="Arial" panose="020B0604020202020204" pitchFamily="34" charset="0"/>
              </a:rPr>
              <a:t>Widening Participation </a:t>
            </a:r>
            <a:r>
              <a:rPr lang="en-GB" sz="2400" kern="0" dirty="0">
                <a:solidFill>
                  <a:schemeClr val="accent6"/>
                </a:solidFill>
                <a:latin typeface="Arial" panose="020B0604020202020204" pitchFamily="34" charset="0"/>
                <a:cs typeface="Arial" panose="020B0604020202020204" pitchFamily="34" charset="0"/>
              </a:rPr>
              <a:t>and Spreading </a:t>
            </a:r>
            <a:r>
              <a:rPr lang="en-GB" sz="2400" kern="0" dirty="0" smtClean="0">
                <a:solidFill>
                  <a:schemeClr val="accent6"/>
                </a:solidFill>
                <a:latin typeface="Arial" panose="020B0604020202020204" pitchFamily="34" charset="0"/>
                <a:cs typeface="Arial" panose="020B0604020202020204" pitchFamily="34" charset="0"/>
              </a:rPr>
              <a:t>Excellence, e.g</a:t>
            </a:r>
            <a:r>
              <a:rPr lang="en-GB" sz="2400" kern="0" dirty="0">
                <a:solidFill>
                  <a:schemeClr val="accent6"/>
                </a:solidFill>
                <a:latin typeface="Arial" panose="020B0604020202020204" pitchFamily="34" charset="0"/>
                <a:cs typeface="Arial" panose="020B0604020202020204" pitchFamily="34" charset="0"/>
              </a:rPr>
              <a:t>.</a:t>
            </a:r>
          </a:p>
          <a:p>
            <a:pPr marL="265113" lvl="0" indent="-265113">
              <a:spcBef>
                <a:spcPts val="0"/>
              </a:spcBef>
              <a:spcAft>
                <a:spcPts val="600"/>
              </a:spcAft>
              <a:buClr>
                <a:srgbClr val="FBC400"/>
              </a:buClr>
              <a:buFont typeface="Wingdings" panose="05000000000000000000" pitchFamily="2" charset="2"/>
              <a:buChar char="§"/>
            </a:pPr>
            <a:r>
              <a:rPr lang="en-GB" sz="2000" b="0" kern="0" dirty="0" smtClean="0">
                <a:solidFill>
                  <a:srgbClr val="878685">
                    <a:lumMod val="50000"/>
                  </a:srgbClr>
                </a:solidFill>
                <a:latin typeface="Arial" panose="020B0604020202020204" pitchFamily="34" charset="0"/>
                <a:cs typeface="Arial" panose="020B0604020202020204" pitchFamily="34" charset="0"/>
              </a:rPr>
              <a:t>Teaming &amp; twinning </a:t>
            </a:r>
            <a:endParaRPr lang="en-GB" sz="2000" b="0" kern="0" dirty="0">
              <a:solidFill>
                <a:srgbClr val="878685">
                  <a:lumMod val="50000"/>
                </a:srgbClr>
              </a:solidFill>
              <a:latin typeface="Arial" panose="020B0604020202020204" pitchFamily="34" charset="0"/>
              <a:cs typeface="Arial" panose="020B0604020202020204" pitchFamily="34" charset="0"/>
            </a:endParaRPr>
          </a:p>
          <a:p>
            <a:pPr marL="265113" lvl="0" indent="-265113">
              <a:spcBef>
                <a:spcPts val="0"/>
              </a:spcBef>
              <a:spcAft>
                <a:spcPts val="600"/>
              </a:spcAft>
              <a:buClr>
                <a:srgbClr val="FBC400"/>
              </a:buClr>
              <a:buFont typeface="Wingdings" panose="05000000000000000000" pitchFamily="2" charset="2"/>
              <a:buChar char="§"/>
            </a:pPr>
            <a:r>
              <a:rPr lang="en-GB" sz="2000" b="0" kern="0" dirty="0">
                <a:solidFill>
                  <a:srgbClr val="878685">
                    <a:lumMod val="50000"/>
                  </a:srgbClr>
                </a:solidFill>
                <a:latin typeface="Arial" panose="020B0604020202020204" pitchFamily="34" charset="0"/>
                <a:cs typeface="Arial" panose="020B0604020202020204" pitchFamily="34" charset="0"/>
              </a:rPr>
              <a:t>ERA </a:t>
            </a:r>
            <a:r>
              <a:rPr lang="en-GB" sz="2000" b="0" kern="0" dirty="0" smtClean="0">
                <a:solidFill>
                  <a:srgbClr val="878685">
                    <a:lumMod val="50000"/>
                  </a:srgbClr>
                </a:solidFill>
                <a:latin typeface="Arial" panose="020B0604020202020204" pitchFamily="34" charset="0"/>
                <a:cs typeface="Arial" panose="020B0604020202020204" pitchFamily="34" charset="0"/>
              </a:rPr>
              <a:t>Chairs</a:t>
            </a:r>
            <a:endParaRPr lang="en-GB" sz="2000" b="0" kern="0" dirty="0">
              <a:solidFill>
                <a:srgbClr val="878685">
                  <a:lumMod val="50000"/>
                </a:srgbClr>
              </a:solidFill>
              <a:latin typeface="Arial" panose="020B0604020202020204" pitchFamily="34" charset="0"/>
              <a:cs typeface="Arial" panose="020B0604020202020204" pitchFamily="34" charset="0"/>
            </a:endParaRPr>
          </a:p>
          <a:p>
            <a:pPr marL="265113" lvl="0" indent="-265113">
              <a:spcBef>
                <a:spcPts val="0"/>
              </a:spcBef>
              <a:spcAft>
                <a:spcPts val="600"/>
              </a:spcAft>
              <a:buClr>
                <a:srgbClr val="FBC400"/>
              </a:buClr>
              <a:buFont typeface="Wingdings" panose="05000000000000000000" pitchFamily="2" charset="2"/>
              <a:buChar char="§"/>
            </a:pPr>
            <a:r>
              <a:rPr lang="de-DE" sz="2000" b="0" kern="0" dirty="0" smtClean="0">
                <a:solidFill>
                  <a:srgbClr val="878685">
                    <a:lumMod val="50000"/>
                  </a:srgbClr>
                </a:solidFill>
                <a:latin typeface="Arial" panose="020B0604020202020204" pitchFamily="34" charset="0"/>
                <a:cs typeface="Arial" panose="020B0604020202020204" pitchFamily="34" charset="0"/>
              </a:rPr>
              <a:t>COST</a:t>
            </a:r>
          </a:p>
          <a:p>
            <a:pPr marL="265113" lvl="0" indent="-265113">
              <a:spcBef>
                <a:spcPts val="0"/>
              </a:spcBef>
              <a:spcAft>
                <a:spcPts val="600"/>
              </a:spcAft>
              <a:buClr>
                <a:srgbClr val="FBC400"/>
              </a:buClr>
              <a:buFont typeface="Wingdings" panose="05000000000000000000" pitchFamily="2" charset="2"/>
              <a:buChar char="§"/>
            </a:pPr>
            <a:r>
              <a:rPr lang="de-DE" sz="2000" b="0" kern="0" dirty="0" smtClean="0">
                <a:solidFill>
                  <a:srgbClr val="878685">
                    <a:lumMod val="50000"/>
                  </a:srgbClr>
                </a:solidFill>
                <a:latin typeface="Arial" panose="020B0604020202020204" pitchFamily="34" charset="0"/>
                <a:cs typeface="Arial" panose="020B0604020202020204" pitchFamily="34" charset="0"/>
              </a:rPr>
              <a:t>Support </a:t>
            </a:r>
            <a:r>
              <a:rPr lang="de-DE" sz="2000" b="0" kern="0" dirty="0" err="1" smtClean="0">
                <a:solidFill>
                  <a:srgbClr val="878685">
                    <a:lumMod val="50000"/>
                  </a:srgbClr>
                </a:solidFill>
                <a:latin typeface="Arial" panose="020B0604020202020204" pitchFamily="34" charset="0"/>
                <a:cs typeface="Arial" panose="020B0604020202020204" pitchFamily="34" charset="0"/>
              </a:rPr>
              <a:t>to</a:t>
            </a:r>
            <a:r>
              <a:rPr lang="de-DE" sz="2000" b="0" kern="0" dirty="0" smtClean="0">
                <a:solidFill>
                  <a:srgbClr val="878685">
                    <a:lumMod val="50000"/>
                  </a:srgbClr>
                </a:solidFill>
                <a:latin typeface="Arial" panose="020B0604020202020204" pitchFamily="34" charset="0"/>
                <a:cs typeface="Arial" panose="020B0604020202020204" pitchFamily="34" charset="0"/>
              </a:rPr>
              <a:t> NCPs</a:t>
            </a:r>
          </a:p>
          <a:p>
            <a:pPr marL="265113" lvl="0" indent="-265113">
              <a:spcBef>
                <a:spcPts val="0"/>
              </a:spcBef>
              <a:spcAft>
                <a:spcPts val="600"/>
              </a:spcAft>
              <a:buClr>
                <a:srgbClr val="FBC400"/>
              </a:buClr>
              <a:buFont typeface="Wingdings" panose="05000000000000000000" pitchFamily="2" charset="2"/>
              <a:buChar char="§"/>
            </a:pPr>
            <a:r>
              <a:rPr lang="de-DE" sz="2000" b="0" kern="0" dirty="0" smtClean="0">
                <a:solidFill>
                  <a:srgbClr val="878685">
                    <a:lumMod val="50000"/>
                  </a:srgbClr>
                </a:solidFill>
                <a:latin typeface="Arial" panose="020B0604020202020204" pitchFamily="34" charset="0"/>
                <a:cs typeface="Arial" panose="020B0604020202020204" pitchFamily="34" charset="0"/>
              </a:rPr>
              <a:t>Brain </a:t>
            </a:r>
            <a:r>
              <a:rPr lang="de-DE" sz="2000" b="0" kern="0" dirty="0" err="1" smtClean="0">
                <a:solidFill>
                  <a:srgbClr val="878685">
                    <a:lumMod val="50000"/>
                  </a:srgbClr>
                </a:solidFill>
                <a:latin typeface="Arial" panose="020B0604020202020204" pitchFamily="34" charset="0"/>
                <a:cs typeface="Arial" panose="020B0604020202020204" pitchFamily="34" charset="0"/>
              </a:rPr>
              <a:t>circulation</a:t>
            </a:r>
            <a:r>
              <a:rPr lang="de-DE" sz="2000" b="0" kern="0" dirty="0" smtClean="0">
                <a:solidFill>
                  <a:srgbClr val="878685">
                    <a:lumMod val="50000"/>
                  </a:srgbClr>
                </a:solidFill>
                <a:latin typeface="Arial" panose="020B0604020202020204" pitchFamily="34" charset="0"/>
                <a:cs typeface="Arial" panose="020B0604020202020204" pitchFamily="34" charset="0"/>
              </a:rPr>
              <a:t> </a:t>
            </a:r>
            <a:r>
              <a:rPr lang="de-DE" sz="2000" b="0" kern="0" dirty="0" err="1" smtClean="0">
                <a:solidFill>
                  <a:srgbClr val="878685">
                    <a:lumMod val="50000"/>
                  </a:srgbClr>
                </a:solidFill>
                <a:latin typeface="Arial" panose="020B0604020202020204" pitchFamily="34" charset="0"/>
                <a:cs typeface="Arial" panose="020B0604020202020204" pitchFamily="34" charset="0"/>
              </a:rPr>
              <a:t>and</a:t>
            </a:r>
            <a:r>
              <a:rPr lang="de-DE" sz="2000" b="0" kern="0" dirty="0" smtClean="0">
                <a:solidFill>
                  <a:srgbClr val="878685">
                    <a:lumMod val="50000"/>
                  </a:srgbClr>
                </a:solidFill>
                <a:latin typeface="Arial" panose="020B0604020202020204" pitchFamily="34" charset="0"/>
                <a:cs typeface="Arial" panose="020B0604020202020204" pitchFamily="34" charset="0"/>
              </a:rPr>
              <a:t> excellence initiatives</a:t>
            </a:r>
          </a:p>
          <a:p>
            <a:pPr marL="265113" indent="-265113">
              <a:spcBef>
                <a:spcPts val="0"/>
              </a:spcBef>
              <a:spcAft>
                <a:spcPts val="600"/>
              </a:spcAft>
              <a:buClr>
                <a:srgbClr val="FBC400"/>
              </a:buClr>
              <a:buFont typeface="Wingdings" panose="05000000000000000000" pitchFamily="2" charset="2"/>
              <a:buChar char="§"/>
            </a:pPr>
            <a:r>
              <a:rPr lang="de-DE" sz="2000" b="0" kern="0" dirty="0" smtClean="0">
                <a:solidFill>
                  <a:srgbClr val="878685">
                    <a:lumMod val="50000"/>
                  </a:srgbClr>
                </a:solidFill>
                <a:latin typeface="Arial" panose="020B0604020202020204" pitchFamily="34" charset="0"/>
                <a:cs typeface="Arial" panose="020B0604020202020204" pitchFamily="34" charset="0"/>
              </a:rPr>
              <a:t>“Hop-on</a:t>
            </a:r>
            <a:r>
              <a:rPr lang="de-DE" sz="2000" b="0" kern="0" dirty="0">
                <a:solidFill>
                  <a:srgbClr val="878685">
                    <a:lumMod val="50000"/>
                  </a:srgbClr>
                </a:solidFill>
                <a:latin typeface="Arial" panose="020B0604020202020204" pitchFamily="34" charset="0"/>
                <a:cs typeface="Arial" panose="020B0604020202020204" pitchFamily="34" charset="0"/>
              </a:rPr>
              <a:t>“</a:t>
            </a:r>
            <a:endParaRPr lang="en-GB" sz="2000" b="0" kern="0" dirty="0">
              <a:solidFill>
                <a:srgbClr val="878685">
                  <a:lumMod val="50000"/>
                </a:srgbClr>
              </a:solidFill>
              <a:latin typeface="Arial" panose="020B0604020202020204" pitchFamily="34" charset="0"/>
              <a:cs typeface="Arial" panose="020B0604020202020204" pitchFamily="34" charset="0"/>
            </a:endParaRPr>
          </a:p>
          <a:p>
            <a:pPr lvl="0">
              <a:spcBef>
                <a:spcPct val="20000"/>
              </a:spcBef>
              <a:spcAft>
                <a:spcPts val="1200"/>
              </a:spcAft>
              <a:buClr>
                <a:srgbClr val="FBC400"/>
              </a:buClr>
            </a:pPr>
            <a:endParaRPr lang="en-GB" sz="2000" b="0" kern="0" dirty="0">
              <a:solidFill>
                <a:srgbClr val="878685">
                  <a:lumMod val="50000"/>
                </a:srgbClr>
              </a:solidFill>
              <a:latin typeface="Arial" panose="020B0604020202020204" pitchFamily="34" charset="0"/>
              <a:cs typeface="Arial" panose="020B0604020202020204" pitchFamily="34" charset="0"/>
            </a:endParaRPr>
          </a:p>
        </p:txBody>
      </p:sp>
      <p:sp>
        <p:nvSpPr>
          <p:cNvPr id="7" name="Rectangle 6"/>
          <p:cNvSpPr/>
          <p:nvPr/>
        </p:nvSpPr>
        <p:spPr>
          <a:xfrm>
            <a:off x="4860032" y="2060848"/>
            <a:ext cx="4716016" cy="3447098"/>
          </a:xfrm>
          <a:prstGeom prst="rect">
            <a:avLst/>
          </a:prstGeom>
        </p:spPr>
        <p:txBody>
          <a:bodyPr wrap="square">
            <a:spAutoFit/>
          </a:bodyPr>
          <a:lstStyle/>
          <a:p>
            <a:pPr lvl="0">
              <a:spcBef>
                <a:spcPct val="20000"/>
              </a:spcBef>
              <a:spcAft>
                <a:spcPts val="600"/>
              </a:spcAft>
              <a:buClr>
                <a:srgbClr val="FFFFFF"/>
              </a:buClr>
            </a:pPr>
            <a:r>
              <a:rPr lang="en-GB" sz="2400" kern="0" dirty="0">
                <a:solidFill>
                  <a:schemeClr val="accent6"/>
                </a:solidFill>
                <a:latin typeface="Arial" panose="020B0604020202020204" pitchFamily="34" charset="0"/>
                <a:cs typeface="Arial" panose="020B0604020202020204" pitchFamily="34" charset="0"/>
              </a:rPr>
              <a:t>Reforming and enhancing </a:t>
            </a:r>
            <a:r>
              <a:rPr lang="en-GB" sz="2400" kern="0" dirty="0" smtClean="0">
                <a:solidFill>
                  <a:schemeClr val="accent6"/>
                </a:solidFill>
                <a:latin typeface="Arial" panose="020B0604020202020204" pitchFamily="34" charset="0"/>
                <a:cs typeface="Arial" panose="020B0604020202020204" pitchFamily="34" charset="0"/>
              </a:rPr>
              <a:t/>
            </a:r>
            <a:br>
              <a:rPr lang="en-GB" sz="2400" kern="0" dirty="0" smtClean="0">
                <a:solidFill>
                  <a:schemeClr val="accent6"/>
                </a:solidFill>
                <a:latin typeface="Arial" panose="020B0604020202020204" pitchFamily="34" charset="0"/>
                <a:cs typeface="Arial" panose="020B0604020202020204" pitchFamily="34" charset="0"/>
              </a:rPr>
            </a:br>
            <a:r>
              <a:rPr lang="en-GB" sz="2400" kern="0" dirty="0" smtClean="0">
                <a:solidFill>
                  <a:schemeClr val="accent6"/>
                </a:solidFill>
                <a:latin typeface="Arial" panose="020B0604020202020204" pitchFamily="34" charset="0"/>
                <a:cs typeface="Arial" panose="020B0604020202020204" pitchFamily="34" charset="0"/>
              </a:rPr>
              <a:t>the </a:t>
            </a:r>
            <a:r>
              <a:rPr lang="en-GB" sz="2400" kern="0" dirty="0">
                <a:solidFill>
                  <a:schemeClr val="accent6"/>
                </a:solidFill>
                <a:latin typeface="Arial" panose="020B0604020202020204" pitchFamily="34" charset="0"/>
                <a:cs typeface="Arial" panose="020B0604020202020204" pitchFamily="34" charset="0"/>
              </a:rPr>
              <a:t>European R&amp;I system</a:t>
            </a:r>
          </a:p>
          <a:p>
            <a:pPr marL="265113" indent="-265113">
              <a:spcBef>
                <a:spcPts val="0"/>
              </a:spcBef>
              <a:spcAft>
                <a:spcPts val="600"/>
              </a:spcAft>
              <a:buClr>
                <a:srgbClr val="FBC400"/>
              </a:buClr>
              <a:buFont typeface="Wingdings" panose="05000000000000000000" pitchFamily="2" charset="2"/>
              <a:buChar char="§"/>
            </a:pPr>
            <a:r>
              <a:rPr lang="en-GB" sz="2000" b="0" kern="0" dirty="0">
                <a:solidFill>
                  <a:srgbClr val="878685">
                    <a:lumMod val="50000"/>
                  </a:srgbClr>
                </a:solidFill>
                <a:latin typeface="Arial" panose="020B0604020202020204" pitchFamily="34" charset="0"/>
                <a:cs typeface="Arial" panose="020B0604020202020204" pitchFamily="34" charset="0"/>
              </a:rPr>
              <a:t>Scientific evidence &amp; foresight</a:t>
            </a:r>
          </a:p>
          <a:p>
            <a:pPr marL="265113" indent="-265113">
              <a:spcBef>
                <a:spcPts val="0"/>
              </a:spcBef>
              <a:spcAft>
                <a:spcPts val="600"/>
              </a:spcAft>
              <a:buClr>
                <a:srgbClr val="FBC400"/>
              </a:buClr>
              <a:buFont typeface="Wingdings" panose="05000000000000000000" pitchFamily="2" charset="2"/>
              <a:buChar char="§"/>
            </a:pPr>
            <a:r>
              <a:rPr lang="en-GB" sz="2000" b="0" kern="0" dirty="0">
                <a:solidFill>
                  <a:srgbClr val="878685">
                    <a:lumMod val="50000"/>
                  </a:srgbClr>
                </a:solidFill>
                <a:latin typeface="Arial" panose="020B0604020202020204" pitchFamily="34" charset="0"/>
                <a:cs typeface="Arial" panose="020B0604020202020204" pitchFamily="34" charset="0"/>
              </a:rPr>
              <a:t>Open Science</a:t>
            </a:r>
          </a:p>
          <a:p>
            <a:pPr marL="265113" indent="-265113">
              <a:spcBef>
                <a:spcPts val="0"/>
              </a:spcBef>
              <a:spcAft>
                <a:spcPts val="600"/>
              </a:spcAft>
              <a:buClr>
                <a:srgbClr val="FBC400"/>
              </a:buClr>
              <a:buFont typeface="Wingdings" panose="05000000000000000000" pitchFamily="2" charset="2"/>
              <a:buChar char="§"/>
            </a:pPr>
            <a:r>
              <a:rPr lang="en-GB" sz="2000" b="0" kern="0" dirty="0">
                <a:solidFill>
                  <a:srgbClr val="878685">
                    <a:lumMod val="50000"/>
                  </a:srgbClr>
                </a:solidFill>
                <a:latin typeface="Arial" panose="020B0604020202020204" pitchFamily="34" charset="0"/>
                <a:cs typeface="Arial" panose="020B0604020202020204" pitchFamily="34" charset="0"/>
              </a:rPr>
              <a:t>Policy Support Facility</a:t>
            </a:r>
          </a:p>
          <a:p>
            <a:pPr marL="265113" indent="-265113">
              <a:spcBef>
                <a:spcPts val="0"/>
              </a:spcBef>
              <a:spcAft>
                <a:spcPts val="600"/>
              </a:spcAft>
              <a:buClr>
                <a:srgbClr val="FBC400"/>
              </a:buClr>
              <a:buFont typeface="Wingdings" panose="05000000000000000000" pitchFamily="2" charset="2"/>
              <a:buChar char="§"/>
            </a:pPr>
            <a:r>
              <a:rPr lang="en-GB" sz="2000" b="0" kern="0" dirty="0">
                <a:solidFill>
                  <a:srgbClr val="878685">
                    <a:lumMod val="50000"/>
                  </a:srgbClr>
                </a:solidFill>
                <a:latin typeface="Arial" panose="020B0604020202020204" pitchFamily="34" charset="0"/>
                <a:cs typeface="Arial" panose="020B0604020202020204" pitchFamily="34" charset="0"/>
              </a:rPr>
              <a:t>Attractive researcher careers</a:t>
            </a:r>
          </a:p>
          <a:p>
            <a:pPr marL="265113" indent="-265113">
              <a:spcBef>
                <a:spcPts val="0"/>
              </a:spcBef>
              <a:spcAft>
                <a:spcPts val="600"/>
              </a:spcAft>
              <a:buClr>
                <a:srgbClr val="FBC400"/>
              </a:buClr>
              <a:buFont typeface="Wingdings" panose="05000000000000000000" pitchFamily="2" charset="2"/>
              <a:buChar char="§"/>
            </a:pPr>
            <a:r>
              <a:rPr lang="en-GB" sz="2000" b="0" kern="0" dirty="0">
                <a:solidFill>
                  <a:srgbClr val="878685">
                    <a:lumMod val="50000"/>
                  </a:srgbClr>
                </a:solidFill>
                <a:latin typeface="Arial" panose="020B0604020202020204" pitchFamily="34" charset="0"/>
                <a:cs typeface="Arial" panose="020B0604020202020204" pitchFamily="34" charset="0"/>
              </a:rPr>
              <a:t>Citizen </a:t>
            </a:r>
            <a:r>
              <a:rPr lang="en-GB" sz="2000" b="0" kern="0" dirty="0" smtClean="0">
                <a:solidFill>
                  <a:srgbClr val="878685">
                    <a:lumMod val="50000"/>
                  </a:srgbClr>
                </a:solidFill>
                <a:latin typeface="Arial" panose="020B0604020202020204" pitchFamily="34" charset="0"/>
                <a:cs typeface="Arial" panose="020B0604020202020204" pitchFamily="34" charset="0"/>
              </a:rPr>
              <a:t>science, Responsible </a:t>
            </a:r>
            <a:r>
              <a:rPr lang="en-GB" sz="2000" b="0" kern="0" dirty="0">
                <a:solidFill>
                  <a:srgbClr val="878685">
                    <a:lumMod val="50000"/>
                  </a:srgbClr>
                </a:solidFill>
                <a:latin typeface="Arial" panose="020B0604020202020204" pitchFamily="34" charset="0"/>
                <a:cs typeface="Arial" panose="020B0604020202020204" pitchFamily="34" charset="0"/>
              </a:rPr>
              <a:t>Research </a:t>
            </a:r>
            <a:r>
              <a:rPr lang="en-GB" sz="2000" b="0" kern="0" dirty="0" smtClean="0">
                <a:solidFill>
                  <a:srgbClr val="878685">
                    <a:lumMod val="50000"/>
                  </a:srgbClr>
                </a:solidFill>
                <a:latin typeface="Arial" panose="020B0604020202020204" pitchFamily="34" charset="0"/>
                <a:cs typeface="Arial" panose="020B0604020202020204" pitchFamily="34" charset="0"/>
              </a:rPr>
              <a:t>&amp; Innovation </a:t>
            </a:r>
          </a:p>
          <a:p>
            <a:pPr marL="265113" indent="-265113">
              <a:spcBef>
                <a:spcPts val="0"/>
              </a:spcBef>
              <a:spcAft>
                <a:spcPts val="600"/>
              </a:spcAft>
              <a:buClr>
                <a:srgbClr val="FBC400"/>
              </a:buClr>
              <a:buFont typeface="Wingdings" panose="05000000000000000000" pitchFamily="2" charset="2"/>
              <a:buChar char="§"/>
            </a:pPr>
            <a:r>
              <a:rPr lang="en-GB" sz="2000" b="0" kern="0" dirty="0">
                <a:solidFill>
                  <a:srgbClr val="878685">
                    <a:lumMod val="50000"/>
                  </a:srgbClr>
                </a:solidFill>
                <a:latin typeface="Arial" panose="020B0604020202020204" pitchFamily="34" charset="0"/>
                <a:cs typeface="Arial" panose="020B0604020202020204" pitchFamily="34" charset="0"/>
              </a:rPr>
              <a:t>G</a:t>
            </a:r>
            <a:r>
              <a:rPr lang="en-GB" sz="2000" b="0" kern="0" dirty="0" smtClean="0">
                <a:solidFill>
                  <a:srgbClr val="878685">
                    <a:lumMod val="50000"/>
                  </a:srgbClr>
                </a:solidFill>
                <a:latin typeface="Arial" panose="020B0604020202020204" pitchFamily="34" charset="0"/>
                <a:cs typeface="Arial" panose="020B0604020202020204" pitchFamily="34" charset="0"/>
              </a:rPr>
              <a:t>ender equality</a:t>
            </a:r>
            <a:endParaRPr lang="de-DE" sz="2000" b="0" kern="0" dirty="0">
              <a:solidFill>
                <a:srgbClr val="878685">
                  <a:lumMod val="50000"/>
                </a:srgbClr>
              </a:solidFill>
              <a:latin typeface="Arial" panose="020B0604020202020204" pitchFamily="34" charset="0"/>
              <a:cs typeface="Arial" panose="020B0604020202020204" pitchFamily="34" charset="0"/>
            </a:endParaRPr>
          </a:p>
        </p:txBody>
      </p:sp>
      <p:cxnSp>
        <p:nvCxnSpPr>
          <p:cNvPr id="18" name="Straight Connector 17"/>
          <p:cNvCxnSpPr/>
          <p:nvPr/>
        </p:nvCxnSpPr>
        <p:spPr bwMode="auto">
          <a:xfrm>
            <a:off x="4698300" y="2060848"/>
            <a:ext cx="0" cy="4104456"/>
          </a:xfrm>
          <a:prstGeom prst="line">
            <a:avLst/>
          </a:prstGeom>
          <a:ln w="12700">
            <a:solidFill>
              <a:schemeClr val="tx2"/>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3" name="Rectangle 12"/>
          <p:cNvSpPr/>
          <p:nvPr/>
        </p:nvSpPr>
        <p:spPr>
          <a:xfrm>
            <a:off x="515748" y="5518973"/>
            <a:ext cx="3997273" cy="646331"/>
          </a:xfrm>
          <a:prstGeom prst="rect">
            <a:avLst/>
          </a:prstGeom>
        </p:spPr>
        <p:txBody>
          <a:bodyPr wrap="square">
            <a:spAutoFit/>
          </a:bodyPr>
          <a:lstStyle/>
          <a:p>
            <a:pPr>
              <a:spcBef>
                <a:spcPts val="1200"/>
              </a:spcBef>
              <a:spcAft>
                <a:spcPts val="0"/>
              </a:spcAft>
              <a:buClr>
                <a:schemeClr val="tx2"/>
              </a:buClr>
            </a:pPr>
            <a:r>
              <a:rPr lang="en-GB" sz="1800" dirty="0" smtClean="0">
                <a:solidFill>
                  <a:schemeClr val="accent6"/>
                </a:solidFill>
                <a:latin typeface="Arial" panose="020B0604020202020204" pitchFamily="34" charset="0"/>
                <a:cs typeface="Arial" panose="020B0604020202020204" pitchFamily="34" charset="0"/>
              </a:rPr>
              <a:t>Common understanding: At least 3.3 </a:t>
            </a:r>
            <a:r>
              <a:rPr lang="en-GB" sz="1800" dirty="0">
                <a:solidFill>
                  <a:schemeClr val="accent6"/>
                </a:solidFill>
                <a:latin typeface="Arial" panose="020B0604020202020204" pitchFamily="34" charset="0"/>
                <a:cs typeface="Arial" panose="020B0604020202020204" pitchFamily="34" charset="0"/>
              </a:rPr>
              <a:t>% of Horizon Europe </a:t>
            </a:r>
            <a:r>
              <a:rPr lang="en-GB" sz="1800" dirty="0" smtClean="0">
                <a:solidFill>
                  <a:schemeClr val="accent6"/>
                </a:solidFill>
                <a:latin typeface="Arial" panose="020B0604020202020204" pitchFamily="34" charset="0"/>
                <a:cs typeface="Arial" panose="020B0604020202020204" pitchFamily="34" charset="0"/>
              </a:rPr>
              <a:t>budget</a:t>
            </a:r>
            <a:endParaRPr lang="en-GB" sz="1800" dirty="0">
              <a:solidFill>
                <a:schemeClr val="accent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05852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05644" y="559412"/>
            <a:ext cx="8219256" cy="720081"/>
          </a:xfrm>
          <a:prstGeom prst="rect">
            <a:avLst/>
          </a:prstGeom>
        </p:spPr>
        <p:txBody>
          <a:bodyPr/>
          <a:lstStyle/>
          <a:p>
            <a:pPr marL="0" indent="0"/>
            <a:r>
              <a:rPr lang="en-GB" sz="2800" dirty="0" err="1" smtClean="0">
                <a:solidFill>
                  <a:schemeClr val="accent6"/>
                </a:solidFill>
              </a:rPr>
              <a:t>Euratom</a:t>
            </a:r>
            <a:r>
              <a:rPr lang="en-GB" sz="2800" dirty="0" smtClean="0">
                <a:solidFill>
                  <a:schemeClr val="accent6"/>
                </a:solidFill>
              </a:rPr>
              <a:t> </a:t>
            </a:r>
            <a:r>
              <a:rPr lang="en-GB" sz="2800" dirty="0">
                <a:solidFill>
                  <a:schemeClr val="accent6"/>
                </a:solidFill>
              </a:rPr>
              <a:t>r</a:t>
            </a:r>
            <a:r>
              <a:rPr lang="en-GB" sz="2800" dirty="0" smtClean="0">
                <a:solidFill>
                  <a:schemeClr val="accent6"/>
                </a:solidFill>
              </a:rPr>
              <a:t>esearch and training programme (2021-2025)</a:t>
            </a:r>
            <a:endParaRPr lang="en-GB" sz="2800" dirty="0">
              <a:solidFill>
                <a:schemeClr val="accent6"/>
              </a:solidFill>
            </a:endParaRPr>
          </a:p>
        </p:txBody>
      </p:sp>
      <p:sp>
        <p:nvSpPr>
          <p:cNvPr id="3" name="Content Placeholder 2"/>
          <p:cNvSpPr>
            <a:spLocks noGrp="1"/>
          </p:cNvSpPr>
          <p:nvPr>
            <p:ph idx="4294967295"/>
          </p:nvPr>
        </p:nvSpPr>
        <p:spPr>
          <a:xfrm>
            <a:off x="505644" y="1484784"/>
            <a:ext cx="8208912" cy="4536504"/>
          </a:xfrm>
          <a:prstGeom prst="rect">
            <a:avLst/>
          </a:prstGeom>
        </p:spPr>
        <p:txBody>
          <a:bodyPr/>
          <a:lstStyle/>
          <a:p>
            <a:pPr>
              <a:spcAft>
                <a:spcPts val="0"/>
              </a:spcAft>
              <a:buClr>
                <a:schemeClr val="tx2"/>
              </a:buClr>
              <a:buFont typeface="Wingdings" panose="05000000000000000000" pitchFamily="2" charset="2"/>
              <a:buChar char="§"/>
            </a:pPr>
            <a:r>
              <a:rPr lang="en-GB" sz="2000" b="1" i="0" dirty="0" smtClean="0">
                <a:solidFill>
                  <a:schemeClr val="accent6"/>
                </a:solidFill>
                <a:latin typeface="Arial" panose="020B0604020202020204" pitchFamily="34" charset="0"/>
                <a:cs typeface="Arial" panose="020B0604020202020204" pitchFamily="34" charset="0"/>
              </a:rPr>
              <a:t>Objective</a:t>
            </a:r>
          </a:p>
          <a:p>
            <a:pPr marL="0" indent="0">
              <a:spcBef>
                <a:spcPts val="600"/>
              </a:spcBef>
              <a:spcAft>
                <a:spcPts val="1200"/>
              </a:spcAft>
              <a:buClr>
                <a:schemeClr val="tx1"/>
              </a:buClr>
              <a:buNone/>
            </a:pPr>
            <a:r>
              <a:rPr lang="en-GB" sz="2000" i="0" dirty="0">
                <a:latin typeface="Arial" panose="020B0604020202020204" pitchFamily="34" charset="0"/>
                <a:cs typeface="Arial" panose="020B0604020202020204" pitchFamily="34" charset="0"/>
              </a:rPr>
              <a:t>Research and training activities to reduce nuclear safety and </a:t>
            </a:r>
            <a:r>
              <a:rPr lang="en-GB" sz="2000" i="0" dirty="0" smtClean="0">
                <a:latin typeface="Arial" panose="020B0604020202020204" pitchFamily="34" charset="0"/>
                <a:cs typeface="Arial" panose="020B0604020202020204" pitchFamily="34" charset="0"/>
              </a:rPr>
              <a:t>security </a:t>
            </a:r>
            <a:r>
              <a:rPr lang="en-GB" sz="2000" i="0" dirty="0">
                <a:latin typeface="Arial" panose="020B0604020202020204" pitchFamily="34" charset="0"/>
                <a:cs typeface="Arial" panose="020B0604020202020204" pitchFamily="34" charset="0"/>
              </a:rPr>
              <a:t>risks, development of safe nuclear technologies and optimal radiation protection.</a:t>
            </a:r>
          </a:p>
          <a:p>
            <a:pPr marL="265113" indent="-265113">
              <a:spcBef>
                <a:spcPts val="0"/>
              </a:spcBef>
              <a:spcAft>
                <a:spcPts val="0"/>
              </a:spcAft>
              <a:buClr>
                <a:schemeClr val="tx2"/>
              </a:buClr>
              <a:buFont typeface="Wingdings" panose="05000000000000000000" pitchFamily="2" charset="2"/>
              <a:buChar char="§"/>
            </a:pPr>
            <a:r>
              <a:rPr lang="en-GB" sz="2000" b="1" i="0" dirty="0">
                <a:solidFill>
                  <a:schemeClr val="accent6"/>
                </a:solidFill>
                <a:latin typeface="Arial" panose="020B0604020202020204" pitchFamily="34" charset="0"/>
                <a:cs typeface="Arial" panose="020B0604020202020204" pitchFamily="34" charset="0"/>
              </a:rPr>
              <a:t>Key novelties</a:t>
            </a:r>
          </a:p>
          <a:p>
            <a:pPr marL="665163" lvl="1" indent="-265113">
              <a:spcAft>
                <a:spcPts val="0"/>
              </a:spcAft>
              <a:buClr>
                <a:schemeClr val="tx2"/>
              </a:buClr>
              <a:buFont typeface="Wingdings" panose="05000000000000000000" pitchFamily="2" charset="2"/>
              <a:buChar char="§"/>
            </a:pPr>
            <a:r>
              <a:rPr lang="en-GB" b="0" i="0" dirty="0" smtClean="0">
                <a:latin typeface="Arial" panose="020B0604020202020204" pitchFamily="34" charset="0"/>
                <a:cs typeface="Arial" panose="020B0604020202020204" pitchFamily="34" charset="0"/>
              </a:rPr>
              <a:t>Increased focus on non-power applications of radiation (medical, industrial, space)</a:t>
            </a:r>
          </a:p>
          <a:p>
            <a:pPr marL="665163" lvl="1" indent="-265113">
              <a:spcAft>
                <a:spcPts val="0"/>
              </a:spcAft>
              <a:buClr>
                <a:schemeClr val="tx2"/>
              </a:buClr>
              <a:buFont typeface="Wingdings" panose="05000000000000000000" pitchFamily="2" charset="2"/>
              <a:buChar char="§"/>
            </a:pPr>
            <a:r>
              <a:rPr lang="en-GB" b="0" dirty="0" smtClean="0">
                <a:latin typeface="Arial" panose="020B0604020202020204" pitchFamily="34" charset="0"/>
                <a:cs typeface="Arial" panose="020B0604020202020204" pitchFamily="34" charset="0"/>
              </a:rPr>
              <a:t>Opening mobility opportunities for nuclear researchers through inclusion in Marie </a:t>
            </a:r>
            <a:r>
              <a:rPr lang="en-GB" b="0" dirty="0" err="1">
                <a:latin typeface="Arial" panose="020B0604020202020204" pitchFamily="34" charset="0"/>
                <a:cs typeface="Arial" panose="020B0604020202020204" pitchFamily="34" charset="0"/>
              </a:rPr>
              <a:t>Skłodowska</a:t>
            </a:r>
            <a:r>
              <a:rPr lang="en-GB" b="0" dirty="0">
                <a:latin typeface="Arial" panose="020B0604020202020204" pitchFamily="34" charset="0"/>
                <a:cs typeface="Arial" panose="020B0604020202020204" pitchFamily="34" charset="0"/>
              </a:rPr>
              <a:t>-Curie Actions</a:t>
            </a:r>
          </a:p>
          <a:p>
            <a:pPr marL="665163" lvl="1" indent="-265113">
              <a:spcAft>
                <a:spcPts val="1200"/>
              </a:spcAft>
              <a:buClr>
                <a:schemeClr val="tx2"/>
              </a:buClr>
              <a:buFont typeface="Wingdings" panose="05000000000000000000" pitchFamily="2" charset="2"/>
              <a:buChar char="§"/>
            </a:pPr>
            <a:r>
              <a:rPr lang="en-GB" b="0" dirty="0" smtClean="0">
                <a:latin typeface="Arial" panose="020B0604020202020204" pitchFamily="34" charset="0"/>
                <a:cs typeface="Arial" panose="020B0604020202020204" pitchFamily="34" charset="0"/>
              </a:rPr>
              <a:t>Simplification</a:t>
            </a:r>
            <a:r>
              <a:rPr lang="en-GB" b="0" dirty="0">
                <a:latin typeface="Arial" panose="020B0604020202020204" pitchFamily="34" charset="0"/>
                <a:cs typeface="Arial" panose="020B0604020202020204" pitchFamily="34" charset="0"/>
              </a:rPr>
              <a:t>: </a:t>
            </a:r>
            <a:r>
              <a:rPr lang="en-GB" b="0" dirty="0" smtClean="0">
                <a:latin typeface="Arial" panose="020B0604020202020204" pitchFamily="34" charset="0"/>
                <a:cs typeface="Arial" panose="020B0604020202020204" pitchFamily="34" charset="0"/>
              </a:rPr>
              <a:t>Specific </a:t>
            </a:r>
            <a:r>
              <a:rPr lang="en-GB" b="0" dirty="0">
                <a:latin typeface="Arial" panose="020B0604020202020204" pitchFamily="34" charset="0"/>
                <a:cs typeface="Arial" panose="020B0604020202020204" pitchFamily="34" charset="0"/>
              </a:rPr>
              <a:t>objectives from currently 14 to </a:t>
            </a:r>
            <a:r>
              <a:rPr lang="en-GB" b="0" dirty="0" smtClean="0">
                <a:latin typeface="Arial" panose="020B0604020202020204" pitchFamily="34" charset="0"/>
                <a:cs typeface="Arial" panose="020B0604020202020204" pitchFamily="34" charset="0"/>
              </a:rPr>
              <a:t>4, covering both </a:t>
            </a:r>
            <a:r>
              <a:rPr lang="en-GB" b="0" dirty="0">
                <a:latin typeface="Arial" panose="020B0604020202020204" pitchFamily="34" charset="0"/>
                <a:cs typeface="Arial" panose="020B0604020202020204" pitchFamily="34" charset="0"/>
              </a:rPr>
              <a:t>direct actions (implemented by </a:t>
            </a:r>
            <a:r>
              <a:rPr lang="en-GB" b="0" dirty="0" smtClean="0">
                <a:latin typeface="Arial" panose="020B0604020202020204" pitchFamily="34" charset="0"/>
                <a:cs typeface="Arial" panose="020B0604020202020204" pitchFamily="34" charset="0"/>
              </a:rPr>
              <a:t>JRC</a:t>
            </a:r>
            <a:r>
              <a:rPr lang="en-GB" b="0" dirty="0">
                <a:latin typeface="Arial" panose="020B0604020202020204" pitchFamily="34" charset="0"/>
                <a:cs typeface="Arial" panose="020B0604020202020204" pitchFamily="34" charset="0"/>
              </a:rPr>
              <a:t>) and indirect </a:t>
            </a:r>
            <a:r>
              <a:rPr lang="en-GB" b="0" dirty="0" smtClean="0">
                <a:latin typeface="Arial" panose="020B0604020202020204" pitchFamily="34" charset="0"/>
                <a:cs typeface="Arial" panose="020B0604020202020204" pitchFamily="34" charset="0"/>
              </a:rPr>
              <a:t>actions</a:t>
            </a:r>
          </a:p>
          <a:p>
            <a:pPr marL="265113" indent="-265113">
              <a:spcBef>
                <a:spcPts val="300"/>
              </a:spcBef>
              <a:spcAft>
                <a:spcPts val="0"/>
              </a:spcAft>
              <a:buClr>
                <a:schemeClr val="tx2"/>
              </a:buClr>
              <a:buFont typeface="Wingdings" panose="05000000000000000000" pitchFamily="2" charset="2"/>
              <a:buChar char="§"/>
            </a:pPr>
            <a:r>
              <a:rPr lang="en-GB" sz="2000" b="1" i="0" dirty="0" smtClean="0">
                <a:solidFill>
                  <a:schemeClr val="accent6"/>
                </a:solidFill>
                <a:latin typeface="Arial" panose="020B0604020202020204" pitchFamily="34" charset="0"/>
                <a:cs typeface="Arial" panose="020B0604020202020204" pitchFamily="34" charset="0"/>
              </a:rPr>
              <a:t>Commission proposal for budget:</a:t>
            </a:r>
            <a:r>
              <a:rPr lang="en-GB" sz="2000" b="1" i="0" dirty="0" smtClean="0">
                <a:solidFill>
                  <a:srgbClr val="00B0F0"/>
                </a:solidFill>
                <a:latin typeface="Arial" panose="020B0604020202020204" pitchFamily="34" charset="0"/>
                <a:cs typeface="Arial" panose="020B0604020202020204" pitchFamily="34" charset="0"/>
              </a:rPr>
              <a:t> </a:t>
            </a:r>
            <a:r>
              <a:rPr lang="en-GB" sz="2000" i="0" dirty="0">
                <a:latin typeface="Arial" panose="020B0604020202020204" pitchFamily="34" charset="0"/>
                <a:cs typeface="Arial" panose="020B0604020202020204" pitchFamily="34" charset="0"/>
              </a:rPr>
              <a:t>€ 2.4 </a:t>
            </a:r>
            <a:r>
              <a:rPr lang="en-GB" sz="2000" i="0" dirty="0" smtClean="0">
                <a:latin typeface="Arial" panose="020B0604020202020204" pitchFamily="34" charset="0"/>
                <a:cs typeface="Arial" panose="020B0604020202020204" pitchFamily="34" charset="0"/>
              </a:rPr>
              <a:t>billion </a:t>
            </a:r>
            <a:r>
              <a:rPr lang="en-GB" sz="2000" i="0" dirty="0">
                <a:latin typeface="Arial" panose="020B0604020202020204" pitchFamily="34" charset="0"/>
                <a:cs typeface="Arial" panose="020B0604020202020204" pitchFamily="34" charset="0"/>
              </a:rPr>
              <a:t>(2021-2027)</a:t>
            </a:r>
          </a:p>
        </p:txBody>
      </p:sp>
      <p:sp>
        <p:nvSpPr>
          <p:cNvPr id="5" name="Content Placeholder 2"/>
          <p:cNvSpPr txBox="1">
            <a:spLocks/>
          </p:cNvSpPr>
          <p:nvPr/>
        </p:nvSpPr>
        <p:spPr bwMode="auto">
          <a:xfrm>
            <a:off x="395536" y="7101408"/>
            <a:ext cx="2520280" cy="4248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F5494"/>
              </a:buClr>
              <a:buFont typeface="Arial" pitchFamily="34" charset="0"/>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F5494"/>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spcAft>
                <a:spcPts val="600"/>
              </a:spcAft>
              <a:buNone/>
            </a:pPr>
            <a:endParaRPr lang="en-GB" sz="2000" b="0" i="0" kern="0"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41870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01832" y="557066"/>
            <a:ext cx="8640960" cy="720081"/>
          </a:xfrm>
          <a:prstGeom prst="rect">
            <a:avLst/>
          </a:prstGeom>
        </p:spPr>
        <p:txBody>
          <a:bodyPr/>
          <a:lstStyle/>
          <a:p>
            <a:r>
              <a:rPr lang="en-GB" dirty="0" smtClean="0">
                <a:solidFill>
                  <a:schemeClr val="accent6"/>
                </a:solidFill>
                <a:latin typeface="Arial" panose="020B0604020202020204" pitchFamily="34" charset="0"/>
                <a:cs typeface="Arial" panose="020B0604020202020204" pitchFamily="34" charset="0"/>
              </a:rPr>
              <a:t>InvestEU for Research and Innovation (R&amp;I)</a:t>
            </a:r>
            <a:endParaRPr lang="en-GB" dirty="0">
              <a:solidFill>
                <a:schemeClr val="accent6"/>
              </a:solidFill>
              <a:latin typeface="Arial" panose="020B0604020202020204" pitchFamily="34" charset="0"/>
              <a:cs typeface="Arial" panose="020B0604020202020204" pitchFamily="34" charset="0"/>
            </a:endParaRPr>
          </a:p>
        </p:txBody>
      </p:sp>
      <p:sp>
        <p:nvSpPr>
          <p:cNvPr id="3" name="Content Placeholder 2"/>
          <p:cNvSpPr>
            <a:spLocks noGrp="1"/>
          </p:cNvSpPr>
          <p:nvPr>
            <p:ph idx="4294967295"/>
          </p:nvPr>
        </p:nvSpPr>
        <p:spPr>
          <a:xfrm>
            <a:off x="510204" y="1412776"/>
            <a:ext cx="8236344" cy="3762704"/>
          </a:xfrm>
          <a:prstGeom prst="rect">
            <a:avLst/>
          </a:prstGeom>
        </p:spPr>
        <p:txBody>
          <a:bodyPr/>
          <a:lstStyle/>
          <a:p>
            <a:pPr marL="0" indent="0">
              <a:spcAft>
                <a:spcPts val="1200"/>
              </a:spcAft>
              <a:buClr>
                <a:schemeClr val="tx1"/>
              </a:buClr>
              <a:buNone/>
            </a:pPr>
            <a:r>
              <a:rPr lang="en-GB" sz="2200" b="1" i="0" dirty="0" smtClean="0">
                <a:latin typeface="Arial" panose="020B0604020202020204" pitchFamily="34" charset="0"/>
                <a:cs typeface="Arial" panose="020B0604020202020204" pitchFamily="34" charset="0"/>
              </a:rPr>
              <a:t>Stimulates </a:t>
            </a:r>
            <a:r>
              <a:rPr lang="en-GB" sz="2200" b="1" i="0" dirty="0">
                <a:latin typeface="Arial" panose="020B0604020202020204" pitchFamily="34" charset="0"/>
                <a:cs typeface="Arial" panose="020B0604020202020204" pitchFamily="34" charset="0"/>
              </a:rPr>
              <a:t>more investment in research and innovation</a:t>
            </a:r>
            <a:r>
              <a:rPr lang="en-GB" sz="2200" i="0" dirty="0">
                <a:latin typeface="Arial" panose="020B0604020202020204" pitchFamily="34" charset="0"/>
                <a:cs typeface="Arial" panose="020B0604020202020204" pitchFamily="34" charset="0"/>
              </a:rPr>
              <a:t>, </a:t>
            </a:r>
            <a:r>
              <a:rPr lang="en-GB" sz="2200" i="0" dirty="0" smtClean="0">
                <a:latin typeface="Arial" panose="020B0604020202020204" pitchFamily="34" charset="0"/>
                <a:cs typeface="Arial" panose="020B0604020202020204" pitchFamily="34" charset="0"/>
              </a:rPr>
              <a:t>notably by the private sector; l</a:t>
            </a:r>
            <a:r>
              <a:rPr lang="fr-BE" sz="2200" i="0" dirty="0" smtClean="0">
                <a:latin typeface="Arial" panose="020B0604020202020204" pitchFamily="34" charset="0"/>
                <a:cs typeface="Arial" panose="020B0604020202020204" pitchFamily="34" charset="0"/>
              </a:rPr>
              <a:t>everages </a:t>
            </a:r>
            <a:r>
              <a:rPr lang="fr-BE" sz="2200" i="0" dirty="0">
                <a:latin typeface="Arial" panose="020B0604020202020204" pitchFamily="34" charset="0"/>
                <a:cs typeface="Arial" panose="020B0604020202020204" pitchFamily="34" charset="0"/>
              </a:rPr>
              <a:t>and complements national/</a:t>
            </a:r>
            <a:r>
              <a:rPr lang="fr-BE" sz="2200" i="0" dirty="0" err="1">
                <a:latin typeface="Arial" panose="020B0604020202020204" pitchFamily="34" charset="0"/>
                <a:cs typeface="Arial" panose="020B0604020202020204" pitchFamily="34" charset="0"/>
              </a:rPr>
              <a:t>regional</a:t>
            </a:r>
            <a:r>
              <a:rPr lang="fr-BE" sz="2200" i="0" dirty="0">
                <a:latin typeface="Arial" panose="020B0604020202020204" pitchFamily="34" charset="0"/>
                <a:cs typeface="Arial" panose="020B0604020202020204" pitchFamily="34" charset="0"/>
              </a:rPr>
              <a:t> </a:t>
            </a:r>
            <a:r>
              <a:rPr lang="fr-BE" sz="2200" i="0" dirty="0" smtClean="0">
                <a:latin typeface="Arial" panose="020B0604020202020204" pitchFamily="34" charset="0"/>
                <a:cs typeface="Arial" panose="020B0604020202020204" pitchFamily="34" charset="0"/>
              </a:rPr>
              <a:t>initiatives</a:t>
            </a:r>
          </a:p>
          <a:p>
            <a:pPr marL="0" indent="0">
              <a:spcAft>
                <a:spcPts val="2400"/>
              </a:spcAft>
              <a:buClr>
                <a:schemeClr val="tx1"/>
              </a:buClr>
              <a:buNone/>
            </a:pPr>
            <a:r>
              <a:rPr lang="en-GB" sz="2200" b="1" i="0" dirty="0" smtClean="0">
                <a:latin typeface="Arial" panose="020B0604020202020204" pitchFamily="34" charset="0"/>
                <a:cs typeface="Arial" panose="020B0604020202020204" pitchFamily="34" charset="0"/>
              </a:rPr>
              <a:t>No </a:t>
            </a:r>
            <a:r>
              <a:rPr lang="en-GB" sz="2200" b="1" i="0" dirty="0">
                <a:latin typeface="Arial" panose="020B0604020202020204" pitchFamily="34" charset="0"/>
                <a:cs typeface="Arial" panose="020B0604020202020204" pitchFamily="34" charset="0"/>
              </a:rPr>
              <a:t>market distortion</a:t>
            </a:r>
            <a:r>
              <a:rPr lang="en-GB" sz="2200" i="0" dirty="0">
                <a:latin typeface="Arial" panose="020B0604020202020204" pitchFamily="34" charset="0"/>
                <a:cs typeface="Arial" panose="020B0604020202020204" pitchFamily="34" charset="0"/>
              </a:rPr>
              <a:t>: intervention only to address financing gaps  in the </a:t>
            </a:r>
            <a:r>
              <a:rPr lang="en-GB" sz="2200" i="0" dirty="0" smtClean="0">
                <a:latin typeface="Arial" panose="020B0604020202020204" pitchFamily="34" charset="0"/>
                <a:cs typeface="Arial" panose="020B0604020202020204" pitchFamily="34" charset="0"/>
              </a:rPr>
              <a:t>R&amp;I </a:t>
            </a:r>
            <a:r>
              <a:rPr lang="en-GB" sz="2200" i="0" dirty="0">
                <a:latin typeface="Arial" panose="020B0604020202020204" pitchFamily="34" charset="0"/>
                <a:cs typeface="Arial" panose="020B0604020202020204" pitchFamily="34" charset="0"/>
              </a:rPr>
              <a:t>delivery chain (notably due to high risk</a:t>
            </a:r>
            <a:r>
              <a:rPr lang="en-GB" sz="2200" i="0" dirty="0" smtClean="0">
                <a:latin typeface="Arial" panose="020B0604020202020204" pitchFamily="34" charset="0"/>
                <a:cs typeface="Arial" panose="020B0604020202020204" pitchFamily="34" charset="0"/>
              </a:rPr>
              <a:t>) </a:t>
            </a:r>
          </a:p>
          <a:p>
            <a:pPr marL="0" indent="0">
              <a:spcAft>
                <a:spcPts val="1200"/>
              </a:spcAft>
              <a:buClr>
                <a:schemeClr val="tx1"/>
              </a:buClr>
              <a:buNone/>
            </a:pPr>
            <a:r>
              <a:rPr lang="en-GB" sz="2000" b="1" i="0" dirty="0" smtClean="0">
                <a:latin typeface="Arial" panose="020B0604020202020204" pitchFamily="34" charset="0"/>
                <a:cs typeface="Arial" panose="020B0604020202020204" pitchFamily="34" charset="0"/>
              </a:rPr>
              <a:t>Support through:</a:t>
            </a:r>
          </a:p>
          <a:p>
            <a:pPr marL="266700" indent="-266700">
              <a:spcBef>
                <a:spcPts val="1200"/>
              </a:spcBef>
              <a:spcAft>
                <a:spcPts val="600"/>
              </a:spcAft>
              <a:buClr>
                <a:schemeClr val="tx2"/>
              </a:buClr>
              <a:buFont typeface="Wingdings" panose="05000000000000000000" pitchFamily="2" charset="2"/>
              <a:buChar char="§"/>
            </a:pPr>
            <a:r>
              <a:rPr lang="en-GB" sz="2000" b="1" i="0" dirty="0" smtClean="0">
                <a:solidFill>
                  <a:schemeClr val="accent6"/>
                </a:solidFill>
                <a:latin typeface="Arial" panose="020B0604020202020204" pitchFamily="34" charset="0"/>
                <a:cs typeface="Arial" panose="020B0604020202020204" pitchFamily="34" charset="0"/>
              </a:rPr>
              <a:t>InvestEU Fund </a:t>
            </a:r>
          </a:p>
          <a:p>
            <a:pPr marL="266700" indent="-266700">
              <a:spcAft>
                <a:spcPts val="600"/>
              </a:spcAft>
              <a:buClr>
                <a:schemeClr val="tx2"/>
              </a:buClr>
              <a:buFont typeface="Wingdings" panose="05000000000000000000" pitchFamily="2" charset="2"/>
              <a:buChar char="§"/>
            </a:pPr>
            <a:r>
              <a:rPr lang="en-GB" sz="2000" b="1" i="0" dirty="0" smtClean="0">
                <a:solidFill>
                  <a:schemeClr val="accent6"/>
                </a:solidFill>
                <a:latin typeface="Arial" panose="020B0604020202020204" pitchFamily="34" charset="0"/>
                <a:cs typeface="Arial" panose="020B0604020202020204" pitchFamily="34" charset="0"/>
              </a:rPr>
              <a:t>InvestEU Assistance</a:t>
            </a:r>
          </a:p>
          <a:p>
            <a:pPr marL="266700" indent="-266700">
              <a:spcAft>
                <a:spcPts val="600"/>
              </a:spcAft>
              <a:buClr>
                <a:schemeClr val="tx2"/>
              </a:buClr>
              <a:buFont typeface="Wingdings" panose="05000000000000000000" pitchFamily="2" charset="2"/>
              <a:buChar char="§"/>
            </a:pPr>
            <a:r>
              <a:rPr lang="fr-BE" sz="2000" b="1" i="0" dirty="0" smtClean="0">
                <a:solidFill>
                  <a:schemeClr val="accent6"/>
                </a:solidFill>
                <a:latin typeface="Arial" panose="020B0604020202020204" pitchFamily="34" charset="0"/>
                <a:cs typeface="Arial" panose="020B0604020202020204" pitchFamily="34" charset="0"/>
              </a:rPr>
              <a:t>InvestEU Portal</a:t>
            </a:r>
          </a:p>
          <a:p>
            <a:pPr marL="0" indent="0">
              <a:spcAft>
                <a:spcPts val="1200"/>
              </a:spcAft>
              <a:buClr>
                <a:schemeClr val="tx1"/>
              </a:buClr>
              <a:buNone/>
            </a:pPr>
            <a:endParaRPr lang="en-GB" i="0" dirty="0">
              <a:solidFill>
                <a:schemeClr val="accent2">
                  <a:lumMod val="50000"/>
                </a:schemeClr>
              </a:solidFill>
              <a:latin typeface="Arial" panose="020B0604020202020204" pitchFamily="34" charset="0"/>
              <a:cs typeface="Arial" panose="020B0604020202020204" pitchFamily="34" charset="0"/>
            </a:endParaRPr>
          </a:p>
          <a:p>
            <a:pPr marL="0" indent="0">
              <a:buNone/>
            </a:pPr>
            <a:endParaRPr lang="en-GB" i="0" dirty="0" smtClean="0">
              <a:solidFill>
                <a:schemeClr val="accent2">
                  <a:lumMod val="50000"/>
                </a:schemeClr>
              </a:solidFill>
              <a:latin typeface="Arial" panose="020B0604020202020204" pitchFamily="34" charset="0"/>
              <a:cs typeface="Arial" panose="020B0604020202020204" pitchFamily="34" charset="0"/>
            </a:endParaRPr>
          </a:p>
          <a:p>
            <a:endParaRPr lang="en-GB" i="0" dirty="0">
              <a:solidFill>
                <a:schemeClr val="accent2">
                  <a:lumMod val="50000"/>
                </a:schemeClr>
              </a:solidFill>
              <a:latin typeface="Arial" panose="020B0604020202020204" pitchFamily="34" charset="0"/>
              <a:cs typeface="Arial" panose="020B0604020202020204" pitchFamily="34" charset="0"/>
            </a:endParaRPr>
          </a:p>
        </p:txBody>
      </p:sp>
      <p:sp>
        <p:nvSpPr>
          <p:cNvPr id="7" name="TextBox 6"/>
          <p:cNvSpPr txBox="1"/>
          <p:nvPr/>
        </p:nvSpPr>
        <p:spPr>
          <a:xfrm>
            <a:off x="4211960" y="3717032"/>
            <a:ext cx="4320480" cy="1862048"/>
          </a:xfrm>
          <a:prstGeom prst="rect">
            <a:avLst/>
          </a:prstGeom>
          <a:solidFill>
            <a:schemeClr val="tx2"/>
          </a:solidFill>
        </p:spPr>
        <p:txBody>
          <a:bodyPr wrap="square" rtlCol="0">
            <a:spAutoFit/>
          </a:bodyPr>
          <a:lstStyle/>
          <a:p>
            <a:r>
              <a:rPr lang="fr-BE" sz="2300" b="0" dirty="0" err="1" smtClean="0">
                <a:solidFill>
                  <a:schemeClr val="accent3"/>
                </a:solidFill>
                <a:latin typeface="Arial" panose="020B0604020202020204" pitchFamily="34" charset="0"/>
                <a:cs typeface="Arial" panose="020B0604020202020204" pitchFamily="34" charset="0"/>
              </a:rPr>
              <a:t>Leverages</a:t>
            </a:r>
            <a:r>
              <a:rPr lang="fr-BE" sz="2300" b="0" dirty="0" smtClean="0">
                <a:solidFill>
                  <a:schemeClr val="accent3"/>
                </a:solidFill>
                <a:latin typeface="Arial" panose="020B0604020202020204" pitchFamily="34" charset="0"/>
                <a:cs typeface="Arial" panose="020B0604020202020204" pitchFamily="34" charset="0"/>
              </a:rPr>
              <a:t> an </a:t>
            </a:r>
            <a:r>
              <a:rPr lang="fr-BE" sz="2300" b="0" dirty="0" err="1" smtClean="0">
                <a:solidFill>
                  <a:schemeClr val="accent3"/>
                </a:solidFill>
                <a:latin typeface="Arial" panose="020B0604020202020204" pitchFamily="34" charset="0"/>
                <a:cs typeface="Arial" panose="020B0604020202020204" pitchFamily="34" charset="0"/>
              </a:rPr>
              <a:t>estimated</a:t>
            </a:r>
            <a:r>
              <a:rPr lang="fr-BE" sz="2300" b="0" dirty="0" smtClean="0">
                <a:solidFill>
                  <a:schemeClr val="accent3"/>
                </a:solidFill>
                <a:latin typeface="Arial" panose="020B0604020202020204" pitchFamily="34" charset="0"/>
                <a:cs typeface="Arial" panose="020B0604020202020204" pitchFamily="34" charset="0"/>
              </a:rPr>
              <a:t> </a:t>
            </a:r>
            <a:r>
              <a:rPr lang="fr-BE" sz="2300" dirty="0" smtClean="0">
                <a:solidFill>
                  <a:schemeClr val="accent6"/>
                </a:solidFill>
                <a:latin typeface="Arial" panose="020B0604020202020204" pitchFamily="34" charset="0"/>
                <a:cs typeface="Arial" panose="020B0604020202020204" pitchFamily="34" charset="0"/>
              </a:rPr>
              <a:t>€ </a:t>
            </a:r>
            <a:r>
              <a:rPr lang="fr-BE" sz="2300" dirty="0">
                <a:solidFill>
                  <a:schemeClr val="accent6"/>
                </a:solidFill>
                <a:latin typeface="Arial" panose="020B0604020202020204" pitchFamily="34" charset="0"/>
                <a:cs typeface="Arial" panose="020B0604020202020204" pitchFamily="34" charset="0"/>
              </a:rPr>
              <a:t>200 </a:t>
            </a:r>
            <a:r>
              <a:rPr lang="fr-BE" sz="2300" dirty="0" err="1">
                <a:solidFill>
                  <a:schemeClr val="accent6"/>
                </a:solidFill>
                <a:latin typeface="Arial" panose="020B0604020202020204" pitchFamily="34" charset="0"/>
                <a:cs typeface="Arial" panose="020B0604020202020204" pitchFamily="34" charset="0"/>
              </a:rPr>
              <a:t>bn</a:t>
            </a:r>
            <a:r>
              <a:rPr lang="fr-BE" sz="2300" dirty="0">
                <a:solidFill>
                  <a:schemeClr val="accent6"/>
                </a:solidFill>
                <a:latin typeface="Arial" panose="020B0604020202020204" pitchFamily="34" charset="0"/>
                <a:cs typeface="Arial" panose="020B0604020202020204" pitchFamily="34" charset="0"/>
              </a:rPr>
              <a:t> </a:t>
            </a:r>
            <a:r>
              <a:rPr lang="fr-BE" sz="2300" b="0" dirty="0" smtClean="0">
                <a:solidFill>
                  <a:schemeClr val="accent3"/>
                </a:solidFill>
                <a:latin typeface="Arial" panose="020B0604020202020204" pitchFamily="34" charset="0"/>
                <a:cs typeface="Arial" panose="020B0604020202020204" pitchFamily="34" charset="0"/>
              </a:rPr>
              <a:t>of investments </a:t>
            </a:r>
            <a:r>
              <a:rPr lang="fr-BE" sz="2300" b="0" dirty="0" err="1">
                <a:solidFill>
                  <a:schemeClr val="accent3"/>
                </a:solidFill>
                <a:latin typeface="Arial" panose="020B0604020202020204" pitchFamily="34" charset="0"/>
                <a:cs typeface="Arial" panose="020B0604020202020204" pitchFamily="34" charset="0"/>
              </a:rPr>
              <a:t>into</a:t>
            </a:r>
            <a:r>
              <a:rPr lang="fr-BE" sz="2300" b="0" dirty="0">
                <a:solidFill>
                  <a:schemeClr val="accent3"/>
                </a:solidFill>
                <a:latin typeface="Arial" panose="020B0604020202020204" pitchFamily="34" charset="0"/>
                <a:cs typeface="Arial" panose="020B0604020202020204" pitchFamily="34" charset="0"/>
              </a:rPr>
              <a:t> </a:t>
            </a:r>
            <a:r>
              <a:rPr lang="fr-BE" sz="2300" b="0" dirty="0" smtClean="0">
                <a:solidFill>
                  <a:schemeClr val="accent3"/>
                </a:solidFill>
                <a:latin typeface="Arial" panose="020B0604020202020204" pitchFamily="34" charset="0"/>
                <a:cs typeface="Arial" panose="020B0604020202020204" pitchFamily="34" charset="0"/>
              </a:rPr>
              <a:t>R&amp;I;</a:t>
            </a:r>
            <a:r>
              <a:rPr lang="fr-BE" sz="2300" dirty="0" smtClean="0">
                <a:solidFill>
                  <a:schemeClr val="accent3"/>
                </a:solidFill>
                <a:latin typeface="Arial" panose="020B0604020202020204" pitchFamily="34" charset="0"/>
                <a:cs typeface="Arial" panose="020B0604020202020204" pitchFamily="34" charset="0"/>
              </a:rPr>
              <a:t> </a:t>
            </a:r>
            <a:r>
              <a:rPr lang="fr-BE" sz="2300" dirty="0" err="1" smtClean="0">
                <a:solidFill>
                  <a:schemeClr val="accent6"/>
                </a:solidFill>
                <a:latin typeface="Arial" panose="020B0604020202020204" pitchFamily="34" charset="0"/>
                <a:cs typeface="Arial" panose="020B0604020202020204" pitchFamily="34" charset="0"/>
              </a:rPr>
              <a:t>market-based</a:t>
            </a:r>
            <a:r>
              <a:rPr lang="fr-BE" sz="2300" dirty="0" smtClean="0">
                <a:solidFill>
                  <a:schemeClr val="accent6"/>
                </a:solidFill>
                <a:latin typeface="Arial" panose="020B0604020202020204" pitchFamily="34" charset="0"/>
                <a:cs typeface="Arial" panose="020B0604020202020204" pitchFamily="34" charset="0"/>
              </a:rPr>
              <a:t> </a:t>
            </a:r>
            <a:r>
              <a:rPr lang="fr-BE" sz="2300" dirty="0">
                <a:solidFill>
                  <a:schemeClr val="accent6"/>
                </a:solidFill>
                <a:latin typeface="Arial" panose="020B0604020202020204" pitchFamily="34" charset="0"/>
                <a:cs typeface="Arial" panose="020B0604020202020204" pitchFamily="34" charset="0"/>
              </a:rPr>
              <a:t>finance </a:t>
            </a:r>
            <a:r>
              <a:rPr lang="fr-BE" sz="2300" b="0" dirty="0">
                <a:solidFill>
                  <a:schemeClr val="accent3"/>
                </a:solidFill>
                <a:latin typeface="Arial" panose="020B0604020202020204" pitchFamily="34" charset="0"/>
                <a:cs typeface="Arial" panose="020B0604020202020204" pitchFamily="34" charset="0"/>
              </a:rPr>
              <a:t>for the exploitation and scale-up of </a:t>
            </a:r>
            <a:r>
              <a:rPr lang="fr-BE" sz="2300" b="0" dirty="0" err="1" smtClean="0">
                <a:solidFill>
                  <a:schemeClr val="accent3"/>
                </a:solidFill>
                <a:latin typeface="Arial" panose="020B0604020202020204" pitchFamily="34" charset="0"/>
                <a:cs typeface="Arial" panose="020B0604020202020204" pitchFamily="34" charset="0"/>
              </a:rPr>
              <a:t>European</a:t>
            </a:r>
            <a:r>
              <a:rPr lang="fr-BE" sz="2300" b="0" dirty="0" smtClean="0">
                <a:solidFill>
                  <a:schemeClr val="accent3"/>
                </a:solidFill>
                <a:latin typeface="Arial" panose="020B0604020202020204" pitchFamily="34" charset="0"/>
                <a:cs typeface="Arial" panose="020B0604020202020204" pitchFamily="34" charset="0"/>
              </a:rPr>
              <a:t> R&amp;I</a:t>
            </a:r>
            <a:endParaRPr lang="en-GB" sz="2300" b="0" dirty="0" err="1" smtClean="0">
              <a:solidFill>
                <a:schemeClr val="accent3"/>
              </a:solidFill>
            </a:endParaRPr>
          </a:p>
        </p:txBody>
      </p:sp>
    </p:spTree>
    <p:extLst>
      <p:ext uri="{BB962C8B-B14F-4D97-AF65-F5344CB8AC3E}">
        <p14:creationId xmlns:p14="http://schemas.microsoft.com/office/powerpoint/2010/main" val="9765659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GB" dirty="0">
                <a:latin typeface="Arial" panose="020B0604020202020204" pitchFamily="34" charset="0"/>
                <a:cs typeface="Arial" panose="020B0604020202020204" pitchFamily="34" charset="0"/>
              </a:rPr>
              <a:t>Horizon 2020 is a great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opportunity to strengthen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collaboration and active partnerships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between industry, academia and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the supply chain and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a key driver to maintain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industrial leadership</a:t>
            </a:r>
            <a:endParaRPr lang="en-GB" dirty="0"/>
          </a:p>
        </p:txBody>
      </p:sp>
      <p:sp>
        <p:nvSpPr>
          <p:cNvPr id="3" name="TextBox 2"/>
          <p:cNvSpPr txBox="1"/>
          <p:nvPr/>
        </p:nvSpPr>
        <p:spPr>
          <a:xfrm>
            <a:off x="3752480" y="4888210"/>
            <a:ext cx="5040560" cy="461665"/>
          </a:xfrm>
          <a:prstGeom prst="rect">
            <a:avLst/>
          </a:prstGeom>
          <a:noFill/>
        </p:spPr>
        <p:txBody>
          <a:bodyPr wrap="square" rtlCol="0">
            <a:spAutoFit/>
          </a:bodyPr>
          <a:lstStyle/>
          <a:p>
            <a:r>
              <a:rPr lang="en-GB" sz="2400" b="0" i="1" dirty="0" smtClean="0">
                <a:solidFill>
                  <a:schemeClr val="accent3"/>
                </a:solidFill>
                <a:latin typeface="Arial" panose="020B0604020202020204" pitchFamily="34" charset="0"/>
                <a:cs typeface="Arial" panose="020B0604020202020204" pitchFamily="34" charset="0"/>
              </a:rPr>
              <a:t>Company from The Netherlands</a:t>
            </a:r>
            <a:endParaRPr lang="en-GB" sz="2400" b="0" dirty="0" smtClean="0">
              <a:solidFill>
                <a:srgbClr val="0F5494"/>
              </a:solidFill>
            </a:endParaRPr>
          </a:p>
        </p:txBody>
      </p:sp>
    </p:spTree>
    <p:extLst>
      <p:ext uri="{BB962C8B-B14F-4D97-AF65-F5344CB8AC3E}">
        <p14:creationId xmlns:p14="http://schemas.microsoft.com/office/powerpoint/2010/main" val="37266881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025594"/>
            <a:ext cx="5868144" cy="646331"/>
          </a:xfrm>
          <a:prstGeom prst="rect">
            <a:avLst/>
          </a:prstGeom>
          <a:solidFill>
            <a:schemeClr val="accent6"/>
          </a:solidFill>
        </p:spPr>
        <p:txBody>
          <a:bodyPr wrap="square" lIns="0" rtlCol="0" anchor="ctr" anchorCtr="0">
            <a:spAutoFit/>
          </a:bodyPr>
          <a:lstStyle/>
          <a:p>
            <a:pPr lvl="1"/>
            <a:r>
              <a:rPr lang="en-GB" sz="3600" dirty="0">
                <a:solidFill>
                  <a:srgbClr val="FFFFFF"/>
                </a:solidFill>
                <a:latin typeface="Arial"/>
              </a:rPr>
              <a:t>Horizon Europe – How?</a:t>
            </a:r>
          </a:p>
        </p:txBody>
      </p:sp>
    </p:spTree>
    <p:extLst>
      <p:ext uri="{BB962C8B-B14F-4D97-AF65-F5344CB8AC3E}">
        <p14:creationId xmlns:p14="http://schemas.microsoft.com/office/powerpoint/2010/main" val="23954273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506194" y="1260376"/>
            <a:ext cx="8003232" cy="4680520"/>
          </a:xfrm>
          <a:prstGeom prst="rect">
            <a:avLst/>
          </a:prstGeom>
        </p:spPr>
        <p:txBody>
          <a:bodyPr/>
          <a:lstStyle>
            <a:lvl1pPr marL="342900" indent="-342900" algn="l" rtl="0" eaLnBrk="1" fontAlgn="base" hangingPunct="1">
              <a:spcBef>
                <a:spcPct val="20000"/>
              </a:spcBef>
              <a:spcAft>
                <a:spcPct val="0"/>
              </a:spcAft>
              <a:buClr>
                <a:schemeClr val="bg1"/>
              </a:buClr>
              <a:buChar char="•"/>
              <a:defRPr sz="2400" i="1">
                <a:solidFill>
                  <a:schemeClr val="accent2">
                    <a:lumMod val="50000"/>
                  </a:schemeClr>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accent2">
                    <a:lumMod val="50000"/>
                  </a:schemeClr>
                </a:solidFill>
                <a:latin typeface="+mn-lt"/>
              </a:defRPr>
            </a:lvl2pPr>
            <a:lvl3pPr marL="1143000" indent="-228600" algn="l" rtl="0" eaLnBrk="1" fontAlgn="base" hangingPunct="1">
              <a:spcBef>
                <a:spcPct val="20000"/>
              </a:spcBef>
              <a:spcAft>
                <a:spcPct val="0"/>
              </a:spcAft>
              <a:defRPr sz="1400">
                <a:solidFill>
                  <a:schemeClr val="accent2">
                    <a:lumMod val="50000"/>
                  </a:schemeClr>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a:spcAft>
                <a:spcPts val="1200"/>
              </a:spcAft>
              <a:buClr>
                <a:schemeClr val="tx2"/>
              </a:buClr>
              <a:buFont typeface="Wingdings" panose="05000000000000000000" pitchFamily="2" charset="2"/>
              <a:buChar char="§"/>
            </a:pPr>
            <a:r>
              <a:rPr lang="fr-BE" sz="2000" b="0" i="0" dirty="0" err="1" smtClean="0"/>
              <a:t>Further</a:t>
            </a:r>
            <a:r>
              <a:rPr lang="fr-BE" sz="2000" b="0" i="0" dirty="0" smtClean="0"/>
              <a:t> </a:t>
            </a:r>
            <a:r>
              <a:rPr lang="fr-BE" sz="2000" b="0" i="0" dirty="0" err="1" smtClean="0"/>
              <a:t>alignment</a:t>
            </a:r>
            <a:r>
              <a:rPr lang="fr-BE" sz="2000" b="0" i="0" dirty="0" smtClean="0"/>
              <a:t> to the Financial </a:t>
            </a:r>
            <a:r>
              <a:rPr lang="fr-BE" sz="2000" b="0" i="0" dirty="0" err="1" smtClean="0"/>
              <a:t>Regulation</a:t>
            </a:r>
            <a:endParaRPr lang="fr-BE" sz="2000" b="0" i="0" dirty="0"/>
          </a:p>
          <a:p>
            <a:pPr>
              <a:spcAft>
                <a:spcPts val="1200"/>
              </a:spcAft>
              <a:buClr>
                <a:schemeClr val="tx2"/>
              </a:buClr>
              <a:buFont typeface="Wingdings" panose="05000000000000000000" pitchFamily="2" charset="2"/>
              <a:buChar char="§"/>
            </a:pPr>
            <a:r>
              <a:rPr lang="en-GB" sz="2000" b="0" i="0" dirty="0" smtClean="0"/>
              <a:t>Increased </a:t>
            </a:r>
            <a:r>
              <a:rPr lang="en-GB" sz="2000" b="0" i="0" dirty="0"/>
              <a:t>use of </a:t>
            </a:r>
            <a:r>
              <a:rPr lang="en-GB" sz="2000" i="0" dirty="0">
                <a:solidFill>
                  <a:schemeClr val="accent6"/>
                </a:solidFill>
              </a:rPr>
              <a:t>simplified forms of grants </a:t>
            </a:r>
            <a:r>
              <a:rPr lang="en-GB" sz="2000" b="0" i="0" dirty="0"/>
              <a:t>where </a:t>
            </a:r>
            <a:r>
              <a:rPr lang="en-GB" sz="2000" b="0" i="0" dirty="0" smtClean="0"/>
              <a:t>appropriate (building on the H2020 lump sum pilot experience)</a:t>
            </a:r>
          </a:p>
          <a:p>
            <a:pPr>
              <a:spcAft>
                <a:spcPts val="1200"/>
              </a:spcAft>
              <a:buClr>
                <a:schemeClr val="tx2"/>
              </a:buClr>
              <a:buFont typeface="Wingdings" panose="05000000000000000000" pitchFamily="2" charset="2"/>
              <a:buChar char="§"/>
            </a:pPr>
            <a:r>
              <a:rPr lang="en-GB" sz="2000" b="0" i="0" dirty="0" smtClean="0"/>
              <a:t>Broader </a:t>
            </a:r>
            <a:r>
              <a:rPr lang="en-GB" sz="2000" b="0" i="0" dirty="0"/>
              <a:t>acceptance of </a:t>
            </a:r>
            <a:r>
              <a:rPr lang="en-GB" sz="2000" i="0" dirty="0">
                <a:solidFill>
                  <a:schemeClr val="accent6"/>
                </a:solidFill>
              </a:rPr>
              <a:t>usual cost accounting practices </a:t>
            </a:r>
          </a:p>
          <a:p>
            <a:pPr>
              <a:spcAft>
                <a:spcPts val="1200"/>
              </a:spcAft>
              <a:buClr>
                <a:schemeClr val="tx2"/>
              </a:buClr>
              <a:buFont typeface="Wingdings" panose="05000000000000000000" pitchFamily="2" charset="2"/>
              <a:buChar char="§"/>
            </a:pPr>
            <a:r>
              <a:rPr lang="en-GB" sz="2000" b="0" i="0" dirty="0" smtClean="0"/>
              <a:t>Enhanced </a:t>
            </a:r>
            <a:r>
              <a:rPr lang="en-GB" sz="2000" i="0" dirty="0">
                <a:solidFill>
                  <a:schemeClr val="accent6"/>
                </a:solidFill>
              </a:rPr>
              <a:t>cross-reliance on audits </a:t>
            </a:r>
            <a:r>
              <a:rPr lang="en-GB" sz="2000" b="0" i="0" dirty="0"/>
              <a:t>benefiting beneficiaries taking part in several Union programmes</a:t>
            </a:r>
          </a:p>
          <a:p>
            <a:pPr marL="457200" lvl="1" indent="0" algn="ctr">
              <a:spcAft>
                <a:spcPts val="1200"/>
              </a:spcAft>
              <a:buClr>
                <a:schemeClr val="tx1"/>
              </a:buClr>
              <a:buNone/>
            </a:pPr>
            <a:endParaRPr lang="en-GB" sz="1600" b="0" kern="0" dirty="0" smtClean="0">
              <a:solidFill>
                <a:srgbClr val="FF0000"/>
              </a:solidFill>
              <a:latin typeface="Arial" panose="020B0604020202020204" pitchFamily="34" charset="0"/>
              <a:cs typeface="Arial" panose="020B0604020202020204" pitchFamily="34" charset="0"/>
            </a:endParaRPr>
          </a:p>
          <a:p>
            <a:pPr lvl="1" algn="r">
              <a:spcAft>
                <a:spcPts val="1200"/>
              </a:spcAft>
              <a:buClr>
                <a:schemeClr val="tx1"/>
              </a:buClr>
              <a:buFont typeface="Wingdings" panose="05000000000000000000" pitchFamily="2" charset="2"/>
              <a:buChar char="§"/>
            </a:pPr>
            <a:endParaRPr lang="en-IE" sz="1600" b="0" i="0" kern="0" dirty="0" smtClean="0">
              <a:solidFill>
                <a:srgbClr val="FF0000"/>
              </a:solidFill>
              <a:latin typeface="Arial" panose="020B0604020202020204" pitchFamily="34" charset="0"/>
              <a:cs typeface="Arial" panose="020B0604020202020204" pitchFamily="34" charset="0"/>
            </a:endParaRPr>
          </a:p>
          <a:p>
            <a:pPr marL="1200150" lvl="3" indent="-342900">
              <a:spcAft>
                <a:spcPts val="1200"/>
              </a:spcAft>
              <a:buClr>
                <a:schemeClr val="tx2"/>
              </a:buClr>
              <a:buFont typeface="Wingdings" panose="05000000000000000000" pitchFamily="2" charset="2"/>
              <a:buChar char="§"/>
            </a:pPr>
            <a:r>
              <a:rPr lang="en-IE" b="0" dirty="0">
                <a:solidFill>
                  <a:schemeClr val="accent2">
                    <a:lumMod val="50000"/>
                  </a:schemeClr>
                </a:solidFill>
                <a:latin typeface="+mn-lt"/>
              </a:rPr>
              <a:t>Attractive H2020 funding model, including up to 100% funding </a:t>
            </a:r>
            <a:r>
              <a:rPr lang="en-IE" b="0" dirty="0" smtClean="0">
                <a:solidFill>
                  <a:schemeClr val="accent2">
                    <a:lumMod val="50000"/>
                  </a:schemeClr>
                </a:solidFill>
                <a:latin typeface="+mn-lt"/>
              </a:rPr>
              <a:t>rate of direct costs</a:t>
            </a:r>
            <a:endParaRPr lang="en-IE" b="0" dirty="0">
              <a:solidFill>
                <a:schemeClr val="accent2">
                  <a:lumMod val="50000"/>
                </a:schemeClr>
              </a:solidFill>
              <a:latin typeface="+mn-lt"/>
            </a:endParaRPr>
          </a:p>
          <a:p>
            <a:pPr marL="1200150" lvl="3" indent="-342900">
              <a:spcAft>
                <a:spcPts val="1200"/>
              </a:spcAft>
              <a:buClr>
                <a:schemeClr val="tx2"/>
              </a:buClr>
              <a:buFont typeface="Wingdings" panose="05000000000000000000" pitchFamily="2" charset="2"/>
              <a:buChar char="§"/>
            </a:pPr>
            <a:r>
              <a:rPr lang="en-IE" b="0" dirty="0">
                <a:solidFill>
                  <a:schemeClr val="accent2">
                    <a:lumMod val="50000"/>
                  </a:schemeClr>
                </a:solidFill>
                <a:latin typeface="+mn-lt"/>
              </a:rPr>
              <a:t>Single set of rules principle </a:t>
            </a:r>
            <a:endParaRPr lang="en-GB" b="0" dirty="0">
              <a:solidFill>
                <a:schemeClr val="accent2">
                  <a:lumMod val="50000"/>
                </a:schemeClr>
              </a:solidFill>
              <a:latin typeface="+mn-lt"/>
            </a:endParaRPr>
          </a:p>
        </p:txBody>
      </p:sp>
      <p:sp>
        <p:nvSpPr>
          <p:cNvPr id="3" name="Title 1"/>
          <p:cNvSpPr txBox="1">
            <a:spLocks/>
          </p:cNvSpPr>
          <p:nvPr/>
        </p:nvSpPr>
        <p:spPr>
          <a:xfrm>
            <a:off x="514578" y="548679"/>
            <a:ext cx="8147248" cy="720081"/>
          </a:xfrm>
          <a:prstGeom prst="rect">
            <a:avLst/>
          </a:prstGeom>
        </p:spPr>
        <p:txBody>
          <a:bodyPr/>
          <a:lst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r>
              <a:rPr lang="en-IE" kern="0" dirty="0" smtClean="0">
                <a:solidFill>
                  <a:schemeClr val="accent6"/>
                </a:solidFill>
              </a:rPr>
              <a:t>Simple </a:t>
            </a:r>
            <a:r>
              <a:rPr lang="en-IE" kern="0" dirty="0">
                <a:solidFill>
                  <a:schemeClr val="accent6"/>
                </a:solidFill>
              </a:rPr>
              <a:t>and fit for purpose rules</a:t>
            </a:r>
            <a:endParaRPr lang="en-GB" kern="0" dirty="0">
              <a:solidFill>
                <a:schemeClr val="accent6"/>
              </a:solidFill>
            </a:endParaRPr>
          </a:p>
        </p:txBody>
      </p:sp>
      <p:sp>
        <p:nvSpPr>
          <p:cNvPr id="4" name="Freeform 3"/>
          <p:cNvSpPr/>
          <p:nvPr/>
        </p:nvSpPr>
        <p:spPr>
          <a:xfrm>
            <a:off x="755576" y="4149080"/>
            <a:ext cx="7776864" cy="668901"/>
          </a:xfrm>
          <a:custGeom>
            <a:avLst/>
            <a:gdLst>
              <a:gd name="connsiteX0" fmla="*/ 0 w 8208912"/>
              <a:gd name="connsiteY0" fmla="*/ 0 h 668901"/>
              <a:gd name="connsiteX1" fmla="*/ 8208912 w 8208912"/>
              <a:gd name="connsiteY1" fmla="*/ 0 h 668901"/>
              <a:gd name="connsiteX2" fmla="*/ 8208912 w 8208912"/>
              <a:gd name="connsiteY2" fmla="*/ 668901 h 668901"/>
              <a:gd name="connsiteX3" fmla="*/ 0 w 8208912"/>
              <a:gd name="connsiteY3" fmla="*/ 668901 h 668901"/>
              <a:gd name="connsiteX4" fmla="*/ 0 w 8208912"/>
              <a:gd name="connsiteY4" fmla="*/ 0 h 668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08912" h="668901">
                <a:moveTo>
                  <a:pt x="0" y="0"/>
                </a:moveTo>
                <a:lnTo>
                  <a:pt x="8208912" y="0"/>
                </a:lnTo>
                <a:lnTo>
                  <a:pt x="8208912" y="668901"/>
                </a:lnTo>
                <a:lnTo>
                  <a:pt x="0" y="668901"/>
                </a:lnTo>
                <a:lnTo>
                  <a:pt x="0" y="0"/>
                </a:lnTo>
                <a:close/>
              </a:path>
            </a:pathLst>
          </a:custGeom>
          <a:noFill/>
          <a:ln>
            <a:noFill/>
          </a:ln>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spcFirstLastPara="0" vert="horz" wrap="square" lIns="170688" tIns="170688" rIns="170688" bIns="170688" numCol="1" spcCol="1270" anchor="ctr" anchorCtr="0">
            <a:noAutofit/>
          </a:bodyPr>
          <a:lstStyle/>
          <a:p>
            <a:pPr defTabSz="1066800">
              <a:lnSpc>
                <a:spcPct val="90000"/>
              </a:lnSpc>
              <a:spcAft>
                <a:spcPct val="35000"/>
              </a:spcAft>
            </a:pPr>
            <a:r>
              <a:rPr lang="en-IE" sz="2000" kern="0" dirty="0">
                <a:solidFill>
                  <a:schemeClr val="accent6"/>
                </a:solidFill>
                <a:latin typeface="+mj-lt"/>
                <a:ea typeface="+mj-ea"/>
                <a:cs typeface="+mj-cs"/>
              </a:rPr>
              <a:t>while ensuring continuity and consistency for beneficiaries by maintaining</a:t>
            </a:r>
          </a:p>
        </p:txBody>
      </p:sp>
    </p:spTree>
    <p:extLst>
      <p:ext uri="{BB962C8B-B14F-4D97-AF65-F5344CB8AC3E}">
        <p14:creationId xmlns:p14="http://schemas.microsoft.com/office/powerpoint/2010/main" val="1264691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11470" y="558077"/>
            <a:ext cx="8352928" cy="720081"/>
          </a:xfrm>
          <a:prstGeom prst="rect">
            <a:avLst/>
          </a:prstGeom>
        </p:spPr>
        <p:txBody>
          <a:bodyPr/>
          <a:lstStyle/>
          <a:p>
            <a:pPr marL="0" indent="0">
              <a:buClr>
                <a:schemeClr val="accent3"/>
              </a:buClr>
            </a:pPr>
            <a:r>
              <a:rPr lang="en-GB" dirty="0" smtClean="0">
                <a:solidFill>
                  <a:schemeClr val="accent6"/>
                </a:solidFill>
                <a:latin typeface="Arial" panose="020B0604020202020204" pitchFamily="34" charset="0"/>
                <a:cs typeface="Arial" panose="020B0604020202020204" pitchFamily="34" charset="0"/>
              </a:rPr>
              <a:t>Commission proposal for synergies </a:t>
            </a:r>
            <a:r>
              <a:rPr lang="en-GB" dirty="0">
                <a:solidFill>
                  <a:schemeClr val="accent6"/>
                </a:solidFill>
                <a:latin typeface="Arial" panose="020B0604020202020204" pitchFamily="34" charset="0"/>
                <a:cs typeface="Arial" panose="020B0604020202020204" pitchFamily="34" charset="0"/>
              </a:rPr>
              <a:t>with other Union programmes </a:t>
            </a:r>
          </a:p>
        </p:txBody>
      </p:sp>
      <p:sp>
        <p:nvSpPr>
          <p:cNvPr id="17" name="Rectangle 16"/>
          <p:cNvSpPr/>
          <p:nvPr/>
        </p:nvSpPr>
        <p:spPr>
          <a:xfrm>
            <a:off x="611188" y="2402252"/>
            <a:ext cx="4377428" cy="3683670"/>
          </a:xfrm>
          <a:prstGeom prst="rect">
            <a:avLst/>
          </a:prstGeom>
          <a:solidFill>
            <a:schemeClr val="accent6"/>
          </a:solidFill>
          <a:ln w="317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tIns="108000" rtlCol="0" anchor="t"/>
          <a:lstStyle/>
          <a:p>
            <a:pPr algn="ctr" defTabSz="457200" fontAlgn="auto">
              <a:spcBef>
                <a:spcPts val="0"/>
              </a:spcBef>
              <a:spcAft>
                <a:spcPts val="0"/>
              </a:spcAft>
            </a:pPr>
            <a:r>
              <a:rPr lang="en-GB" sz="1600" dirty="0">
                <a:solidFill>
                  <a:schemeClr val="tx2"/>
                </a:solidFill>
              </a:rPr>
              <a:t>Other Union </a:t>
            </a:r>
            <a:r>
              <a:rPr lang="en-GB" sz="1600" dirty="0" smtClean="0">
                <a:solidFill>
                  <a:schemeClr val="tx2"/>
                </a:solidFill>
              </a:rPr>
              <a:t>Programmes, including</a:t>
            </a:r>
            <a:endParaRPr lang="en-GB" sz="1600" dirty="0">
              <a:solidFill>
                <a:schemeClr val="tx2"/>
              </a:solidFill>
            </a:endParaRPr>
          </a:p>
        </p:txBody>
      </p:sp>
      <p:sp>
        <p:nvSpPr>
          <p:cNvPr id="19" name="Rectangle 18"/>
          <p:cNvSpPr/>
          <p:nvPr/>
        </p:nvSpPr>
        <p:spPr>
          <a:xfrm>
            <a:off x="5541058" y="1654548"/>
            <a:ext cx="3111775" cy="6347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0E4194"/>
                </a:solidFill>
              </a:rPr>
              <a:t>Enhanced synergies</a:t>
            </a:r>
          </a:p>
        </p:txBody>
      </p:sp>
      <p:sp>
        <p:nvSpPr>
          <p:cNvPr id="11" name="Rectangle 10"/>
          <p:cNvSpPr/>
          <p:nvPr/>
        </p:nvSpPr>
        <p:spPr>
          <a:xfrm>
            <a:off x="607147" y="1715754"/>
            <a:ext cx="3384376" cy="5735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Horizon Europe</a:t>
            </a:r>
          </a:p>
        </p:txBody>
      </p:sp>
      <p:pic>
        <p:nvPicPr>
          <p:cNvPr id="24" name="Picture 10" descr="C:\Users\ravetju\AppData\Local\Temp\mechanical-gears.png"/>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142454" y="1657483"/>
            <a:ext cx="652163" cy="652163"/>
          </a:xfrm>
          <a:prstGeom prst="rect">
            <a:avLst/>
          </a:prstGeom>
          <a:noFill/>
          <a:ln>
            <a:noFill/>
          </a:ln>
        </p:spPr>
      </p:pic>
      <p:cxnSp>
        <p:nvCxnSpPr>
          <p:cNvPr id="25" name="Straight Arrow Connector 43"/>
          <p:cNvCxnSpPr/>
          <p:nvPr/>
        </p:nvCxnSpPr>
        <p:spPr bwMode="auto">
          <a:xfrm>
            <a:off x="2299335" y="2017283"/>
            <a:ext cx="0" cy="544042"/>
          </a:xfrm>
          <a:prstGeom prst="straightConnector1">
            <a:avLst/>
          </a:prstGeom>
          <a:noFill/>
          <a:ln w="38100" cap="flat" cmpd="sng" algn="ctr">
            <a:solidFill>
              <a:schemeClr val="accent6"/>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Rectangle 25"/>
          <p:cNvSpPr/>
          <p:nvPr/>
        </p:nvSpPr>
        <p:spPr>
          <a:xfrm>
            <a:off x="809647" y="3054609"/>
            <a:ext cx="1198939" cy="3764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0" dirty="0" smtClean="0">
                <a:solidFill>
                  <a:srgbClr val="FFFFFF"/>
                </a:solidFill>
              </a:rPr>
              <a:t>Common Agricultural Policy</a:t>
            </a:r>
            <a:endParaRPr lang="en-GB" sz="1600" b="0" dirty="0">
              <a:solidFill>
                <a:srgbClr val="FFFFFF"/>
              </a:solidFill>
            </a:endParaRPr>
          </a:p>
        </p:txBody>
      </p:sp>
      <p:sp>
        <p:nvSpPr>
          <p:cNvPr id="27" name="Rectangle 26"/>
          <p:cNvSpPr/>
          <p:nvPr/>
        </p:nvSpPr>
        <p:spPr>
          <a:xfrm>
            <a:off x="1929312" y="3739036"/>
            <a:ext cx="1409451" cy="3764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0" dirty="0" smtClean="0">
                <a:solidFill>
                  <a:srgbClr val="FFFFFF"/>
                </a:solidFill>
              </a:rPr>
              <a:t>Connecting</a:t>
            </a:r>
          </a:p>
          <a:p>
            <a:pPr algn="ctr"/>
            <a:r>
              <a:rPr lang="en-GB" sz="1600" b="0" dirty="0" smtClean="0">
                <a:solidFill>
                  <a:srgbClr val="FFFFFF"/>
                </a:solidFill>
              </a:rPr>
              <a:t>Europe</a:t>
            </a:r>
          </a:p>
          <a:p>
            <a:pPr algn="ctr"/>
            <a:r>
              <a:rPr lang="en-GB" sz="1600" b="0" dirty="0" smtClean="0">
                <a:solidFill>
                  <a:srgbClr val="FFFFFF"/>
                </a:solidFill>
              </a:rPr>
              <a:t>Facility</a:t>
            </a:r>
            <a:endParaRPr lang="en-GB" sz="1600" b="0" dirty="0">
              <a:solidFill>
                <a:srgbClr val="FFFFFF"/>
              </a:solidFill>
            </a:endParaRPr>
          </a:p>
        </p:txBody>
      </p:sp>
      <p:sp>
        <p:nvSpPr>
          <p:cNvPr id="28" name="Rectangle 27"/>
          <p:cNvSpPr/>
          <p:nvPr/>
        </p:nvSpPr>
        <p:spPr>
          <a:xfrm>
            <a:off x="2487076" y="5047548"/>
            <a:ext cx="1063857" cy="526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0" dirty="0">
                <a:solidFill>
                  <a:srgbClr val="FFFFFF"/>
                </a:solidFill>
              </a:rPr>
              <a:t>Digital Europe</a:t>
            </a:r>
          </a:p>
        </p:txBody>
      </p:sp>
      <p:sp>
        <p:nvSpPr>
          <p:cNvPr id="29" name="Rectangle 28"/>
          <p:cNvSpPr/>
          <p:nvPr/>
        </p:nvSpPr>
        <p:spPr>
          <a:xfrm>
            <a:off x="3304802" y="2885477"/>
            <a:ext cx="1152128" cy="3210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0" dirty="0" smtClean="0">
                <a:solidFill>
                  <a:srgbClr val="FFFFFF"/>
                </a:solidFill>
              </a:rPr>
              <a:t>Erasmus</a:t>
            </a:r>
            <a:endParaRPr lang="en-GB" sz="1600" b="0" dirty="0">
              <a:solidFill>
                <a:srgbClr val="FFFFFF"/>
              </a:solidFill>
            </a:endParaRPr>
          </a:p>
        </p:txBody>
      </p:sp>
      <p:sp>
        <p:nvSpPr>
          <p:cNvPr id="30" name="Rectangle 29"/>
          <p:cNvSpPr/>
          <p:nvPr/>
        </p:nvSpPr>
        <p:spPr>
          <a:xfrm>
            <a:off x="857840" y="3801144"/>
            <a:ext cx="834248" cy="409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0" dirty="0" smtClean="0">
                <a:solidFill>
                  <a:srgbClr val="FFFFFF"/>
                </a:solidFill>
              </a:rPr>
              <a:t>ERDF</a:t>
            </a:r>
            <a:endParaRPr lang="en-GB" sz="1600" b="0" dirty="0">
              <a:solidFill>
                <a:srgbClr val="FFFFFF"/>
              </a:solidFill>
            </a:endParaRPr>
          </a:p>
        </p:txBody>
      </p:sp>
      <p:sp>
        <p:nvSpPr>
          <p:cNvPr id="31" name="Rectangle 30"/>
          <p:cNvSpPr/>
          <p:nvPr/>
        </p:nvSpPr>
        <p:spPr>
          <a:xfrm>
            <a:off x="802908" y="4283933"/>
            <a:ext cx="1369858" cy="525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0" dirty="0">
                <a:solidFill>
                  <a:srgbClr val="FFFFFF"/>
                </a:solidFill>
              </a:rPr>
              <a:t>External </a:t>
            </a:r>
            <a:r>
              <a:rPr lang="en-GB" sz="1600" b="0" dirty="0" smtClean="0">
                <a:solidFill>
                  <a:srgbClr val="FFFFFF"/>
                </a:solidFill>
              </a:rPr>
              <a:t>Instrument</a:t>
            </a:r>
            <a:endParaRPr lang="en-GB" sz="1600" b="0" dirty="0">
              <a:solidFill>
                <a:srgbClr val="FFFFFF"/>
              </a:solidFill>
            </a:endParaRPr>
          </a:p>
        </p:txBody>
      </p:sp>
      <p:sp>
        <p:nvSpPr>
          <p:cNvPr id="32" name="Rectangle 31"/>
          <p:cNvSpPr/>
          <p:nvPr/>
        </p:nvSpPr>
        <p:spPr>
          <a:xfrm>
            <a:off x="3476506" y="3421816"/>
            <a:ext cx="1226616" cy="525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0" dirty="0">
                <a:solidFill>
                  <a:srgbClr val="FFFFFF"/>
                </a:solidFill>
              </a:rPr>
              <a:t>Innovation </a:t>
            </a:r>
            <a:r>
              <a:rPr lang="en-GB" sz="1600" b="0" dirty="0" smtClean="0">
                <a:solidFill>
                  <a:srgbClr val="FFFFFF"/>
                </a:solidFill>
              </a:rPr>
              <a:t>Fund</a:t>
            </a:r>
            <a:endParaRPr lang="en-GB" sz="1600" b="0" dirty="0">
              <a:solidFill>
                <a:srgbClr val="FFFFFF"/>
              </a:solidFill>
            </a:endParaRPr>
          </a:p>
        </p:txBody>
      </p:sp>
      <p:sp>
        <p:nvSpPr>
          <p:cNvPr id="33" name="Rectangle 32"/>
          <p:cNvSpPr/>
          <p:nvPr/>
        </p:nvSpPr>
        <p:spPr>
          <a:xfrm>
            <a:off x="3133518" y="4023543"/>
            <a:ext cx="1641612" cy="7224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0" dirty="0">
                <a:solidFill>
                  <a:srgbClr val="FFFFFF"/>
                </a:solidFill>
              </a:rPr>
              <a:t>Internal Security </a:t>
            </a:r>
            <a:r>
              <a:rPr lang="en-GB" sz="1600" b="0" dirty="0" smtClean="0">
                <a:solidFill>
                  <a:srgbClr val="FFFFFF"/>
                </a:solidFill>
              </a:rPr>
              <a:t>Fund</a:t>
            </a:r>
            <a:endParaRPr lang="en-GB" sz="1600" b="0" dirty="0">
              <a:solidFill>
                <a:srgbClr val="FFFFFF"/>
              </a:solidFill>
            </a:endParaRPr>
          </a:p>
        </p:txBody>
      </p:sp>
      <p:sp>
        <p:nvSpPr>
          <p:cNvPr id="34" name="Rectangle 33"/>
          <p:cNvSpPr/>
          <p:nvPr/>
        </p:nvSpPr>
        <p:spPr>
          <a:xfrm>
            <a:off x="668176" y="4987004"/>
            <a:ext cx="1657258" cy="5776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0" dirty="0" smtClean="0">
                <a:solidFill>
                  <a:srgbClr val="FFFFFF"/>
                </a:solidFill>
              </a:rPr>
              <a:t>Maritime &amp; Fisheries Fund</a:t>
            </a:r>
            <a:endParaRPr lang="en-GB" sz="1600" b="0" dirty="0">
              <a:solidFill>
                <a:srgbClr val="FFFFFF"/>
              </a:solidFill>
            </a:endParaRPr>
          </a:p>
        </p:txBody>
      </p:sp>
      <p:sp>
        <p:nvSpPr>
          <p:cNvPr id="35" name="Rectangle 34"/>
          <p:cNvSpPr/>
          <p:nvPr/>
        </p:nvSpPr>
        <p:spPr>
          <a:xfrm>
            <a:off x="706894" y="5564690"/>
            <a:ext cx="1014377" cy="4606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0" dirty="0" err="1">
                <a:solidFill>
                  <a:srgbClr val="FFFFFF"/>
                </a:solidFill>
              </a:rPr>
              <a:t>InvestEU</a:t>
            </a:r>
            <a:endParaRPr lang="en-GB" sz="1600" b="0" dirty="0">
              <a:solidFill>
                <a:srgbClr val="FFFFFF"/>
              </a:solidFill>
            </a:endParaRPr>
          </a:p>
        </p:txBody>
      </p:sp>
      <p:sp>
        <p:nvSpPr>
          <p:cNvPr id="36" name="Rectangle 35"/>
          <p:cNvSpPr/>
          <p:nvPr/>
        </p:nvSpPr>
        <p:spPr>
          <a:xfrm>
            <a:off x="2198306" y="2995596"/>
            <a:ext cx="727056" cy="3917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0" dirty="0" smtClean="0">
                <a:solidFill>
                  <a:srgbClr val="FFFFFF"/>
                </a:solidFill>
              </a:rPr>
              <a:t>LIFE</a:t>
            </a:r>
            <a:endParaRPr lang="en-GB" sz="1600" b="0" dirty="0">
              <a:solidFill>
                <a:srgbClr val="FFFFFF"/>
              </a:solidFill>
            </a:endParaRPr>
          </a:p>
        </p:txBody>
      </p:sp>
      <p:sp>
        <p:nvSpPr>
          <p:cNvPr id="37" name="Rectangle 36"/>
          <p:cNvSpPr/>
          <p:nvPr/>
        </p:nvSpPr>
        <p:spPr>
          <a:xfrm>
            <a:off x="3571447" y="4905056"/>
            <a:ext cx="1417169" cy="782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0" dirty="0">
                <a:solidFill>
                  <a:srgbClr val="FFFFFF"/>
                </a:solidFill>
              </a:rPr>
              <a:t>Single Market Programme</a:t>
            </a:r>
          </a:p>
        </p:txBody>
      </p:sp>
      <p:sp>
        <p:nvSpPr>
          <p:cNvPr id="38" name="Rectangle 37"/>
          <p:cNvSpPr/>
          <p:nvPr/>
        </p:nvSpPr>
        <p:spPr>
          <a:xfrm>
            <a:off x="1814688" y="5705936"/>
            <a:ext cx="2176835" cy="2929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0" dirty="0">
                <a:solidFill>
                  <a:srgbClr val="FFFFFF"/>
                </a:solidFill>
              </a:rPr>
              <a:t>Space Programme</a:t>
            </a:r>
          </a:p>
        </p:txBody>
      </p:sp>
      <p:sp>
        <p:nvSpPr>
          <p:cNvPr id="39" name="Rectangle 38"/>
          <p:cNvSpPr/>
          <p:nvPr/>
        </p:nvSpPr>
        <p:spPr>
          <a:xfrm>
            <a:off x="5736252" y="2258479"/>
            <a:ext cx="2796188" cy="1736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spcAft>
                <a:spcPts val="600"/>
              </a:spcAft>
            </a:pPr>
            <a:r>
              <a:rPr lang="en-US" sz="1600" b="0" u="sng" dirty="0">
                <a:solidFill>
                  <a:srgbClr val="FFFFFF"/>
                </a:solidFill>
              </a:rPr>
              <a:t>Compatibility</a:t>
            </a:r>
          </a:p>
          <a:p>
            <a:pPr algn="ctr"/>
            <a:r>
              <a:rPr lang="en-US" sz="1600" b="0" dirty="0" err="1">
                <a:solidFill>
                  <a:srgbClr val="FFFFFF"/>
                </a:solidFill>
              </a:rPr>
              <a:t>Harmonisation</a:t>
            </a:r>
            <a:r>
              <a:rPr lang="en-US" sz="1600" b="0" dirty="0">
                <a:solidFill>
                  <a:srgbClr val="FFFFFF"/>
                </a:solidFill>
              </a:rPr>
              <a:t> of funding rules; flexible co-funding schemes; </a:t>
            </a:r>
            <a:r>
              <a:rPr lang="en-US" sz="1600" b="0" dirty="0" smtClean="0">
                <a:solidFill>
                  <a:srgbClr val="FFFFFF"/>
                </a:solidFill>
              </a:rPr>
              <a:t/>
            </a:r>
            <a:br>
              <a:rPr lang="en-US" sz="1600" b="0" dirty="0" smtClean="0">
                <a:solidFill>
                  <a:srgbClr val="FFFFFF"/>
                </a:solidFill>
              </a:rPr>
            </a:br>
            <a:r>
              <a:rPr lang="en-US" sz="1600" b="0" dirty="0" smtClean="0">
                <a:solidFill>
                  <a:srgbClr val="FFFFFF"/>
                </a:solidFill>
              </a:rPr>
              <a:t>pooling </a:t>
            </a:r>
            <a:r>
              <a:rPr lang="en-US" sz="1600" b="0" dirty="0">
                <a:solidFill>
                  <a:srgbClr val="FFFFFF"/>
                </a:solidFill>
              </a:rPr>
              <a:t>resources at EU level </a:t>
            </a:r>
          </a:p>
        </p:txBody>
      </p:sp>
      <p:sp>
        <p:nvSpPr>
          <p:cNvPr id="40" name="Down Arrow 5"/>
          <p:cNvSpPr/>
          <p:nvPr/>
        </p:nvSpPr>
        <p:spPr>
          <a:xfrm rot="16200000">
            <a:off x="5024620" y="3334351"/>
            <a:ext cx="360041" cy="432049"/>
          </a:xfrm>
          <a:prstGeom prst="down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solidFill>
                <a:srgbClr val="FFFFFF"/>
              </a:solidFill>
            </a:endParaRPr>
          </a:p>
        </p:txBody>
      </p:sp>
      <p:sp>
        <p:nvSpPr>
          <p:cNvPr id="42" name="Rectangle 41"/>
          <p:cNvSpPr/>
          <p:nvPr/>
        </p:nvSpPr>
        <p:spPr>
          <a:xfrm>
            <a:off x="5736251" y="4100626"/>
            <a:ext cx="2796189" cy="14166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sz="1600" b="0" u="sng" dirty="0" smtClean="0">
                <a:solidFill>
                  <a:srgbClr val="FFFFFF"/>
                </a:solidFill>
              </a:rPr>
              <a:t>Coherence and complementarity</a:t>
            </a:r>
            <a:endParaRPr lang="en-GB" sz="1600" b="0" u="sng" dirty="0">
              <a:solidFill>
                <a:srgbClr val="FFFFFF"/>
              </a:solidFill>
            </a:endParaRPr>
          </a:p>
          <a:p>
            <a:pPr algn="ctr"/>
            <a:r>
              <a:rPr lang="en-GB" sz="1600" b="0" dirty="0">
                <a:solidFill>
                  <a:srgbClr val="FFFFFF"/>
                </a:solidFill>
              </a:rPr>
              <a:t>Alignment of strategic priorities in support of a common vision</a:t>
            </a:r>
            <a:r>
              <a:rPr lang="fr-FR" sz="1600" b="0" dirty="0">
                <a:solidFill>
                  <a:srgbClr val="FFFFFF"/>
                </a:solidFill>
              </a:rPr>
              <a:t> </a:t>
            </a:r>
            <a:endParaRPr lang="en-US" sz="1600" b="0" dirty="0">
              <a:solidFill>
                <a:srgbClr val="FFFFFF"/>
              </a:solidFill>
            </a:endParaRPr>
          </a:p>
        </p:txBody>
      </p:sp>
      <p:sp>
        <p:nvSpPr>
          <p:cNvPr id="43" name="Rectangle 42"/>
          <p:cNvSpPr/>
          <p:nvPr/>
        </p:nvSpPr>
        <p:spPr>
          <a:xfrm>
            <a:off x="5541058" y="1772816"/>
            <a:ext cx="3111775" cy="384682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0" dirty="0">
              <a:solidFill>
                <a:srgbClr val="FFFFFF"/>
              </a:solidFill>
            </a:endParaRPr>
          </a:p>
        </p:txBody>
      </p:sp>
      <p:sp>
        <p:nvSpPr>
          <p:cNvPr id="3" name="TextBox 2"/>
          <p:cNvSpPr txBox="1"/>
          <p:nvPr/>
        </p:nvSpPr>
        <p:spPr>
          <a:xfrm>
            <a:off x="2382421" y="4653429"/>
            <a:ext cx="803725" cy="338554"/>
          </a:xfrm>
          <a:prstGeom prst="rect">
            <a:avLst/>
          </a:prstGeom>
          <a:noFill/>
        </p:spPr>
        <p:txBody>
          <a:bodyPr wrap="square" rtlCol="0">
            <a:spAutoFit/>
          </a:bodyPr>
          <a:lstStyle/>
          <a:p>
            <a:r>
              <a:rPr lang="de-DE" sz="1600" b="0" dirty="0" smtClean="0">
                <a:solidFill>
                  <a:schemeClr val="bg1"/>
                </a:solidFill>
                <a:latin typeface="+mn-lt"/>
              </a:rPr>
              <a:t>ESF+</a:t>
            </a:r>
            <a:endParaRPr lang="en-GB" sz="1600" b="0" dirty="0" err="1" smtClean="0">
              <a:solidFill>
                <a:schemeClr val="bg1"/>
              </a:solidFill>
              <a:latin typeface="+mn-lt"/>
            </a:endParaRPr>
          </a:p>
        </p:txBody>
      </p:sp>
    </p:spTree>
    <p:extLst>
      <p:ext uri="{BB962C8B-B14F-4D97-AF65-F5344CB8AC3E}">
        <p14:creationId xmlns:p14="http://schemas.microsoft.com/office/powerpoint/2010/main" val="1992238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748595"/>
            <a:ext cx="9252520" cy="1200329"/>
          </a:xfrm>
          <a:prstGeom prst="rect">
            <a:avLst/>
          </a:prstGeom>
          <a:solidFill>
            <a:schemeClr val="accent6"/>
          </a:solidFill>
        </p:spPr>
        <p:txBody>
          <a:bodyPr wrap="square" lIns="0" rtlCol="0" anchor="ctr" anchorCtr="0">
            <a:spAutoFit/>
          </a:bodyPr>
          <a:lstStyle/>
          <a:p>
            <a:pPr lvl="1"/>
            <a:r>
              <a:rPr lang="en-GB" sz="3600" dirty="0">
                <a:solidFill>
                  <a:srgbClr val="FFFFFF"/>
                </a:solidFill>
                <a:latin typeface="Arial"/>
              </a:rPr>
              <a:t>Horizon Europe – </a:t>
            </a:r>
            <a:endParaRPr lang="en-GB" sz="3600" dirty="0" smtClean="0">
              <a:solidFill>
                <a:srgbClr val="FFFFFF"/>
              </a:solidFill>
              <a:latin typeface="Arial"/>
            </a:endParaRPr>
          </a:p>
          <a:p>
            <a:pPr lvl="1"/>
            <a:r>
              <a:rPr lang="en-GB" sz="3600" dirty="0" smtClean="0">
                <a:solidFill>
                  <a:srgbClr val="FFFFFF"/>
                </a:solidFill>
                <a:latin typeface="Arial"/>
              </a:rPr>
              <a:t>Impact, flexibility, co-design</a:t>
            </a:r>
            <a:endParaRPr lang="en-GB" sz="3600" dirty="0">
              <a:solidFill>
                <a:srgbClr val="FFFFFF"/>
              </a:solidFill>
              <a:latin typeface="Arial"/>
            </a:endParaRPr>
          </a:p>
        </p:txBody>
      </p:sp>
    </p:spTree>
    <p:extLst>
      <p:ext uri="{BB962C8B-B14F-4D97-AF65-F5344CB8AC3E}">
        <p14:creationId xmlns:p14="http://schemas.microsoft.com/office/powerpoint/2010/main" val="36480218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Oval 38"/>
          <p:cNvSpPr/>
          <p:nvPr/>
        </p:nvSpPr>
        <p:spPr>
          <a:xfrm rot="4504981">
            <a:off x="7972477" y="4585694"/>
            <a:ext cx="851084" cy="864434"/>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solidFill>
                <a:srgbClr val="FFFFFF"/>
              </a:solidFill>
            </a:endParaRPr>
          </a:p>
        </p:txBody>
      </p:sp>
      <p:sp>
        <p:nvSpPr>
          <p:cNvPr id="2" name="Title 1"/>
          <p:cNvSpPr>
            <a:spLocks noGrp="1"/>
          </p:cNvSpPr>
          <p:nvPr>
            <p:ph type="title" idx="4294967295"/>
          </p:nvPr>
        </p:nvSpPr>
        <p:spPr>
          <a:xfrm>
            <a:off x="504120" y="564918"/>
            <a:ext cx="8147248" cy="720081"/>
          </a:xfrm>
          <a:prstGeom prst="rect">
            <a:avLst/>
          </a:prstGeom>
        </p:spPr>
        <p:txBody>
          <a:bodyPr/>
          <a:lstStyle/>
          <a:p>
            <a:pPr marL="0" indent="0">
              <a:buClr>
                <a:schemeClr val="accent3"/>
              </a:buClr>
            </a:pPr>
            <a:r>
              <a:rPr lang="en-GB" dirty="0" smtClean="0">
                <a:solidFill>
                  <a:schemeClr val="accent6"/>
                </a:solidFill>
                <a:latin typeface="Arial" panose="020B0604020202020204" pitchFamily="34" charset="0"/>
                <a:cs typeface="Arial" panose="020B0604020202020204" pitchFamily="34" charset="0"/>
              </a:rPr>
              <a:t>Key impact pathways to track progress </a:t>
            </a:r>
            <a:endParaRPr lang="en-GB" dirty="0">
              <a:solidFill>
                <a:schemeClr val="accent6"/>
              </a:solidFill>
              <a:latin typeface="Arial" panose="020B0604020202020204" pitchFamily="34" charset="0"/>
              <a:cs typeface="Arial" panose="020B0604020202020204" pitchFamily="34" charset="0"/>
            </a:endParaRPr>
          </a:p>
        </p:txBody>
      </p:sp>
      <p:sp>
        <p:nvSpPr>
          <p:cNvPr id="56" name="Rectangle 55"/>
          <p:cNvSpPr/>
          <p:nvPr/>
        </p:nvSpPr>
        <p:spPr>
          <a:xfrm>
            <a:off x="697314" y="1362147"/>
            <a:ext cx="8147247" cy="1217999"/>
          </a:xfrm>
          <a:prstGeom prst="rect">
            <a:avLst/>
          </a:prstGeom>
          <a:solidFill>
            <a:schemeClr val="bg1"/>
          </a:solidFill>
          <a:ln w="28575">
            <a:no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solidFill>
                <a:srgbClr val="FFFFFF"/>
              </a:solidFill>
            </a:endParaRPr>
          </a:p>
        </p:txBody>
      </p:sp>
      <p:grpSp>
        <p:nvGrpSpPr>
          <p:cNvPr id="8" name="Group 7"/>
          <p:cNvGrpSpPr/>
          <p:nvPr/>
        </p:nvGrpSpPr>
        <p:grpSpPr>
          <a:xfrm>
            <a:off x="7980368" y="1786703"/>
            <a:ext cx="864434" cy="851084"/>
            <a:chOff x="1103153" y="1738422"/>
            <a:chExt cx="864434" cy="851084"/>
          </a:xfrm>
        </p:grpSpPr>
        <p:sp>
          <p:nvSpPr>
            <p:cNvPr id="42" name="Oval 41"/>
            <p:cNvSpPr/>
            <p:nvPr/>
          </p:nvSpPr>
          <p:spPr>
            <a:xfrm rot="4504981">
              <a:off x="1109828" y="1731747"/>
              <a:ext cx="851084" cy="864434"/>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solidFill>
                  <a:srgbClr val="FFFFFF"/>
                </a:solidFill>
              </a:endParaRPr>
            </a:p>
          </p:txBody>
        </p:sp>
        <p:pic>
          <p:nvPicPr>
            <p:cNvPr id="44" name="Picture 43"/>
            <p:cNvPicPr>
              <a:picLocks noChangeAspect="1"/>
            </p:cNvPicPr>
            <p:nvPr/>
          </p:nvPicPr>
          <p:blipFill>
            <a:blip r:embed="rId3">
              <a:clrChange>
                <a:clrFrom>
                  <a:srgbClr val="FFFFFF"/>
                </a:clrFrom>
                <a:clrTo>
                  <a:srgbClr val="FFFFFF">
                    <a:alpha val="0"/>
                  </a:srgbClr>
                </a:clrTo>
              </a:clrChange>
              <a:biLevel thresh="25000"/>
              <a:extLst/>
            </a:blip>
            <a:stretch>
              <a:fillRect/>
            </a:stretch>
          </p:blipFill>
          <p:spPr>
            <a:xfrm>
              <a:off x="1318820" y="1926540"/>
              <a:ext cx="433100" cy="433100"/>
            </a:xfrm>
            <a:prstGeom prst="rect">
              <a:avLst/>
            </a:prstGeom>
          </p:spPr>
        </p:pic>
      </p:grpSp>
      <p:grpSp>
        <p:nvGrpSpPr>
          <p:cNvPr id="3" name="Group 2"/>
          <p:cNvGrpSpPr/>
          <p:nvPr/>
        </p:nvGrpSpPr>
        <p:grpSpPr>
          <a:xfrm>
            <a:off x="8028046" y="3146309"/>
            <a:ext cx="864434" cy="2139407"/>
            <a:chOff x="1066577" y="3139481"/>
            <a:chExt cx="864434" cy="2139407"/>
          </a:xfrm>
        </p:grpSpPr>
        <p:sp>
          <p:nvSpPr>
            <p:cNvPr id="35" name="Oval 34"/>
            <p:cNvSpPr/>
            <p:nvPr/>
          </p:nvSpPr>
          <p:spPr>
            <a:xfrm rot="4504981">
              <a:off x="1073252" y="3132806"/>
              <a:ext cx="851084" cy="864434"/>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100" b="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pic>
          <p:nvPicPr>
            <p:cNvPr id="45" name="Picture 44"/>
            <p:cNvPicPr>
              <a:picLocks noChangeAspect="1"/>
            </p:cNvPicPr>
            <p:nvPr/>
          </p:nvPicPr>
          <p:blipFill>
            <a:blip r:embed="rId4">
              <a:clrChange>
                <a:clrFrom>
                  <a:srgbClr val="FFFFFF"/>
                </a:clrFrom>
                <a:clrTo>
                  <a:srgbClr val="FFFFFF">
                    <a:alpha val="0"/>
                  </a:srgbClr>
                </a:clrTo>
              </a:clrChange>
              <a:biLevel thresh="50000"/>
              <a:extLst/>
            </a:blip>
            <a:stretch>
              <a:fillRect/>
            </a:stretch>
          </p:blipFill>
          <p:spPr>
            <a:xfrm>
              <a:off x="1173704" y="4736755"/>
              <a:ext cx="542133" cy="542133"/>
            </a:xfrm>
            <a:prstGeom prst="rect">
              <a:avLst/>
            </a:prstGeom>
          </p:spPr>
        </p:pic>
      </p:grpSp>
      <p:grpSp>
        <p:nvGrpSpPr>
          <p:cNvPr id="80" name="Group 79"/>
          <p:cNvGrpSpPr/>
          <p:nvPr/>
        </p:nvGrpSpPr>
        <p:grpSpPr>
          <a:xfrm>
            <a:off x="585522" y="1642687"/>
            <a:ext cx="7552128" cy="3946553"/>
            <a:chOff x="504614" y="1340768"/>
            <a:chExt cx="7552128" cy="3946553"/>
          </a:xfrm>
        </p:grpSpPr>
        <p:cxnSp>
          <p:nvCxnSpPr>
            <p:cNvPr id="81" name="Straight Connector 80"/>
            <p:cNvCxnSpPr/>
            <p:nvPr/>
          </p:nvCxnSpPr>
          <p:spPr bwMode="auto">
            <a:xfrm>
              <a:off x="6257745" y="3299270"/>
              <a:ext cx="1761250" cy="16200"/>
            </a:xfrm>
            <a:prstGeom prst="line">
              <a:avLst/>
            </a:prstGeom>
            <a:noFill/>
            <a:ln w="19050" cap="flat" cmpd="sng" algn="ctr">
              <a:solidFill>
                <a:srgbClr val="FFC000"/>
              </a:solidFill>
              <a:prstDash val="solid"/>
              <a:round/>
              <a:headEnd type="none" w="med" len="med"/>
              <a:tailEnd type="none" w="med" len="med"/>
            </a:ln>
            <a:effectLst/>
          </p:spPr>
        </p:cxnSp>
        <p:cxnSp>
          <p:nvCxnSpPr>
            <p:cNvPr id="105" name="Straight Connector 104"/>
            <p:cNvCxnSpPr>
              <a:endCxn id="39" idx="4"/>
            </p:cNvCxnSpPr>
            <p:nvPr/>
          </p:nvCxnSpPr>
          <p:spPr bwMode="auto">
            <a:xfrm flipV="1">
              <a:off x="7092280" y="4827253"/>
              <a:ext cx="807180" cy="3766"/>
            </a:xfrm>
            <a:prstGeom prst="line">
              <a:avLst/>
            </a:prstGeom>
            <a:noFill/>
            <a:ln w="19050" cap="flat" cmpd="sng" algn="ctr">
              <a:solidFill>
                <a:schemeClr val="accent4"/>
              </a:solidFill>
              <a:prstDash val="solid"/>
              <a:round/>
              <a:headEnd type="none" w="med" len="med"/>
              <a:tailEnd type="none" w="med" len="med"/>
            </a:ln>
            <a:effectLst/>
          </p:spPr>
        </p:cxnSp>
        <p:sp>
          <p:nvSpPr>
            <p:cNvPr id="83" name="Rectangle 82"/>
            <p:cNvSpPr/>
            <p:nvPr/>
          </p:nvSpPr>
          <p:spPr>
            <a:xfrm>
              <a:off x="4804188" y="4070039"/>
              <a:ext cx="2565352" cy="1217282"/>
            </a:xfrm>
            <a:prstGeom prst="rect">
              <a:avLst/>
            </a:prstGeom>
            <a:solidFill>
              <a:srgbClr val="99CCFF"/>
            </a:solidFill>
            <a:ln w="9525" cap="flat" cmpd="sng" algn="ctr">
              <a:noFill/>
              <a:prstDash val="solid"/>
            </a:ln>
            <a:effectLst/>
          </p:spPr>
          <p:txBody>
            <a:bodyPr rtlCol="0" anchor="ctr"/>
            <a:lstStyle/>
            <a:p>
              <a:pPr algn="r" defTabSz="457200" fontAlgn="auto">
                <a:spcBef>
                  <a:spcPts val="0"/>
                </a:spcBef>
                <a:spcAft>
                  <a:spcPts val="0"/>
                </a:spcAft>
                <a:defRPr/>
              </a:pPr>
              <a:r>
                <a:rPr lang="fr-BE" sz="1600" b="0" kern="0" dirty="0" smtClean="0">
                  <a:solidFill>
                    <a:srgbClr val="FFFFFF"/>
                  </a:solidFill>
                  <a:latin typeface="Arial"/>
                </a:rPr>
                <a:t>	</a:t>
              </a:r>
              <a:r>
                <a:rPr lang="fr-BE" sz="1600" kern="0" dirty="0" err="1" smtClean="0">
                  <a:solidFill>
                    <a:schemeClr val="bg1"/>
                  </a:solidFill>
                  <a:latin typeface="Arial"/>
                </a:rPr>
                <a:t>Economic</a:t>
              </a:r>
              <a:endParaRPr lang="fr-BE" sz="1600" kern="0" dirty="0" smtClean="0">
                <a:solidFill>
                  <a:schemeClr val="bg1"/>
                </a:solidFill>
                <a:latin typeface="Arial"/>
              </a:endParaRPr>
            </a:p>
            <a:p>
              <a:pPr algn="r" defTabSz="457200" fontAlgn="auto">
                <a:spcBef>
                  <a:spcPts val="0"/>
                </a:spcBef>
                <a:spcAft>
                  <a:spcPts val="0"/>
                </a:spcAft>
                <a:defRPr/>
              </a:pPr>
              <a:r>
                <a:rPr lang="fr-BE" sz="1600" kern="0" dirty="0" smtClean="0">
                  <a:solidFill>
                    <a:schemeClr val="bg1"/>
                  </a:solidFill>
                  <a:latin typeface="Arial"/>
                </a:rPr>
                <a:t>	Impact</a:t>
              </a:r>
              <a:endParaRPr lang="en-GB" sz="1600" kern="0" dirty="0" smtClean="0">
                <a:solidFill>
                  <a:schemeClr val="bg1"/>
                </a:solidFill>
                <a:latin typeface="Arial"/>
              </a:endParaRPr>
            </a:p>
          </p:txBody>
        </p:sp>
        <p:sp>
          <p:nvSpPr>
            <p:cNvPr id="84" name="Rectangle 83"/>
            <p:cNvSpPr/>
            <p:nvPr/>
          </p:nvSpPr>
          <p:spPr>
            <a:xfrm>
              <a:off x="4820978" y="1355052"/>
              <a:ext cx="2561373" cy="1181789"/>
            </a:xfrm>
            <a:prstGeom prst="rect">
              <a:avLst/>
            </a:prstGeom>
            <a:solidFill>
              <a:schemeClr val="accent6"/>
            </a:solidFill>
            <a:ln w="9525" cap="flat" cmpd="sng" algn="ctr">
              <a:noFill/>
              <a:prstDash val="solid"/>
            </a:ln>
            <a:effectLst/>
          </p:spPr>
          <p:txBody>
            <a:bodyPr rtlCol="0" anchor="ctr"/>
            <a:lstStyle/>
            <a:p>
              <a:pPr algn="r" defTabSz="457200" fontAlgn="auto">
                <a:spcBef>
                  <a:spcPts val="0"/>
                </a:spcBef>
                <a:spcAft>
                  <a:spcPts val="0"/>
                </a:spcAft>
                <a:defRPr/>
              </a:pPr>
              <a:r>
                <a:rPr lang="fr-BE" sz="1600" b="0" kern="0" dirty="0" smtClean="0">
                  <a:solidFill>
                    <a:srgbClr val="FFFFFF"/>
                  </a:solidFill>
                  <a:latin typeface="Arial"/>
                </a:rPr>
                <a:t>	</a:t>
              </a:r>
              <a:r>
                <a:rPr lang="fr-BE" sz="1600" kern="0" dirty="0" smtClean="0">
                  <a:solidFill>
                    <a:srgbClr val="FFFFFF"/>
                  </a:solidFill>
                  <a:latin typeface="Arial"/>
                </a:rPr>
                <a:t>Scientific</a:t>
              </a:r>
            </a:p>
            <a:p>
              <a:pPr algn="r" defTabSz="457200" fontAlgn="auto">
                <a:spcBef>
                  <a:spcPts val="0"/>
                </a:spcBef>
                <a:spcAft>
                  <a:spcPts val="0"/>
                </a:spcAft>
                <a:defRPr/>
              </a:pPr>
              <a:r>
                <a:rPr lang="fr-BE" sz="1600" kern="0" dirty="0" smtClean="0">
                  <a:solidFill>
                    <a:srgbClr val="FFFFFF"/>
                  </a:solidFill>
                  <a:latin typeface="Arial"/>
                </a:rPr>
                <a:t>	Impact</a:t>
              </a:r>
              <a:endParaRPr lang="en-GB" sz="1600" kern="0" dirty="0" smtClean="0">
                <a:solidFill>
                  <a:srgbClr val="FFFFFF"/>
                </a:solidFill>
                <a:latin typeface="Arial"/>
              </a:endParaRPr>
            </a:p>
          </p:txBody>
        </p:sp>
        <p:sp>
          <p:nvSpPr>
            <p:cNvPr id="85" name="Rectangle 84"/>
            <p:cNvSpPr/>
            <p:nvPr/>
          </p:nvSpPr>
          <p:spPr>
            <a:xfrm>
              <a:off x="4804187" y="2692729"/>
              <a:ext cx="2565350" cy="1213183"/>
            </a:xfrm>
            <a:prstGeom prst="rect">
              <a:avLst/>
            </a:prstGeom>
            <a:solidFill>
              <a:schemeClr val="tx1"/>
            </a:solidFill>
            <a:ln w="9525" cap="flat" cmpd="sng" algn="ctr">
              <a:noFill/>
              <a:prstDash val="solid"/>
            </a:ln>
            <a:effectLst/>
          </p:spPr>
          <p:txBody>
            <a:bodyPr rtlCol="0" anchor="ctr"/>
            <a:lstStyle/>
            <a:p>
              <a:pPr algn="r" defTabSz="457200" fontAlgn="auto">
                <a:spcBef>
                  <a:spcPts val="0"/>
                </a:spcBef>
                <a:spcAft>
                  <a:spcPts val="0"/>
                </a:spcAft>
                <a:defRPr/>
              </a:pPr>
              <a:r>
                <a:rPr lang="fr-BE" sz="1600" b="0" kern="0" dirty="0" smtClean="0">
                  <a:solidFill>
                    <a:srgbClr val="FFFFFF"/>
                  </a:solidFill>
                  <a:latin typeface="Arial"/>
                </a:rPr>
                <a:t>	</a:t>
              </a:r>
              <a:r>
                <a:rPr lang="fr-BE" sz="1600" kern="0" dirty="0" err="1" smtClean="0">
                  <a:solidFill>
                    <a:schemeClr val="bg1"/>
                  </a:solidFill>
                  <a:latin typeface="Arial"/>
                </a:rPr>
                <a:t>Societal</a:t>
              </a:r>
              <a:r>
                <a:rPr lang="fr-BE" sz="1600" kern="0" dirty="0" smtClean="0">
                  <a:solidFill>
                    <a:schemeClr val="bg1"/>
                  </a:solidFill>
                  <a:latin typeface="Arial"/>
                </a:rPr>
                <a:t/>
              </a:r>
              <a:br>
                <a:rPr lang="fr-BE" sz="1600" kern="0" dirty="0" smtClean="0">
                  <a:solidFill>
                    <a:schemeClr val="bg1"/>
                  </a:solidFill>
                  <a:latin typeface="Arial"/>
                </a:rPr>
              </a:br>
              <a:r>
                <a:rPr lang="fr-BE" sz="1600" kern="0" dirty="0" smtClean="0">
                  <a:solidFill>
                    <a:schemeClr val="bg1"/>
                  </a:solidFill>
                  <a:latin typeface="Arial"/>
                </a:rPr>
                <a:t>Impact</a:t>
              </a:r>
              <a:endParaRPr lang="en-GB" sz="1600" kern="0" dirty="0" smtClean="0">
                <a:solidFill>
                  <a:schemeClr val="bg1"/>
                </a:solidFill>
                <a:latin typeface="Arial"/>
              </a:endParaRPr>
            </a:p>
          </p:txBody>
        </p:sp>
        <p:sp>
          <p:nvSpPr>
            <p:cNvPr id="86" name="Pentagon 85"/>
            <p:cNvSpPr/>
            <p:nvPr/>
          </p:nvSpPr>
          <p:spPr>
            <a:xfrm>
              <a:off x="509016" y="4045958"/>
              <a:ext cx="5582896" cy="1241363"/>
            </a:xfrm>
            <a:prstGeom prst="homePlate">
              <a:avLst/>
            </a:prstGeom>
            <a:solidFill>
              <a:srgbClr val="99CCFF"/>
            </a:solidFill>
            <a:ln w="38100" cap="flat" cmpd="sng" algn="ctr">
              <a:solidFill>
                <a:schemeClr val="bg1"/>
              </a:solidFill>
              <a:prstDash val="solid"/>
            </a:ln>
            <a:effectLst/>
          </p:spPr>
          <p:txBody>
            <a:bodyPr rtlCol="0" anchor="ctr"/>
            <a:lstStyle/>
            <a:p>
              <a:pPr defTabSz="457200" fontAlgn="auto">
                <a:spcBef>
                  <a:spcPts val="0"/>
                </a:spcBef>
                <a:spcAft>
                  <a:spcPts val="0"/>
                </a:spcAft>
                <a:defRPr/>
              </a:pPr>
              <a:endParaRPr lang="en-GB" sz="1100" b="0" kern="0" smtClean="0">
                <a:solidFill>
                  <a:srgbClr val="000000"/>
                </a:solidFill>
                <a:latin typeface="Arial"/>
              </a:endParaRPr>
            </a:p>
          </p:txBody>
        </p:sp>
        <p:sp>
          <p:nvSpPr>
            <p:cNvPr id="87" name="Pentagon 86"/>
            <p:cNvSpPr/>
            <p:nvPr/>
          </p:nvSpPr>
          <p:spPr>
            <a:xfrm>
              <a:off x="539552" y="1340768"/>
              <a:ext cx="5547309" cy="1211916"/>
            </a:xfrm>
            <a:prstGeom prst="homePlate">
              <a:avLst/>
            </a:prstGeom>
            <a:solidFill>
              <a:schemeClr val="accent6"/>
            </a:solidFill>
            <a:ln w="38100" cap="flat" cmpd="sng" algn="ctr">
              <a:solidFill>
                <a:srgbClr val="FFFFFF"/>
              </a:solidFill>
              <a:prstDash val="solid"/>
            </a:ln>
            <a:effectLst/>
          </p:spPr>
          <p:txBody>
            <a:bodyPr rtlCol="0" anchor="ctr"/>
            <a:lstStyle/>
            <a:p>
              <a:pPr algn="ctr" defTabSz="457200" fontAlgn="auto">
                <a:spcBef>
                  <a:spcPts val="0"/>
                </a:spcBef>
                <a:spcAft>
                  <a:spcPts val="0"/>
                </a:spcAft>
                <a:defRPr/>
              </a:pPr>
              <a:endParaRPr lang="en-GB" sz="1200" b="0" kern="0" dirty="0" smtClean="0">
                <a:solidFill>
                  <a:srgbClr val="FFFFFF"/>
                </a:solidFill>
                <a:latin typeface="Arial"/>
              </a:endParaRPr>
            </a:p>
          </p:txBody>
        </p:sp>
        <p:sp>
          <p:nvSpPr>
            <p:cNvPr id="88" name="Pentagon 87"/>
            <p:cNvSpPr/>
            <p:nvPr/>
          </p:nvSpPr>
          <p:spPr>
            <a:xfrm>
              <a:off x="539554" y="2693995"/>
              <a:ext cx="5607722" cy="1211916"/>
            </a:xfrm>
            <a:prstGeom prst="homePlate">
              <a:avLst/>
            </a:prstGeom>
            <a:solidFill>
              <a:schemeClr val="tx1"/>
            </a:solidFill>
            <a:ln w="38100" cap="flat" cmpd="sng" algn="ctr">
              <a:solidFill>
                <a:srgbClr val="FFFFFF"/>
              </a:solidFill>
              <a:prstDash val="solid"/>
            </a:ln>
            <a:effectLst/>
          </p:spPr>
          <p:txBody>
            <a:bodyPr rtlCol="0" anchor="ctr"/>
            <a:lstStyle/>
            <a:p>
              <a:pPr algn="ctr" defTabSz="457200" fontAlgn="auto">
                <a:spcBef>
                  <a:spcPts val="0"/>
                </a:spcBef>
                <a:spcAft>
                  <a:spcPts val="0"/>
                </a:spcAft>
                <a:defRPr/>
              </a:pPr>
              <a:endParaRPr lang="en-GB" sz="1100" b="0" kern="0" dirty="0" smtClean="0">
                <a:solidFill>
                  <a:srgbClr val="FFFFFF"/>
                </a:solidFill>
                <a:latin typeface="Arial"/>
              </a:endParaRPr>
            </a:p>
          </p:txBody>
        </p:sp>
        <p:sp>
          <p:nvSpPr>
            <p:cNvPr id="89" name="Pentagon 88"/>
            <p:cNvSpPr/>
            <p:nvPr/>
          </p:nvSpPr>
          <p:spPr>
            <a:xfrm>
              <a:off x="553130" y="1472772"/>
              <a:ext cx="4946073" cy="280251"/>
            </a:xfrm>
            <a:prstGeom prst="homePlate">
              <a:avLst/>
            </a:prstGeom>
            <a:solidFill>
              <a:srgbClr val="FFFFFF"/>
            </a:solidFill>
            <a:ln w="9525" cap="flat" cmpd="sng" algn="ctr">
              <a:noFill/>
              <a:prstDash val="solid"/>
            </a:ln>
            <a:effectLst/>
          </p:spPr>
          <p:txBody>
            <a:bodyPr rtlCol="0" anchor="ctr"/>
            <a:lstStyle/>
            <a:p>
              <a:pPr defTabSz="457200" fontAlgn="auto">
                <a:spcBef>
                  <a:spcPts val="0"/>
                </a:spcBef>
                <a:spcAft>
                  <a:spcPts val="0"/>
                </a:spcAft>
                <a:defRPr/>
              </a:pPr>
              <a:r>
                <a:rPr lang="en-GB" sz="1400" b="0" kern="0" dirty="0" smtClean="0">
                  <a:solidFill>
                    <a:srgbClr val="404A52"/>
                  </a:solidFill>
                  <a:latin typeface="Arial"/>
                </a:rPr>
                <a:t>1. Creating high-quality new knowledge</a:t>
              </a:r>
            </a:p>
          </p:txBody>
        </p:sp>
        <p:sp>
          <p:nvSpPr>
            <p:cNvPr id="90" name="Pentagon 89"/>
            <p:cNvSpPr/>
            <p:nvPr/>
          </p:nvSpPr>
          <p:spPr>
            <a:xfrm>
              <a:off x="553131" y="1825021"/>
              <a:ext cx="4946072" cy="280251"/>
            </a:xfrm>
            <a:prstGeom prst="homePlate">
              <a:avLst/>
            </a:prstGeom>
            <a:solidFill>
              <a:srgbClr val="FFFFFF"/>
            </a:solidFill>
            <a:ln w="9525" cap="flat" cmpd="sng" algn="ctr">
              <a:noFill/>
              <a:prstDash val="solid"/>
            </a:ln>
            <a:effectLst/>
          </p:spPr>
          <p:txBody>
            <a:bodyPr rtlCol="0" anchor="ctr"/>
            <a:lstStyle/>
            <a:p>
              <a:pPr defTabSz="457200" fontAlgn="auto">
                <a:spcBef>
                  <a:spcPts val="0"/>
                </a:spcBef>
                <a:spcAft>
                  <a:spcPts val="0"/>
                </a:spcAft>
                <a:defRPr/>
              </a:pPr>
              <a:r>
                <a:rPr lang="en-GB" sz="1400" b="0" kern="0" dirty="0" smtClean="0">
                  <a:solidFill>
                    <a:srgbClr val="000000"/>
                  </a:solidFill>
                  <a:latin typeface="Arial"/>
                </a:rPr>
                <a:t>2. </a:t>
              </a:r>
              <a:r>
                <a:rPr lang="en-GB" sz="1400" b="0" kern="0" dirty="0" smtClean="0">
                  <a:solidFill>
                    <a:srgbClr val="404A52"/>
                  </a:solidFill>
                  <a:latin typeface="Arial"/>
                </a:rPr>
                <a:t>Strengthening</a:t>
              </a:r>
              <a:r>
                <a:rPr lang="en-GB" sz="1400" b="0" kern="0" dirty="0" smtClean="0">
                  <a:solidFill>
                    <a:srgbClr val="000000"/>
                  </a:solidFill>
                  <a:latin typeface="Arial"/>
                </a:rPr>
                <a:t> human capital in R&amp;I</a:t>
              </a:r>
            </a:p>
          </p:txBody>
        </p:sp>
        <p:sp>
          <p:nvSpPr>
            <p:cNvPr id="91" name="Pentagon 90"/>
            <p:cNvSpPr/>
            <p:nvPr/>
          </p:nvSpPr>
          <p:spPr>
            <a:xfrm>
              <a:off x="553130" y="2172990"/>
              <a:ext cx="4946073" cy="280251"/>
            </a:xfrm>
            <a:prstGeom prst="homePlate">
              <a:avLst/>
            </a:prstGeom>
            <a:solidFill>
              <a:srgbClr val="FFFFFF"/>
            </a:solidFill>
            <a:ln w="9525" cap="flat" cmpd="sng" algn="ctr">
              <a:noFill/>
              <a:prstDash val="solid"/>
            </a:ln>
            <a:effectLst/>
          </p:spPr>
          <p:txBody>
            <a:bodyPr rtlCol="0" anchor="ctr"/>
            <a:lstStyle/>
            <a:p>
              <a:pPr defTabSz="457200" fontAlgn="auto">
                <a:spcBef>
                  <a:spcPts val="0"/>
                </a:spcBef>
                <a:spcAft>
                  <a:spcPts val="0"/>
                </a:spcAft>
                <a:defRPr/>
              </a:pPr>
              <a:r>
                <a:rPr lang="en-GB" sz="1400" b="0" kern="0" dirty="0" smtClean="0">
                  <a:solidFill>
                    <a:srgbClr val="404A52"/>
                  </a:solidFill>
                  <a:latin typeface="Arial"/>
                </a:rPr>
                <a:t>3. Fostering diffusion of knowledge and Open Science</a:t>
              </a:r>
            </a:p>
          </p:txBody>
        </p:sp>
        <p:sp>
          <p:nvSpPr>
            <p:cNvPr id="92" name="Pentagon 91"/>
            <p:cNvSpPr/>
            <p:nvPr/>
          </p:nvSpPr>
          <p:spPr>
            <a:xfrm>
              <a:off x="504614" y="2829546"/>
              <a:ext cx="5210613" cy="280251"/>
            </a:xfrm>
            <a:prstGeom prst="homePlate">
              <a:avLst/>
            </a:prstGeom>
            <a:solidFill>
              <a:srgbClr val="FFFFFF"/>
            </a:solidFill>
            <a:ln w="9525" cap="flat" cmpd="sng" algn="ctr">
              <a:noFill/>
              <a:prstDash val="solid"/>
            </a:ln>
            <a:effectLst/>
          </p:spPr>
          <p:txBody>
            <a:bodyPr rtlCol="0" anchor="ctr"/>
            <a:lstStyle/>
            <a:p>
              <a:pPr defTabSz="457200" fontAlgn="auto">
                <a:spcBef>
                  <a:spcPts val="0"/>
                </a:spcBef>
                <a:spcAft>
                  <a:spcPts val="0"/>
                </a:spcAft>
                <a:defRPr/>
              </a:pPr>
              <a:r>
                <a:rPr lang="en-GB" sz="1300" b="0" kern="0" dirty="0" smtClean="0">
                  <a:solidFill>
                    <a:srgbClr val="404A52"/>
                  </a:solidFill>
                  <a:latin typeface="Arial"/>
                </a:rPr>
                <a:t>4. </a:t>
              </a:r>
              <a:r>
                <a:rPr lang="en-GB" sz="1300" b="0" kern="0" dirty="0">
                  <a:solidFill>
                    <a:srgbClr val="404A52"/>
                  </a:solidFill>
                  <a:latin typeface="Arial"/>
                </a:rPr>
                <a:t>Addressing EU policy priorities &amp;</a:t>
              </a:r>
              <a:r>
                <a:rPr lang="en-GB" sz="1300" b="0" kern="0" dirty="0" smtClean="0">
                  <a:solidFill>
                    <a:srgbClr val="404A52"/>
                  </a:solidFill>
                  <a:latin typeface="Arial"/>
                </a:rPr>
                <a:t> global challenges through R&amp;I</a:t>
              </a:r>
              <a:endParaRPr lang="en-GB" sz="1300" b="0" kern="0" dirty="0">
                <a:solidFill>
                  <a:srgbClr val="404A52"/>
                </a:solidFill>
                <a:latin typeface="Arial"/>
              </a:endParaRPr>
            </a:p>
          </p:txBody>
        </p:sp>
        <p:sp>
          <p:nvSpPr>
            <p:cNvPr id="93" name="Pentagon 92"/>
            <p:cNvSpPr/>
            <p:nvPr/>
          </p:nvSpPr>
          <p:spPr>
            <a:xfrm>
              <a:off x="555959" y="3191603"/>
              <a:ext cx="5159267" cy="241805"/>
            </a:xfrm>
            <a:prstGeom prst="homePlate">
              <a:avLst/>
            </a:prstGeom>
            <a:solidFill>
              <a:srgbClr val="FFFFFF"/>
            </a:solidFill>
            <a:ln w="9525" cap="flat" cmpd="sng" algn="ctr">
              <a:noFill/>
              <a:prstDash val="solid"/>
            </a:ln>
            <a:effectLst/>
          </p:spPr>
          <p:txBody>
            <a:bodyPr rtlCol="0" anchor="ctr"/>
            <a:lstStyle/>
            <a:p>
              <a:pPr defTabSz="457200" fontAlgn="auto">
                <a:spcBef>
                  <a:spcPts val="0"/>
                </a:spcBef>
                <a:spcAft>
                  <a:spcPts val="0"/>
                </a:spcAft>
                <a:defRPr/>
              </a:pPr>
              <a:r>
                <a:rPr lang="en-GB" sz="1400" b="0" kern="0" dirty="0" smtClean="0">
                  <a:solidFill>
                    <a:srgbClr val="404A52"/>
                  </a:solidFill>
                  <a:latin typeface="Arial"/>
                </a:rPr>
                <a:t>5. </a:t>
              </a:r>
              <a:r>
                <a:rPr lang="en-GB" sz="1400" b="0" kern="0" dirty="0">
                  <a:solidFill>
                    <a:srgbClr val="404A52"/>
                  </a:solidFill>
                  <a:latin typeface="Arial"/>
                </a:rPr>
                <a:t>Delivering benefits </a:t>
              </a:r>
              <a:r>
                <a:rPr lang="en-GB" sz="1400" b="0" kern="0" dirty="0" smtClean="0">
                  <a:solidFill>
                    <a:srgbClr val="404A52"/>
                  </a:solidFill>
                  <a:latin typeface="Arial"/>
                </a:rPr>
                <a:t>&amp; </a:t>
              </a:r>
              <a:r>
                <a:rPr lang="en-GB" sz="1400" b="0" kern="0" dirty="0">
                  <a:solidFill>
                    <a:srgbClr val="404A52"/>
                  </a:solidFill>
                  <a:latin typeface="Arial"/>
                </a:rPr>
                <a:t>impact </a:t>
              </a:r>
              <a:r>
                <a:rPr lang="en-GB" sz="1400" b="0" kern="0" dirty="0" smtClean="0">
                  <a:solidFill>
                    <a:srgbClr val="404A52"/>
                  </a:solidFill>
                  <a:latin typeface="Arial"/>
                </a:rPr>
                <a:t>via </a:t>
              </a:r>
              <a:r>
                <a:rPr lang="en-GB" sz="1400" b="0" kern="0" dirty="0">
                  <a:solidFill>
                    <a:srgbClr val="404A52"/>
                  </a:solidFill>
                  <a:latin typeface="Arial"/>
                </a:rPr>
                <a:t>R&amp;I </a:t>
              </a:r>
              <a:r>
                <a:rPr lang="en-GB" sz="1400" b="0" kern="0" dirty="0" smtClean="0">
                  <a:solidFill>
                    <a:srgbClr val="404A52"/>
                  </a:solidFill>
                  <a:latin typeface="Arial"/>
                </a:rPr>
                <a:t>missions</a:t>
              </a:r>
              <a:endParaRPr lang="en-GB" sz="1400" b="0" kern="0" dirty="0">
                <a:solidFill>
                  <a:srgbClr val="404A52"/>
                </a:solidFill>
                <a:latin typeface="Arial"/>
              </a:endParaRPr>
            </a:p>
          </p:txBody>
        </p:sp>
        <p:sp>
          <p:nvSpPr>
            <p:cNvPr id="94" name="Pentagon 93"/>
            <p:cNvSpPr/>
            <p:nvPr/>
          </p:nvSpPr>
          <p:spPr>
            <a:xfrm>
              <a:off x="555960" y="3513796"/>
              <a:ext cx="5159266" cy="267634"/>
            </a:xfrm>
            <a:prstGeom prst="homePlate">
              <a:avLst/>
            </a:prstGeom>
            <a:solidFill>
              <a:srgbClr val="FFFFFF"/>
            </a:solidFill>
            <a:ln w="9525" cap="flat" cmpd="sng" algn="ctr">
              <a:noFill/>
              <a:prstDash val="solid"/>
            </a:ln>
            <a:effectLst/>
          </p:spPr>
          <p:txBody>
            <a:bodyPr rtlCol="0" anchor="ctr"/>
            <a:lstStyle/>
            <a:p>
              <a:pPr defTabSz="457200" fontAlgn="auto">
                <a:spcBef>
                  <a:spcPts val="0"/>
                </a:spcBef>
                <a:spcAft>
                  <a:spcPts val="0"/>
                </a:spcAft>
                <a:defRPr/>
              </a:pPr>
              <a:r>
                <a:rPr lang="en-GB" sz="1400" b="0" kern="0" dirty="0" smtClean="0">
                  <a:solidFill>
                    <a:srgbClr val="404A52"/>
                  </a:solidFill>
                  <a:latin typeface="Arial"/>
                </a:rPr>
                <a:t>6. </a:t>
              </a:r>
              <a:r>
                <a:rPr lang="en-GB" sz="1400" b="0" kern="0" dirty="0">
                  <a:solidFill>
                    <a:srgbClr val="404A52"/>
                  </a:solidFill>
                  <a:latin typeface="Arial"/>
                </a:rPr>
                <a:t>Strengthening the uptake of </a:t>
              </a:r>
              <a:r>
                <a:rPr lang="en-GB" sz="1400" b="0" kern="0" dirty="0" smtClean="0">
                  <a:solidFill>
                    <a:srgbClr val="404A52"/>
                  </a:solidFill>
                  <a:latin typeface="Arial"/>
                </a:rPr>
                <a:t>R&amp;I in society</a:t>
              </a:r>
            </a:p>
          </p:txBody>
        </p:sp>
        <p:sp>
          <p:nvSpPr>
            <p:cNvPr id="95" name="Pentagon 94"/>
            <p:cNvSpPr/>
            <p:nvPr/>
          </p:nvSpPr>
          <p:spPr>
            <a:xfrm>
              <a:off x="511845" y="4189471"/>
              <a:ext cx="4987358" cy="247268"/>
            </a:xfrm>
            <a:prstGeom prst="homePlate">
              <a:avLst/>
            </a:prstGeom>
            <a:solidFill>
              <a:srgbClr val="FFFFFF"/>
            </a:solidFill>
            <a:ln w="9525" cap="flat" cmpd="sng" algn="ctr">
              <a:solidFill>
                <a:srgbClr val="FFFFFF"/>
              </a:solidFill>
              <a:prstDash val="solid"/>
            </a:ln>
            <a:effectLst/>
          </p:spPr>
          <p:txBody>
            <a:bodyPr rtlCol="0" anchor="ctr"/>
            <a:lstStyle/>
            <a:p>
              <a:pPr defTabSz="457200" fontAlgn="auto">
                <a:spcBef>
                  <a:spcPts val="0"/>
                </a:spcBef>
                <a:spcAft>
                  <a:spcPts val="0"/>
                </a:spcAft>
                <a:defRPr/>
              </a:pPr>
              <a:r>
                <a:rPr lang="en-GB" sz="1400" b="0" kern="0" dirty="0" smtClean="0">
                  <a:solidFill>
                    <a:srgbClr val="404A52"/>
                  </a:solidFill>
                  <a:latin typeface="Arial"/>
                </a:rPr>
                <a:t>7. </a:t>
              </a:r>
              <a:r>
                <a:rPr lang="en-GB" sz="1400" b="0" kern="0" dirty="0">
                  <a:solidFill>
                    <a:srgbClr val="404A52"/>
                  </a:solidFill>
                  <a:latin typeface="Arial"/>
                </a:rPr>
                <a:t>Generating innovation-based </a:t>
              </a:r>
              <a:r>
                <a:rPr lang="en-GB" sz="1400" b="0" kern="0" dirty="0" smtClean="0">
                  <a:solidFill>
                    <a:srgbClr val="404A52"/>
                  </a:solidFill>
                  <a:latin typeface="Arial"/>
                </a:rPr>
                <a:t>growth</a:t>
              </a:r>
              <a:endParaRPr lang="en-GB" sz="1400" b="0" kern="0" dirty="0">
                <a:solidFill>
                  <a:srgbClr val="404A52"/>
                </a:solidFill>
                <a:latin typeface="Arial"/>
              </a:endParaRPr>
            </a:p>
          </p:txBody>
        </p:sp>
        <p:sp>
          <p:nvSpPr>
            <p:cNvPr id="96" name="Pentagon 95"/>
            <p:cNvSpPr/>
            <p:nvPr/>
          </p:nvSpPr>
          <p:spPr>
            <a:xfrm>
              <a:off x="504615" y="4517126"/>
              <a:ext cx="4994588" cy="247268"/>
            </a:xfrm>
            <a:prstGeom prst="homePlate">
              <a:avLst/>
            </a:prstGeom>
            <a:solidFill>
              <a:srgbClr val="FFFFFF"/>
            </a:solidFill>
            <a:ln w="9525" cap="flat" cmpd="sng" algn="ctr">
              <a:solidFill>
                <a:srgbClr val="FFFFFF"/>
              </a:solidFill>
              <a:prstDash val="solid"/>
            </a:ln>
            <a:effectLst/>
          </p:spPr>
          <p:txBody>
            <a:bodyPr rtlCol="0" anchor="ctr"/>
            <a:lstStyle/>
            <a:p>
              <a:pPr defTabSz="457200" fontAlgn="auto">
                <a:spcBef>
                  <a:spcPts val="0"/>
                </a:spcBef>
                <a:spcAft>
                  <a:spcPts val="0"/>
                </a:spcAft>
                <a:defRPr/>
              </a:pPr>
              <a:r>
                <a:rPr lang="en-GB" sz="1400" b="0" kern="0" dirty="0" smtClean="0">
                  <a:solidFill>
                    <a:srgbClr val="404A52"/>
                  </a:solidFill>
                  <a:latin typeface="Arial"/>
                </a:rPr>
                <a:t>8. </a:t>
              </a:r>
              <a:r>
                <a:rPr lang="en-GB" sz="1400" b="0" kern="0" dirty="0">
                  <a:solidFill>
                    <a:srgbClr val="404A52"/>
                  </a:solidFill>
                  <a:latin typeface="Arial"/>
                </a:rPr>
                <a:t>Creating more and better </a:t>
              </a:r>
              <a:r>
                <a:rPr lang="en-GB" sz="1400" b="0" kern="0" dirty="0" smtClean="0">
                  <a:solidFill>
                    <a:srgbClr val="404A52"/>
                  </a:solidFill>
                  <a:latin typeface="Arial"/>
                </a:rPr>
                <a:t>jobs</a:t>
              </a:r>
            </a:p>
          </p:txBody>
        </p:sp>
        <p:sp>
          <p:nvSpPr>
            <p:cNvPr id="98" name="Pentagon 97"/>
            <p:cNvSpPr/>
            <p:nvPr/>
          </p:nvSpPr>
          <p:spPr>
            <a:xfrm>
              <a:off x="504615" y="4844781"/>
              <a:ext cx="4994588" cy="247268"/>
            </a:xfrm>
            <a:prstGeom prst="homePlate">
              <a:avLst/>
            </a:prstGeom>
            <a:solidFill>
              <a:srgbClr val="FFFFFF"/>
            </a:solidFill>
            <a:ln w="9525" cap="flat" cmpd="sng" algn="ctr">
              <a:solidFill>
                <a:srgbClr val="FFFFFF"/>
              </a:solidFill>
              <a:prstDash val="solid"/>
            </a:ln>
            <a:effectLst/>
          </p:spPr>
          <p:txBody>
            <a:bodyPr rtlCol="0" anchor="ctr"/>
            <a:lstStyle/>
            <a:p>
              <a:pPr defTabSz="457200" fontAlgn="auto">
                <a:spcBef>
                  <a:spcPts val="0"/>
                </a:spcBef>
                <a:spcAft>
                  <a:spcPts val="0"/>
                </a:spcAft>
                <a:defRPr/>
              </a:pPr>
              <a:r>
                <a:rPr lang="en-GB" sz="1400" b="0" kern="0" dirty="0" smtClean="0">
                  <a:solidFill>
                    <a:srgbClr val="404A52"/>
                  </a:solidFill>
                  <a:latin typeface="Arial"/>
                </a:rPr>
                <a:t>9.</a:t>
              </a:r>
              <a:r>
                <a:rPr lang="en-GB" sz="1400" b="0" kern="0" dirty="0">
                  <a:solidFill>
                    <a:srgbClr val="404A52"/>
                  </a:solidFill>
                  <a:latin typeface="Arial"/>
                </a:rPr>
                <a:t> Leveraging investments in R&amp;I</a:t>
              </a:r>
              <a:r>
                <a:rPr lang="en-GB" sz="1400" b="0" kern="0" dirty="0" smtClean="0">
                  <a:solidFill>
                    <a:srgbClr val="404A52"/>
                  </a:solidFill>
                  <a:latin typeface="Arial"/>
                </a:rPr>
                <a:t> </a:t>
              </a:r>
            </a:p>
          </p:txBody>
        </p:sp>
        <p:cxnSp>
          <p:nvCxnSpPr>
            <p:cNvPr id="102" name="Straight Connector 101"/>
            <p:cNvCxnSpPr/>
            <p:nvPr/>
          </p:nvCxnSpPr>
          <p:spPr bwMode="auto">
            <a:xfrm>
              <a:off x="7286920" y="1945399"/>
              <a:ext cx="769822" cy="0"/>
            </a:xfrm>
            <a:prstGeom prst="line">
              <a:avLst/>
            </a:prstGeom>
            <a:noFill/>
            <a:ln w="19050" cap="flat" cmpd="sng" algn="ctr">
              <a:solidFill>
                <a:schemeClr val="accent6"/>
              </a:solidFill>
              <a:prstDash val="solid"/>
              <a:round/>
              <a:headEnd type="none" w="med" len="med"/>
              <a:tailEnd type="none" w="med" len="med"/>
            </a:ln>
            <a:effectLst/>
          </p:spPr>
        </p:cxnSp>
      </p:grpSp>
      <p:pic>
        <p:nvPicPr>
          <p:cNvPr id="33" name="Picture 4" descr="C:\Users\ravetju\AppData\Local\Temp\1\earth.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70533" y="3278636"/>
            <a:ext cx="577931" cy="577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90566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1521" y="557823"/>
            <a:ext cx="7488832" cy="720081"/>
          </a:xfrm>
          <a:prstGeom prst="rect">
            <a:avLst/>
          </a:prstGeom>
        </p:spPr>
        <p:txBody>
          <a:bodyPr/>
          <a:lstStyle/>
          <a:p>
            <a:pPr marL="265113" indent="0"/>
            <a:r>
              <a:rPr lang="en-GB" dirty="0">
                <a:solidFill>
                  <a:schemeClr val="accent6"/>
                </a:solidFill>
                <a:latin typeface="Arial" panose="020B0604020202020204" pitchFamily="34" charset="0"/>
                <a:cs typeface="Arial" panose="020B0604020202020204" pitchFamily="34" charset="0"/>
              </a:rPr>
              <a:t>Strategic </a:t>
            </a:r>
            <a:r>
              <a:rPr lang="en-GB" dirty="0" smtClean="0">
                <a:solidFill>
                  <a:schemeClr val="accent6"/>
                </a:solidFill>
                <a:latin typeface="Arial" panose="020B0604020202020204" pitchFamily="34" charset="0"/>
                <a:cs typeface="Arial" panose="020B0604020202020204" pitchFamily="34" charset="0"/>
              </a:rPr>
              <a:t>Plan for implementing Horizon Europe</a:t>
            </a:r>
            <a:r>
              <a:rPr lang="en-GB" b="0" dirty="0">
                <a:latin typeface="Arial" panose="020B0604020202020204" pitchFamily="34" charset="0"/>
                <a:cs typeface="Arial" panose="020B0604020202020204" pitchFamily="34" charset="0"/>
              </a:rPr>
              <a:t/>
            </a:r>
            <a:br>
              <a:rPr lang="en-GB" b="0" dirty="0">
                <a:latin typeface="Arial" panose="020B0604020202020204" pitchFamily="34" charset="0"/>
                <a:cs typeface="Arial" panose="020B0604020202020204" pitchFamily="34" charset="0"/>
              </a:rPr>
            </a:br>
            <a:endParaRPr lang="en-GB" b="0" u="sng"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4294967295"/>
          </p:nvPr>
        </p:nvSpPr>
        <p:spPr>
          <a:xfrm>
            <a:off x="497899" y="1556792"/>
            <a:ext cx="8208912" cy="4968552"/>
          </a:xfrm>
          <a:prstGeom prst="rect">
            <a:avLst/>
          </a:prstGeom>
          <a:ln w="28575">
            <a:noFill/>
          </a:ln>
        </p:spPr>
        <p:txBody>
          <a:bodyPr tIns="72000"/>
          <a:lstStyle/>
          <a:p>
            <a:pPr marL="0" lvl="0" indent="0">
              <a:spcBef>
                <a:spcPts val="0"/>
              </a:spcBef>
              <a:spcAft>
                <a:spcPts val="1200"/>
              </a:spcAft>
              <a:buClr>
                <a:schemeClr val="tx2"/>
              </a:buClr>
              <a:buNone/>
            </a:pPr>
            <a:r>
              <a:rPr lang="en-GB" sz="1800" i="0" kern="1200" dirty="0" smtClean="0"/>
              <a:t>The Strategic Plan (</a:t>
            </a:r>
            <a:r>
              <a:rPr lang="en-GB" sz="1800" kern="1200" dirty="0" smtClean="0"/>
              <a:t>new</a:t>
            </a:r>
            <a:r>
              <a:rPr lang="en-US" sz="1800" kern="1200" dirty="0" smtClean="0"/>
              <a:t> </a:t>
            </a:r>
            <a:r>
              <a:rPr lang="en-US" sz="1800" kern="1200" dirty="0"/>
              <a:t>i</a:t>
            </a:r>
            <a:r>
              <a:rPr lang="en-US" sz="1800" kern="1200" dirty="0" smtClean="0"/>
              <a:t>mplementing </a:t>
            </a:r>
            <a:r>
              <a:rPr lang="en-US" sz="1800" kern="1200" dirty="0"/>
              <a:t>act by the </a:t>
            </a:r>
            <a:r>
              <a:rPr lang="en-US" sz="1800" kern="1200" dirty="0" smtClean="0"/>
              <a:t>Commission</a:t>
            </a:r>
            <a:r>
              <a:rPr lang="en-GB" sz="1800" i="0" kern="1200" dirty="0" smtClean="0"/>
              <a:t>) will</a:t>
            </a:r>
            <a:r>
              <a:rPr lang="en-US" sz="1800" i="0" kern="1200" dirty="0" smtClean="0"/>
              <a:t> prepare </a:t>
            </a:r>
            <a:r>
              <a:rPr lang="en-US" sz="1800" i="0" kern="1200" dirty="0"/>
              <a:t>the content in the work </a:t>
            </a:r>
            <a:r>
              <a:rPr lang="en-US" sz="1800" i="0" kern="1200" dirty="0" err="1"/>
              <a:t>programmes</a:t>
            </a:r>
            <a:r>
              <a:rPr lang="en-US" sz="1800" i="0" kern="1200" dirty="0"/>
              <a:t> </a:t>
            </a:r>
            <a:r>
              <a:rPr lang="en-US" sz="1800" i="0" kern="1200" dirty="0" smtClean="0"/>
              <a:t>and calls for proposals for the first four years</a:t>
            </a:r>
          </a:p>
          <a:p>
            <a:pPr lvl="0">
              <a:spcBef>
                <a:spcPts val="0"/>
              </a:spcBef>
              <a:spcAft>
                <a:spcPts val="600"/>
              </a:spcAft>
              <a:buClr>
                <a:schemeClr val="tx2"/>
              </a:buClr>
              <a:buFont typeface="Wingdings" panose="05000000000000000000" pitchFamily="2" charset="2"/>
              <a:buChar char="§"/>
            </a:pPr>
            <a:r>
              <a:rPr lang="en-GB" sz="1800" i="0" kern="1200" dirty="0" smtClean="0"/>
              <a:t>Strategic orientation </a:t>
            </a:r>
            <a:r>
              <a:rPr lang="en-GB" sz="1800" i="0" kern="1200" dirty="0"/>
              <a:t>for R&amp;I support, </a:t>
            </a:r>
            <a:r>
              <a:rPr lang="en-GB" sz="1800" i="0" kern="1200" dirty="0" smtClean="0"/>
              <a:t>expected impacts </a:t>
            </a:r>
            <a:endParaRPr lang="fr-BE" sz="1800" i="0" kern="1200" dirty="0" smtClean="0"/>
          </a:p>
          <a:p>
            <a:pPr lvl="0">
              <a:spcBef>
                <a:spcPts val="0"/>
              </a:spcBef>
              <a:spcAft>
                <a:spcPts val="600"/>
              </a:spcAft>
              <a:buClr>
                <a:schemeClr val="tx2"/>
              </a:buClr>
              <a:buFont typeface="Wingdings" panose="05000000000000000000" pitchFamily="2" charset="2"/>
              <a:buChar char="§"/>
            </a:pPr>
            <a:r>
              <a:rPr lang="en-GB" sz="1800" i="0" kern="1200" dirty="0" smtClean="0"/>
              <a:t>Partnerships and missions </a:t>
            </a:r>
            <a:endParaRPr lang="fr-BE" sz="1800" i="0" kern="1200" dirty="0" smtClean="0"/>
          </a:p>
          <a:p>
            <a:pPr>
              <a:spcBef>
                <a:spcPts val="0"/>
              </a:spcBef>
              <a:spcAft>
                <a:spcPts val="600"/>
              </a:spcAft>
              <a:buClr>
                <a:schemeClr val="tx2"/>
              </a:buClr>
              <a:buFont typeface="Wingdings" panose="05000000000000000000" pitchFamily="2" charset="2"/>
              <a:buChar char="§"/>
            </a:pPr>
            <a:r>
              <a:rPr lang="en-GB" sz="1800" i="0" kern="1200" dirty="0" smtClean="0"/>
              <a:t>Areas </a:t>
            </a:r>
            <a:r>
              <a:rPr lang="en-GB" sz="1800" i="0" kern="1200" dirty="0"/>
              <a:t>for international </a:t>
            </a:r>
            <a:r>
              <a:rPr lang="en-GB" sz="1800" i="0" kern="1200" dirty="0" smtClean="0"/>
              <a:t>cooperation</a:t>
            </a:r>
            <a:endParaRPr lang="fr-BE" sz="1800" i="0" kern="1200" dirty="0"/>
          </a:p>
          <a:p>
            <a:pPr>
              <a:spcBef>
                <a:spcPts val="0"/>
              </a:spcBef>
              <a:spcAft>
                <a:spcPts val="600"/>
              </a:spcAft>
              <a:buClr>
                <a:schemeClr val="tx2"/>
              </a:buClr>
              <a:buFont typeface="Wingdings" panose="05000000000000000000" pitchFamily="2" charset="2"/>
              <a:buChar char="§"/>
            </a:pPr>
            <a:r>
              <a:rPr lang="en-GB" sz="1800" i="0" kern="1200" dirty="0" smtClean="0"/>
              <a:t>Issues such as:</a:t>
            </a:r>
          </a:p>
          <a:p>
            <a:pPr lvl="1">
              <a:spcBef>
                <a:spcPts val="0"/>
              </a:spcBef>
              <a:spcAft>
                <a:spcPts val="600"/>
              </a:spcAft>
              <a:buClr>
                <a:schemeClr val="tx2"/>
              </a:buClr>
              <a:buFont typeface="Arial" panose="020B0604020202020204" pitchFamily="34" charset="0"/>
              <a:buChar char="•"/>
            </a:pPr>
            <a:r>
              <a:rPr lang="en-GB" sz="1800" b="0" i="0" kern="1200" dirty="0" smtClean="0"/>
              <a:t>Balance </a:t>
            </a:r>
            <a:r>
              <a:rPr lang="en-GB" sz="1800" b="0" i="0" kern="1200" dirty="0"/>
              <a:t>between research and </a:t>
            </a:r>
            <a:r>
              <a:rPr lang="en-GB" sz="1800" b="0" i="0" kern="1200" dirty="0" smtClean="0"/>
              <a:t>innovation</a:t>
            </a:r>
          </a:p>
          <a:p>
            <a:pPr lvl="1">
              <a:spcBef>
                <a:spcPts val="0"/>
              </a:spcBef>
              <a:spcAft>
                <a:spcPts val="600"/>
              </a:spcAft>
              <a:buClr>
                <a:schemeClr val="tx2"/>
              </a:buClr>
              <a:buFont typeface="Arial" panose="020B0604020202020204" pitchFamily="34" charset="0"/>
              <a:buChar char="•"/>
            </a:pPr>
            <a:r>
              <a:rPr lang="en-GB" sz="1800" b="0" i="0" kern="1200" dirty="0" smtClean="0"/>
              <a:t>Social </a:t>
            </a:r>
            <a:r>
              <a:rPr lang="en-GB" sz="1800" b="0" i="0" kern="1200" dirty="0"/>
              <a:t>Sciences and </a:t>
            </a:r>
            <a:r>
              <a:rPr lang="en-GB" sz="1800" b="0" i="0" kern="1200" dirty="0" smtClean="0"/>
              <a:t>Humanities</a:t>
            </a:r>
          </a:p>
          <a:p>
            <a:pPr lvl="1">
              <a:spcBef>
                <a:spcPts val="0"/>
              </a:spcBef>
              <a:spcAft>
                <a:spcPts val="600"/>
              </a:spcAft>
              <a:buClr>
                <a:schemeClr val="tx2"/>
              </a:buClr>
              <a:buFont typeface="Arial" panose="020B0604020202020204" pitchFamily="34" charset="0"/>
              <a:buChar char="•"/>
            </a:pPr>
            <a:r>
              <a:rPr lang="en-GB" sz="1800" b="0" i="0" kern="1200" dirty="0" smtClean="0"/>
              <a:t>Key </a:t>
            </a:r>
            <a:r>
              <a:rPr lang="en-GB" sz="1800" b="0" i="0" kern="1200" dirty="0"/>
              <a:t>Enabling Technologies and strategic value </a:t>
            </a:r>
            <a:r>
              <a:rPr lang="en-GB" sz="1800" b="0" i="0" kern="1200" dirty="0" smtClean="0"/>
              <a:t>chains</a:t>
            </a:r>
          </a:p>
          <a:p>
            <a:pPr lvl="1">
              <a:spcBef>
                <a:spcPts val="0"/>
              </a:spcBef>
              <a:spcAft>
                <a:spcPts val="600"/>
              </a:spcAft>
              <a:buClr>
                <a:schemeClr val="tx2"/>
              </a:buClr>
              <a:buFont typeface="Arial" panose="020B0604020202020204" pitchFamily="34" charset="0"/>
              <a:buChar char="•"/>
            </a:pPr>
            <a:r>
              <a:rPr lang="en-GB" sz="1800" b="0" i="0" kern="1200" dirty="0" smtClean="0"/>
              <a:t>Gender</a:t>
            </a:r>
          </a:p>
          <a:p>
            <a:pPr lvl="1">
              <a:spcBef>
                <a:spcPts val="0"/>
              </a:spcBef>
              <a:spcAft>
                <a:spcPts val="600"/>
              </a:spcAft>
              <a:buClr>
                <a:schemeClr val="tx2"/>
              </a:buClr>
              <a:buFont typeface="Arial" panose="020B0604020202020204" pitchFamily="34" charset="0"/>
              <a:buChar char="•"/>
            </a:pPr>
            <a:r>
              <a:rPr lang="en-GB" sz="1800" b="0" i="0" kern="1200" dirty="0" smtClean="0"/>
              <a:t>Ethics </a:t>
            </a:r>
            <a:r>
              <a:rPr lang="en-GB" sz="1800" b="0" i="0" kern="1200" dirty="0"/>
              <a:t>and </a:t>
            </a:r>
            <a:r>
              <a:rPr lang="en-GB" sz="1800" b="0" i="0" kern="1200" dirty="0" smtClean="0"/>
              <a:t>integrity</a:t>
            </a:r>
          </a:p>
          <a:p>
            <a:pPr lvl="1">
              <a:spcBef>
                <a:spcPts val="0"/>
              </a:spcBef>
              <a:spcAft>
                <a:spcPts val="600"/>
              </a:spcAft>
              <a:buClr>
                <a:schemeClr val="tx2"/>
              </a:buClr>
              <a:buFont typeface="Arial" panose="020B0604020202020204" pitchFamily="34" charset="0"/>
              <a:buChar char="•"/>
            </a:pPr>
            <a:r>
              <a:rPr lang="en-GB" sz="1800" b="0" i="0" kern="1200" dirty="0" smtClean="0"/>
              <a:t>Dissemination </a:t>
            </a:r>
            <a:r>
              <a:rPr lang="en-GB" sz="1800" b="0" i="0" kern="1200" dirty="0"/>
              <a:t>and </a:t>
            </a:r>
            <a:r>
              <a:rPr lang="en-GB" sz="1800" b="0" i="0" kern="1200" dirty="0" smtClean="0"/>
              <a:t>exploitation </a:t>
            </a:r>
          </a:p>
          <a:p>
            <a:pPr marL="0" indent="0">
              <a:spcBef>
                <a:spcPts val="0"/>
              </a:spcBef>
              <a:spcAft>
                <a:spcPts val="600"/>
              </a:spcAft>
              <a:buClr>
                <a:schemeClr val="tx2"/>
              </a:buClr>
              <a:buNone/>
            </a:pPr>
            <a:endParaRPr lang="fr-BE" sz="1800" i="0" kern="1200" dirty="0"/>
          </a:p>
        </p:txBody>
      </p:sp>
    </p:spTree>
    <p:extLst>
      <p:ext uri="{BB962C8B-B14F-4D97-AF65-F5344CB8AC3E}">
        <p14:creationId xmlns:p14="http://schemas.microsoft.com/office/powerpoint/2010/main" val="23316714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250FB342-EA24-424A-9C57-D39FE5B4D4AE}"/>
              </a:ext>
            </a:extLst>
          </p:cNvPr>
          <p:cNvSpPr txBox="1"/>
          <p:nvPr/>
        </p:nvSpPr>
        <p:spPr>
          <a:xfrm>
            <a:off x="514399" y="197312"/>
            <a:ext cx="5228728" cy="1969770"/>
          </a:xfrm>
          <a:prstGeom prst="rect">
            <a:avLst/>
          </a:prstGeom>
          <a:noFill/>
        </p:spPr>
        <p:txBody>
          <a:bodyPr wrap="square" rtlCol="0">
            <a:spAutoFit/>
          </a:bodyPr>
          <a:lstStyle/>
          <a:p>
            <a:endParaRPr lang="en-GB" sz="2400" dirty="0" smtClean="0">
              <a:solidFill>
                <a:schemeClr val="accent6"/>
              </a:solidFill>
              <a:latin typeface="Arial" panose="020B0604020202020204" pitchFamily="34" charset="0"/>
              <a:ea typeface="+mj-ea"/>
              <a:cs typeface="Arial" panose="020B0604020202020204" pitchFamily="34" charset="0"/>
            </a:endParaRPr>
          </a:p>
          <a:p>
            <a:r>
              <a:rPr lang="en-GB" sz="2400" dirty="0" smtClean="0">
                <a:solidFill>
                  <a:schemeClr val="accent6"/>
                </a:solidFill>
                <a:latin typeface="Arial" panose="020B0604020202020204" pitchFamily="34" charset="0"/>
                <a:ea typeface="+mj-ea"/>
                <a:cs typeface="Arial" panose="020B0604020202020204" pitchFamily="34" charset="0"/>
              </a:rPr>
              <a:t>While benefiting from world–class </a:t>
            </a:r>
            <a:r>
              <a:rPr lang="en-GB" sz="2400" dirty="0">
                <a:solidFill>
                  <a:schemeClr val="accent6"/>
                </a:solidFill>
                <a:latin typeface="Arial" panose="020B0604020202020204" pitchFamily="34" charset="0"/>
                <a:ea typeface="+mj-ea"/>
                <a:cs typeface="Arial" panose="020B0604020202020204" pitchFamily="34" charset="0"/>
              </a:rPr>
              <a:t>research and strong </a:t>
            </a:r>
            <a:r>
              <a:rPr lang="en-GB" sz="2400" dirty="0" smtClean="0">
                <a:solidFill>
                  <a:schemeClr val="accent6"/>
                </a:solidFill>
                <a:latin typeface="Arial" panose="020B0604020202020204" pitchFamily="34" charset="0"/>
                <a:ea typeface="+mj-ea"/>
                <a:cs typeface="Arial" panose="020B0604020202020204" pitchFamily="34" charset="0"/>
              </a:rPr>
              <a:t>industries…</a:t>
            </a:r>
            <a:r>
              <a:rPr lang="en-GB" sz="2400" b="0" dirty="0" smtClean="0">
                <a:solidFill>
                  <a:schemeClr val="accent3"/>
                </a:solidFill>
                <a:latin typeface="+mn-lt"/>
              </a:rPr>
              <a:t> </a:t>
            </a:r>
          </a:p>
          <a:p>
            <a:pPr>
              <a:spcBef>
                <a:spcPts val="1200"/>
              </a:spcBef>
            </a:pPr>
            <a:r>
              <a:rPr lang="en-GB" sz="2000" b="0" dirty="0" smtClean="0">
                <a:solidFill>
                  <a:schemeClr val="accent3"/>
                </a:solidFill>
                <a:latin typeface="+mn-lt"/>
              </a:rPr>
              <a:t>Our knowledge and skills are our main resources. </a:t>
            </a:r>
            <a:endParaRPr lang="en-GB" sz="2000" b="0" dirty="0">
              <a:solidFill>
                <a:schemeClr val="accent3"/>
              </a:solidFill>
              <a:latin typeface="+mn-lt"/>
            </a:endParaRPr>
          </a:p>
        </p:txBody>
      </p:sp>
      <p:sp>
        <p:nvSpPr>
          <p:cNvPr id="4" name="ZoneTexte 3"/>
          <p:cNvSpPr txBox="1"/>
          <p:nvPr/>
        </p:nvSpPr>
        <p:spPr>
          <a:xfrm>
            <a:off x="1043608" y="2564904"/>
            <a:ext cx="5003236" cy="1118255"/>
          </a:xfrm>
          <a:prstGeom prst="rect">
            <a:avLst/>
          </a:prstGeom>
          <a:noFill/>
        </p:spPr>
        <p:txBody>
          <a:bodyPr wrap="square" rtlCol="0">
            <a:spAutoFit/>
          </a:bodyPr>
          <a:lstStyle/>
          <a:p>
            <a:pPr>
              <a:spcBef>
                <a:spcPts val="400"/>
              </a:spcBef>
              <a:spcAft>
                <a:spcPts val="0"/>
              </a:spcAft>
            </a:pPr>
            <a:r>
              <a:rPr lang="fr-FR" sz="2000" dirty="0" smtClean="0">
                <a:solidFill>
                  <a:schemeClr val="accent6"/>
                </a:solidFill>
                <a:latin typeface="+mj-lt"/>
              </a:rPr>
              <a:t>7% </a:t>
            </a:r>
            <a:r>
              <a:rPr lang="fr-FR" sz="2000" b="0" dirty="0" smtClean="0">
                <a:solidFill>
                  <a:schemeClr val="accent3"/>
                </a:solidFill>
                <a:latin typeface="+mj-lt"/>
              </a:rPr>
              <a:t>of the </a:t>
            </a:r>
            <a:r>
              <a:rPr lang="fr-FR" sz="2000" b="0" dirty="0" err="1" smtClean="0">
                <a:solidFill>
                  <a:schemeClr val="accent3"/>
                </a:solidFill>
                <a:latin typeface="+mj-lt"/>
              </a:rPr>
              <a:t>world's</a:t>
            </a:r>
            <a:r>
              <a:rPr lang="fr-FR" sz="2000" b="0" dirty="0" smtClean="0">
                <a:solidFill>
                  <a:schemeClr val="accent3"/>
                </a:solidFill>
                <a:latin typeface="+mj-lt"/>
              </a:rPr>
              <a:t> population</a:t>
            </a:r>
          </a:p>
          <a:p>
            <a:pPr>
              <a:spcBef>
                <a:spcPts val="400"/>
              </a:spcBef>
              <a:spcAft>
                <a:spcPts val="0"/>
              </a:spcAft>
            </a:pPr>
            <a:r>
              <a:rPr lang="fr-FR" sz="2000" dirty="0" smtClean="0">
                <a:solidFill>
                  <a:schemeClr val="accent6"/>
                </a:solidFill>
                <a:latin typeface="+mj-lt"/>
              </a:rPr>
              <a:t>20</a:t>
            </a:r>
            <a:r>
              <a:rPr lang="fr-FR" sz="2000" dirty="0">
                <a:solidFill>
                  <a:schemeClr val="accent6"/>
                </a:solidFill>
                <a:latin typeface="+mj-lt"/>
              </a:rPr>
              <a:t>%</a:t>
            </a:r>
            <a:r>
              <a:rPr lang="fr-FR" sz="2000" dirty="0">
                <a:solidFill>
                  <a:srgbClr val="00B0F0"/>
                </a:solidFill>
                <a:latin typeface="+mj-lt"/>
              </a:rPr>
              <a:t> </a:t>
            </a:r>
            <a:r>
              <a:rPr lang="fr-FR" sz="2000" b="0" dirty="0">
                <a:solidFill>
                  <a:schemeClr val="accent3"/>
                </a:solidFill>
                <a:latin typeface="+mj-lt"/>
              </a:rPr>
              <a:t>of global R&amp;D </a:t>
            </a:r>
          </a:p>
          <a:p>
            <a:pPr>
              <a:spcBef>
                <a:spcPts val="400"/>
              </a:spcBef>
              <a:spcAft>
                <a:spcPts val="0"/>
              </a:spcAft>
            </a:pPr>
            <a:r>
              <a:rPr lang="fr-FR" sz="2000" dirty="0" smtClean="0">
                <a:solidFill>
                  <a:schemeClr val="accent6"/>
                </a:solidFill>
                <a:latin typeface="+mj-lt"/>
              </a:rPr>
              <a:t>1/3</a:t>
            </a:r>
            <a:r>
              <a:rPr lang="fr-FR" sz="2000" b="0" dirty="0" smtClean="0">
                <a:solidFill>
                  <a:srgbClr val="00B0F0"/>
                </a:solidFill>
                <a:latin typeface="+mj-lt"/>
              </a:rPr>
              <a:t> </a:t>
            </a:r>
            <a:r>
              <a:rPr lang="fr-FR" sz="2000" b="0" dirty="0">
                <a:solidFill>
                  <a:schemeClr val="accent3"/>
                </a:solidFill>
                <a:latin typeface="+mj-lt"/>
              </a:rPr>
              <a:t>of all high-</a:t>
            </a:r>
            <a:r>
              <a:rPr lang="fr-FR" sz="2000" b="0" dirty="0" err="1">
                <a:solidFill>
                  <a:schemeClr val="accent3"/>
                </a:solidFill>
                <a:latin typeface="+mj-lt"/>
              </a:rPr>
              <a:t>quality</a:t>
            </a:r>
            <a:r>
              <a:rPr lang="fr-FR" sz="2000" b="0" dirty="0">
                <a:solidFill>
                  <a:schemeClr val="accent3"/>
                </a:solidFill>
                <a:latin typeface="+mj-lt"/>
              </a:rPr>
              <a:t> </a:t>
            </a:r>
            <a:r>
              <a:rPr lang="fr-FR" sz="2000" b="0" dirty="0" err="1">
                <a:solidFill>
                  <a:schemeClr val="accent3"/>
                </a:solidFill>
                <a:latin typeface="+mj-lt"/>
              </a:rPr>
              <a:t>scientific</a:t>
            </a:r>
            <a:r>
              <a:rPr lang="fr-FR" sz="2000" b="0" dirty="0">
                <a:solidFill>
                  <a:schemeClr val="accent3"/>
                </a:solidFill>
                <a:latin typeface="+mj-lt"/>
              </a:rPr>
              <a:t> </a:t>
            </a:r>
            <a:r>
              <a:rPr lang="fr-FR" sz="2000" b="0" dirty="0" smtClean="0">
                <a:solidFill>
                  <a:schemeClr val="accent3"/>
                </a:solidFill>
                <a:latin typeface="+mj-lt"/>
              </a:rPr>
              <a:t>publications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7636" y="450926"/>
            <a:ext cx="3442938" cy="3467707"/>
          </a:xfrm>
          <a:prstGeom prst="rect">
            <a:avLst/>
          </a:prstGeom>
        </p:spPr>
      </p:pic>
      <p:sp>
        <p:nvSpPr>
          <p:cNvPr id="5" name="TextBox 4"/>
          <p:cNvSpPr txBox="1"/>
          <p:nvPr/>
        </p:nvSpPr>
        <p:spPr>
          <a:xfrm>
            <a:off x="5004049" y="4159240"/>
            <a:ext cx="4032447" cy="1508105"/>
          </a:xfrm>
          <a:prstGeom prst="rect">
            <a:avLst/>
          </a:prstGeom>
          <a:noFill/>
        </p:spPr>
        <p:txBody>
          <a:bodyPr wrap="square" rtlCol="0">
            <a:spAutoFit/>
          </a:bodyPr>
          <a:lstStyle/>
          <a:p>
            <a:r>
              <a:rPr lang="en-GB" sz="2300" dirty="0" smtClean="0">
                <a:solidFill>
                  <a:schemeClr val="accent6"/>
                </a:solidFill>
                <a:latin typeface="Arial" panose="020B0604020202020204" pitchFamily="34" charset="0"/>
                <a:ea typeface="+mj-ea"/>
                <a:cs typeface="Arial" panose="020B0604020202020204" pitchFamily="34" charset="0"/>
              </a:rPr>
              <a:t>…Europe can do better at transforming this into leadership </a:t>
            </a:r>
            <a:r>
              <a:rPr lang="en-GB" sz="2300" dirty="0">
                <a:solidFill>
                  <a:schemeClr val="accent6"/>
                </a:solidFill>
                <a:latin typeface="Arial" panose="020B0604020202020204" pitchFamily="34" charset="0"/>
                <a:ea typeface="+mj-ea"/>
                <a:cs typeface="Arial" panose="020B0604020202020204" pitchFamily="34" charset="0"/>
              </a:rPr>
              <a:t>in innovation and entrepreneurship</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907" y="3796624"/>
            <a:ext cx="2502625"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771800" y="4347020"/>
            <a:ext cx="1944217" cy="1692771"/>
          </a:xfrm>
          <a:prstGeom prst="rect">
            <a:avLst/>
          </a:prstGeom>
          <a:noFill/>
        </p:spPr>
        <p:txBody>
          <a:bodyPr wrap="square" rtlCol="0">
            <a:spAutoFit/>
          </a:bodyPr>
          <a:lstStyle/>
          <a:p>
            <a:pPr algn="ctr"/>
            <a:r>
              <a:rPr lang="fr-BE" sz="2000" dirty="0" smtClean="0">
                <a:solidFill>
                  <a:schemeClr val="accent6"/>
                </a:solidFill>
                <a:latin typeface="+mj-lt"/>
              </a:rPr>
              <a:t>1.3</a:t>
            </a:r>
            <a:r>
              <a:rPr lang="fr-BE" sz="2000" dirty="0">
                <a:solidFill>
                  <a:schemeClr val="accent6"/>
                </a:solidFill>
                <a:latin typeface="+mj-lt"/>
              </a:rPr>
              <a:t>%</a:t>
            </a:r>
          </a:p>
          <a:p>
            <a:pPr algn="ctr"/>
            <a:r>
              <a:rPr lang="fr-BE" sz="2000" b="0" dirty="0">
                <a:solidFill>
                  <a:srgbClr val="0F5494"/>
                </a:solidFill>
                <a:latin typeface="+mj-lt"/>
              </a:rPr>
              <a:t>EU business </a:t>
            </a:r>
            <a:br>
              <a:rPr lang="fr-BE" sz="2000" b="0" dirty="0">
                <a:solidFill>
                  <a:srgbClr val="0F5494"/>
                </a:solidFill>
                <a:latin typeface="+mj-lt"/>
              </a:rPr>
            </a:br>
            <a:r>
              <a:rPr lang="fr-BE" sz="2000" b="0" dirty="0">
                <a:solidFill>
                  <a:srgbClr val="0F5494"/>
                </a:solidFill>
                <a:latin typeface="+mj-lt"/>
              </a:rPr>
              <a:t>R&amp;D </a:t>
            </a:r>
            <a:r>
              <a:rPr lang="fr-BE" sz="2000" b="0" dirty="0" err="1">
                <a:solidFill>
                  <a:srgbClr val="0F5494"/>
                </a:solidFill>
                <a:latin typeface="+mj-lt"/>
              </a:rPr>
              <a:t>investment</a:t>
            </a:r>
            <a:endParaRPr lang="en-GB" sz="2000" b="0" dirty="0">
              <a:solidFill>
                <a:srgbClr val="0F5494"/>
              </a:solidFill>
              <a:latin typeface="+mj-lt"/>
            </a:endParaRPr>
          </a:p>
          <a:p>
            <a:endParaRPr lang="en-GB" sz="2400" b="0" dirty="0" err="1" smtClean="0">
              <a:solidFill>
                <a:srgbClr val="0F5494"/>
              </a:solidFill>
            </a:endParaRPr>
          </a:p>
        </p:txBody>
      </p:sp>
      <p:sp>
        <p:nvSpPr>
          <p:cNvPr id="8" name="ZoneTexte 3"/>
          <p:cNvSpPr txBox="1"/>
          <p:nvPr/>
        </p:nvSpPr>
        <p:spPr>
          <a:xfrm>
            <a:off x="593046" y="2703110"/>
            <a:ext cx="378554" cy="1107996"/>
          </a:xfrm>
          <a:prstGeom prst="rect">
            <a:avLst/>
          </a:prstGeom>
          <a:noFill/>
        </p:spPr>
        <p:txBody>
          <a:bodyPr wrap="square" rtlCol="0">
            <a:spAutoFit/>
          </a:bodyPr>
          <a:lstStyle/>
          <a:p>
            <a:pPr>
              <a:spcAft>
                <a:spcPts val="600"/>
              </a:spcAft>
            </a:pPr>
            <a:r>
              <a:rPr lang="is-IS" sz="2800" b="0" baseline="30000" dirty="0" smtClean="0">
                <a:solidFill>
                  <a:schemeClr val="accent6"/>
                </a:solidFill>
                <a:latin typeface="EC Square Sans Pro Extra Black" panose="020B0506040000020004" pitchFamily="34" charset="0"/>
              </a:rPr>
              <a:t>→</a:t>
            </a:r>
            <a:r>
              <a:rPr lang="is-IS" sz="2800" b="0" baseline="30000" dirty="0" smtClean="0">
                <a:solidFill>
                  <a:srgbClr val="00B0F0"/>
                </a:solidFill>
                <a:latin typeface="EC Square Sans Pro Extra Black" panose="020B0506040000020004" pitchFamily="34" charset="0"/>
              </a:rPr>
              <a:t> </a:t>
            </a:r>
          </a:p>
          <a:p>
            <a:pPr>
              <a:spcAft>
                <a:spcPts val="600"/>
              </a:spcAft>
            </a:pPr>
            <a:r>
              <a:rPr lang="is-IS" sz="2800" b="0" baseline="30000" dirty="0" smtClean="0">
                <a:solidFill>
                  <a:schemeClr val="accent6"/>
                </a:solidFill>
                <a:latin typeface="EC Square Sans Pro Extra Black" panose="020B0506040000020004" pitchFamily="34" charset="0"/>
              </a:rPr>
              <a:t>→</a:t>
            </a:r>
            <a:r>
              <a:rPr lang="is-IS" sz="2800" b="0" baseline="30000" dirty="0" smtClean="0">
                <a:solidFill>
                  <a:srgbClr val="00B0F0"/>
                </a:solidFill>
                <a:latin typeface="EC Square Sans Pro Extra Black" panose="020B0506040000020004" pitchFamily="34" charset="0"/>
              </a:rPr>
              <a:t> </a:t>
            </a:r>
            <a:endParaRPr lang="fr-FR" sz="2800" b="0" baseline="30000" dirty="0" smtClean="0">
              <a:solidFill>
                <a:schemeClr val="accent6"/>
              </a:solidFill>
              <a:latin typeface="EC Square Sans Pro Extra Black" panose="020B0506040000020004" pitchFamily="34" charset="0"/>
            </a:endParaRPr>
          </a:p>
          <a:p>
            <a:pPr>
              <a:spcAft>
                <a:spcPts val="600"/>
              </a:spcAft>
            </a:pPr>
            <a:r>
              <a:rPr lang="is-IS" sz="2800" b="0" baseline="30000" dirty="0" smtClean="0">
                <a:solidFill>
                  <a:schemeClr val="accent6"/>
                </a:solidFill>
                <a:latin typeface="EC Square Sans Pro Extra Black" panose="020B0506040000020004" pitchFamily="34" charset="0"/>
              </a:rPr>
              <a:t>→</a:t>
            </a:r>
            <a:r>
              <a:rPr lang="is-IS" sz="2800" b="0" baseline="30000" dirty="0" smtClean="0">
                <a:solidFill>
                  <a:srgbClr val="00B0F0"/>
                </a:solidFill>
                <a:latin typeface="EC Square Sans Pro Extra Black" panose="020B0506040000020004" pitchFamily="34" charset="0"/>
              </a:rPr>
              <a:t> </a:t>
            </a:r>
            <a:endParaRPr lang="fr-FR" sz="2800" b="0" baseline="30000" dirty="0" smtClean="0">
              <a:solidFill>
                <a:schemeClr val="accent6"/>
              </a:solidFill>
              <a:latin typeface="EC Square Sans Pro Extra Black" panose="020B0506040000020004" pitchFamily="34" charset="0"/>
            </a:endParaRPr>
          </a:p>
        </p:txBody>
      </p:sp>
    </p:spTree>
    <p:extLst>
      <p:ext uri="{BB962C8B-B14F-4D97-AF65-F5344CB8AC3E}">
        <p14:creationId xmlns:p14="http://schemas.microsoft.com/office/powerpoint/2010/main" val="6248055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521296" y="3645024"/>
            <a:ext cx="8622704" cy="2444908"/>
          </a:xfrm>
          <a:prstGeom prst="rect">
            <a:avLst/>
          </a:prstGeom>
        </p:spPr>
        <p:txBody>
          <a:bodyPr/>
          <a:lst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358775" marR="0" lvl="0" indent="-358775" algn="ctr" defTabSz="914400" rtl="0" eaLnBrk="1" fontAlgn="base" latinLnBrk="0" hangingPunct="1">
              <a:lnSpc>
                <a:spcPct val="100000"/>
              </a:lnSpc>
              <a:spcBef>
                <a:spcPct val="0"/>
              </a:spcBef>
              <a:spcAft>
                <a:spcPct val="0"/>
              </a:spcAft>
              <a:buClrTx/>
              <a:buSzTx/>
              <a:buFontTx/>
              <a:buNone/>
              <a:tabLst/>
              <a:defRPr/>
            </a:pPr>
            <a:endParaRPr lang="en-GB" sz="2400" kern="0" dirty="0">
              <a:solidFill>
                <a:srgbClr val="0E4194"/>
              </a:solidFill>
              <a:latin typeface="Arial" panose="020B0604020202020204" pitchFamily="34" charset="0"/>
              <a:cs typeface="Arial" panose="020B0604020202020204" pitchFamily="34" charset="0"/>
            </a:endParaRPr>
          </a:p>
          <a:p>
            <a:pPr marL="358775" marR="0" lvl="0" indent="-358775"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0" cap="none" spc="0" normalizeH="0" baseline="0" noProof="0" dirty="0" smtClean="0">
                <a:ln>
                  <a:noFill/>
                </a:ln>
                <a:solidFill>
                  <a:srgbClr val="0E4194"/>
                </a:solidFill>
                <a:effectLst/>
                <a:uLnTx/>
                <a:uFillTx/>
                <a:latin typeface="Arial" panose="020B0604020202020204" pitchFamily="34" charset="0"/>
                <a:ea typeface="+mj-ea"/>
                <a:cs typeface="Arial" panose="020B0604020202020204" pitchFamily="34" charset="0"/>
              </a:rPr>
              <a:t>Main Features</a:t>
            </a:r>
            <a:endParaRPr kumimoji="0" lang="en-GB" sz="3000" b="1" i="0" u="none" strike="noStrike" kern="0" cap="none" spc="0" normalizeH="0" baseline="0" noProof="0" dirty="0" smtClean="0">
              <a:ln>
                <a:noFill/>
              </a:ln>
              <a:solidFill>
                <a:srgbClr val="0E4194"/>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tabLst/>
              <a:defRPr/>
            </a:pPr>
            <a:r>
              <a:rPr kumimoji="0" lang="en-GB" sz="1800" b="1" i="0" u="none" strike="noStrike" kern="0" cap="none" spc="0" normalizeH="0" baseline="0" noProof="0" dirty="0" smtClean="0">
                <a:ln>
                  <a:noFill/>
                </a:ln>
                <a:solidFill>
                  <a:srgbClr val="0E4194"/>
                </a:solidFill>
                <a:effectLst/>
                <a:uLnTx/>
                <a:uFillTx/>
                <a:latin typeface="Arial" panose="020B0604020202020204" pitchFamily="34" charset="0"/>
                <a:ea typeface="+mj-ea"/>
                <a:cs typeface="Arial" panose="020B0604020202020204" pitchFamily="34" charset="0"/>
              </a:rPr>
              <a:t>Early involvement and extensive exchanges with Member States</a:t>
            </a:r>
          </a:p>
          <a:p>
            <a:pPr marL="0" lvl="2" indent="0">
              <a:defRPr/>
            </a:pPr>
            <a:r>
              <a:rPr kumimoji="0" lang="en-GB" sz="1800" b="1" i="0" u="none" strike="noStrike" kern="0" cap="none" spc="0" normalizeH="0" baseline="0" noProof="0" dirty="0" smtClean="0">
                <a:ln>
                  <a:noFill/>
                </a:ln>
                <a:solidFill>
                  <a:srgbClr val="0E4194"/>
                </a:solidFill>
                <a:effectLst/>
                <a:uLnTx/>
                <a:uFillTx/>
                <a:latin typeface="Arial" panose="020B0604020202020204" pitchFamily="34" charset="0"/>
                <a:ea typeface="+mj-ea"/>
                <a:cs typeface="Arial" panose="020B0604020202020204" pitchFamily="34" charset="0"/>
              </a:rPr>
              <a:t>Extensive exchanges with the European Parliament</a:t>
            </a:r>
          </a:p>
          <a:p>
            <a:pPr marL="0" lvl="2" indent="0">
              <a:defRPr/>
            </a:pPr>
            <a:r>
              <a:rPr kumimoji="0" lang="en-GB" sz="1800" b="1" i="0" u="none" strike="noStrike" kern="0" cap="none" spc="0" normalizeH="0" baseline="0" noProof="0" dirty="0" smtClean="0">
                <a:ln>
                  <a:noFill/>
                </a:ln>
                <a:solidFill>
                  <a:srgbClr val="0E4194"/>
                </a:solidFill>
                <a:effectLst/>
                <a:uLnTx/>
                <a:uFillTx/>
                <a:latin typeface="Arial" panose="020B0604020202020204" pitchFamily="34" charset="0"/>
                <a:ea typeface="+mj-ea"/>
                <a:cs typeface="Arial" panose="020B0604020202020204" pitchFamily="34" charset="0"/>
              </a:rPr>
              <a:t>Consultations with stakeholders and public at large</a:t>
            </a:r>
          </a:p>
          <a:p>
            <a:pPr marL="0" lvl="2" indent="0">
              <a:defRPr/>
            </a:pPr>
            <a:endParaRPr lang="en-GB" sz="1800" kern="0" dirty="0">
              <a:solidFill>
                <a:srgbClr val="0E4194"/>
              </a:solidFill>
              <a:latin typeface="Arial" panose="020B0604020202020204" pitchFamily="34" charset="0"/>
              <a:ea typeface="+mj-ea"/>
              <a:cs typeface="Arial" panose="020B0604020202020204" pitchFamily="34" charset="0"/>
            </a:endParaRPr>
          </a:p>
        </p:txBody>
      </p:sp>
      <p:graphicFrame>
        <p:nvGraphicFramePr>
          <p:cNvPr id="10" name="Diagram 9"/>
          <p:cNvGraphicFramePr/>
          <p:nvPr>
            <p:extLst>
              <p:ext uri="{D42A27DB-BD31-4B8C-83A1-F6EECF244321}">
                <p14:modId xmlns:p14="http://schemas.microsoft.com/office/powerpoint/2010/main" val="306430660"/>
              </p:ext>
            </p:extLst>
          </p:nvPr>
        </p:nvGraphicFramePr>
        <p:xfrm>
          <a:off x="332877" y="1412776"/>
          <a:ext cx="8559603" cy="2952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itle 1"/>
          <p:cNvSpPr txBox="1">
            <a:spLocks/>
          </p:cNvSpPr>
          <p:nvPr/>
        </p:nvSpPr>
        <p:spPr>
          <a:xfrm>
            <a:off x="179512" y="548680"/>
            <a:ext cx="8497537" cy="864096"/>
          </a:xfrm>
          <a:prstGeom prst="rect">
            <a:avLst/>
          </a:prstGeom>
        </p:spPr>
        <p:txBody>
          <a:bodyPr/>
          <a:lst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358775" marR="0" lvl="0" indent="-358775" defTabSz="914400" rtl="0" eaLnBrk="1" fontAlgn="base" latinLnBrk="0" hangingPunct="1">
              <a:lnSpc>
                <a:spcPct val="100000"/>
              </a:lnSpc>
              <a:spcBef>
                <a:spcPct val="0"/>
              </a:spcBef>
              <a:spcAft>
                <a:spcPct val="0"/>
              </a:spcAft>
              <a:buClrTx/>
              <a:buSzTx/>
              <a:buFontTx/>
              <a:buNone/>
              <a:tabLst/>
              <a:defRPr/>
            </a:pPr>
            <a:r>
              <a:rPr kumimoji="0" lang="en-GB" sz="3000" b="1" i="0" u="none" strike="noStrike" kern="0" cap="none" spc="0" normalizeH="0" baseline="0" noProof="0" dirty="0" smtClean="0">
                <a:ln>
                  <a:noFill/>
                </a:ln>
                <a:solidFill>
                  <a:srgbClr val="0E4194"/>
                </a:solidFill>
                <a:effectLst/>
                <a:uLnTx/>
                <a:uFillTx/>
                <a:latin typeface="Arial" panose="020B0604020202020204" pitchFamily="34" charset="0"/>
                <a:ea typeface="+mj-ea"/>
                <a:cs typeface="Arial" panose="020B0604020202020204" pitchFamily="34" charset="0"/>
              </a:rPr>
              <a:t>   Strategic plan gives direction to the </a:t>
            </a:r>
            <a:br>
              <a:rPr kumimoji="0" lang="en-GB" sz="3000" b="1" i="0" u="none" strike="noStrike" kern="0" cap="none" spc="0" normalizeH="0" baseline="0" noProof="0" dirty="0" smtClean="0">
                <a:ln>
                  <a:noFill/>
                </a:ln>
                <a:solidFill>
                  <a:srgbClr val="0E4194"/>
                </a:solidFill>
                <a:effectLst/>
                <a:uLnTx/>
                <a:uFillTx/>
                <a:latin typeface="Arial" panose="020B0604020202020204" pitchFamily="34" charset="0"/>
                <a:ea typeface="+mj-ea"/>
                <a:cs typeface="Arial" panose="020B0604020202020204" pitchFamily="34" charset="0"/>
              </a:rPr>
            </a:br>
            <a:r>
              <a:rPr kumimoji="0" lang="en-GB" sz="3000" b="1" i="0" u="none" strike="noStrike" kern="0" cap="none" spc="0" normalizeH="0" baseline="0" noProof="0" dirty="0" smtClean="0">
                <a:ln>
                  <a:noFill/>
                </a:ln>
                <a:solidFill>
                  <a:srgbClr val="0E4194"/>
                </a:solidFill>
                <a:effectLst/>
                <a:uLnTx/>
                <a:uFillTx/>
                <a:latin typeface="Arial" panose="020B0604020202020204" pitchFamily="34" charset="0"/>
                <a:ea typeface="+mj-ea"/>
                <a:cs typeface="Arial" panose="020B0604020202020204" pitchFamily="34" charset="0"/>
              </a:rPr>
              <a:t>work programme</a:t>
            </a:r>
            <a:endParaRPr kumimoji="0" lang="en-GB" sz="3000" b="1" i="0" u="sng" strike="noStrike" kern="0" cap="none" spc="0" normalizeH="0" baseline="0" noProof="0" dirty="0">
              <a:ln>
                <a:noFill/>
              </a:ln>
              <a:solidFill>
                <a:srgbClr val="F8A907"/>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40733841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6777" y="566967"/>
            <a:ext cx="8928992" cy="1034496"/>
          </a:xfrm>
          <a:prstGeom prst="rect">
            <a:avLst/>
          </a:prstGeom>
        </p:spPr>
        <p:txBody>
          <a:bodyPr/>
          <a:lstStyle/>
          <a:p>
            <a:r>
              <a:rPr lang="en-GB" dirty="0" smtClean="0">
                <a:solidFill>
                  <a:schemeClr val="accent6"/>
                </a:solidFill>
                <a:latin typeface="Arial" panose="020B0604020202020204" pitchFamily="34" charset="0"/>
                <a:cs typeface="Arial" panose="020B0604020202020204" pitchFamily="34" charset="0"/>
              </a:rPr>
              <a:t>   Steps towards the first Horizon Europe work programme</a:t>
            </a:r>
            <a:r>
              <a:rPr lang="en-GB" dirty="0">
                <a:latin typeface="Arial" panose="020B0604020202020204" pitchFamily="34" charset="0"/>
                <a:cs typeface="Arial" panose="020B0604020202020204" pitchFamily="34" charset="0"/>
              </a:rPr>
              <a:t/>
            </a:r>
            <a:br>
              <a:rPr lang="en-GB" dirty="0">
                <a:latin typeface="Arial" panose="020B0604020202020204" pitchFamily="34" charset="0"/>
                <a:cs typeface="Arial" panose="020B0604020202020204" pitchFamily="34" charset="0"/>
              </a:rPr>
            </a:br>
            <a:endParaRPr lang="en-GB" u="sng" dirty="0">
              <a:solidFill>
                <a:schemeClr val="tx1"/>
              </a:solidFill>
              <a:latin typeface="Arial" panose="020B0604020202020204" pitchFamily="34" charset="0"/>
              <a:cs typeface="Arial" panose="020B0604020202020204" pitchFamily="34" charset="0"/>
            </a:endParaRPr>
          </a:p>
        </p:txBody>
      </p:sp>
      <p:sp>
        <p:nvSpPr>
          <p:cNvPr id="13" name="TextBox 12"/>
          <p:cNvSpPr txBox="1"/>
          <p:nvPr/>
        </p:nvSpPr>
        <p:spPr>
          <a:xfrm>
            <a:off x="2812016" y="5347954"/>
            <a:ext cx="5648416" cy="338554"/>
          </a:xfrm>
          <a:prstGeom prst="rect">
            <a:avLst/>
          </a:prstGeom>
          <a:noFill/>
        </p:spPr>
        <p:txBody>
          <a:bodyPr wrap="square" rtlCol="0">
            <a:spAutoFit/>
          </a:bodyPr>
          <a:lstStyle/>
          <a:p>
            <a:pPr lvl="0">
              <a:spcBef>
                <a:spcPts val="1800"/>
              </a:spcBef>
              <a:spcAft>
                <a:spcPts val="1200"/>
              </a:spcAft>
              <a:defRPr/>
            </a:pPr>
            <a:r>
              <a:rPr lang="en-GB" sz="1600" b="0" dirty="0" smtClean="0">
                <a:solidFill>
                  <a:schemeClr val="accent2">
                    <a:lumMod val="50000"/>
                  </a:schemeClr>
                </a:solidFill>
                <a:latin typeface="+mj-lt"/>
              </a:rPr>
              <a:t>Start of Horizon Europe</a:t>
            </a:r>
            <a:endParaRPr lang="en-GB" sz="1600" b="0" dirty="0" smtClean="0">
              <a:solidFill>
                <a:srgbClr val="0F5494"/>
              </a:solidFill>
              <a:latin typeface="+mj-lt"/>
            </a:endParaRPr>
          </a:p>
        </p:txBody>
      </p:sp>
      <p:sp>
        <p:nvSpPr>
          <p:cNvPr id="16" name="Rounded Rectangle 15"/>
          <p:cNvSpPr/>
          <p:nvPr/>
        </p:nvSpPr>
        <p:spPr>
          <a:xfrm>
            <a:off x="1002584" y="1706223"/>
            <a:ext cx="1457313" cy="1010436"/>
          </a:xfrm>
          <a:prstGeom prst="roundRect">
            <a:avLst/>
          </a:prstGeom>
          <a:solidFill>
            <a:schemeClr val="accent4">
              <a:lumMod val="75000"/>
            </a:schemeClr>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smtClean="0">
                <a:solidFill>
                  <a:schemeClr val="bg1"/>
                </a:solidFill>
              </a:rPr>
              <a:t>Summer </a:t>
            </a:r>
          </a:p>
          <a:p>
            <a:pPr algn="ctr"/>
            <a:r>
              <a:rPr lang="en-GB" sz="1600" dirty="0" smtClean="0">
                <a:solidFill>
                  <a:schemeClr val="bg1"/>
                </a:solidFill>
              </a:rPr>
              <a:t>2019 </a:t>
            </a:r>
            <a:endParaRPr lang="en-GB" sz="1600" dirty="0">
              <a:solidFill>
                <a:schemeClr val="bg1"/>
              </a:solidFill>
            </a:endParaRPr>
          </a:p>
        </p:txBody>
      </p:sp>
      <p:sp>
        <p:nvSpPr>
          <p:cNvPr id="22" name="Rounded Rectangle 21"/>
          <p:cNvSpPr/>
          <p:nvPr/>
        </p:nvSpPr>
        <p:spPr>
          <a:xfrm>
            <a:off x="1002584" y="3949854"/>
            <a:ext cx="1457312" cy="991314"/>
          </a:xfrm>
          <a:prstGeom prst="roundRect">
            <a:avLst/>
          </a:prstGeom>
          <a:solidFill>
            <a:schemeClr val="accent4">
              <a:lumMod val="7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smtClean="0">
                <a:solidFill>
                  <a:schemeClr val="bg1"/>
                </a:solidFill>
              </a:rPr>
              <a:t>2020</a:t>
            </a:r>
            <a:endParaRPr lang="en-GB" sz="1600" dirty="0">
              <a:solidFill>
                <a:schemeClr val="bg1"/>
              </a:solidFill>
            </a:endParaRPr>
          </a:p>
        </p:txBody>
      </p:sp>
      <p:sp>
        <p:nvSpPr>
          <p:cNvPr id="20" name="Rounded Rectangle 19"/>
          <p:cNvSpPr/>
          <p:nvPr/>
        </p:nvSpPr>
        <p:spPr>
          <a:xfrm>
            <a:off x="1002584" y="2817817"/>
            <a:ext cx="1435728" cy="1030880"/>
          </a:xfrm>
          <a:prstGeom prst="roundRect">
            <a:avLst/>
          </a:prstGeom>
          <a:solidFill>
            <a:schemeClr val="accent4">
              <a:lumMod val="75000"/>
            </a:schemeClr>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smtClean="0">
                <a:solidFill>
                  <a:schemeClr val="bg1"/>
                </a:solidFill>
              </a:rPr>
              <a:t>Autumn-winter 2019/2020</a:t>
            </a:r>
            <a:endParaRPr lang="en-GB" sz="1600" dirty="0">
              <a:solidFill>
                <a:schemeClr val="bg1"/>
              </a:solidFill>
            </a:endParaRPr>
          </a:p>
        </p:txBody>
      </p:sp>
      <p:sp>
        <p:nvSpPr>
          <p:cNvPr id="23" name="TextBox 22"/>
          <p:cNvSpPr txBox="1"/>
          <p:nvPr/>
        </p:nvSpPr>
        <p:spPr>
          <a:xfrm>
            <a:off x="2785336" y="2846094"/>
            <a:ext cx="5969983" cy="1077218"/>
          </a:xfrm>
          <a:prstGeom prst="rect">
            <a:avLst/>
          </a:prstGeom>
          <a:noFill/>
        </p:spPr>
        <p:txBody>
          <a:bodyPr wrap="square" rtlCol="0">
            <a:spAutoFit/>
          </a:bodyPr>
          <a:lstStyle/>
          <a:p>
            <a:pPr lvl="0">
              <a:spcBef>
                <a:spcPts val="0"/>
              </a:spcBef>
              <a:spcAft>
                <a:spcPts val="0"/>
              </a:spcAft>
              <a:defRPr/>
            </a:pPr>
            <a:r>
              <a:rPr lang="en-GB" sz="1600" b="0" dirty="0" smtClean="0">
                <a:solidFill>
                  <a:schemeClr val="accent2">
                    <a:lumMod val="50000"/>
                  </a:schemeClr>
                </a:solidFill>
                <a:latin typeface="+mj-lt"/>
              </a:rPr>
              <a:t>Co-creation at Research &amp; Innovation Days 24 – 26 September.                                     </a:t>
            </a:r>
            <a:r>
              <a:rPr lang="en-US" sz="1600" b="0" dirty="0" smtClean="0">
                <a:solidFill>
                  <a:schemeClr val="accent2">
                    <a:lumMod val="50000"/>
                  </a:schemeClr>
                </a:solidFill>
                <a:latin typeface="+mj-lt"/>
              </a:rPr>
              <a:t>Extensive </a:t>
            </a:r>
            <a:r>
              <a:rPr lang="en-US" sz="1600" b="0" dirty="0">
                <a:solidFill>
                  <a:schemeClr val="accent2">
                    <a:lumMod val="50000"/>
                  </a:schemeClr>
                </a:solidFill>
                <a:latin typeface="+mj-lt"/>
              </a:rPr>
              <a:t>exchanges with the </a:t>
            </a:r>
            <a:r>
              <a:rPr lang="en-US" sz="1600" b="0" dirty="0" smtClean="0">
                <a:solidFill>
                  <a:schemeClr val="accent2">
                    <a:lumMod val="50000"/>
                  </a:schemeClr>
                </a:solidFill>
                <a:latin typeface="+mj-lt"/>
              </a:rPr>
              <a:t>new European Parliament. </a:t>
            </a:r>
          </a:p>
          <a:p>
            <a:pPr lvl="0">
              <a:spcBef>
                <a:spcPts val="0"/>
              </a:spcBef>
              <a:spcAft>
                <a:spcPts val="0"/>
              </a:spcAft>
              <a:defRPr/>
            </a:pPr>
            <a:r>
              <a:rPr lang="en-GB" sz="1600" b="0" dirty="0" smtClean="0">
                <a:solidFill>
                  <a:schemeClr val="accent2">
                    <a:lumMod val="50000"/>
                  </a:schemeClr>
                </a:solidFill>
                <a:latin typeface="+mj-lt"/>
              </a:rPr>
              <a:t>Establishment </a:t>
            </a:r>
            <a:r>
              <a:rPr lang="en-GB" sz="1600" b="0" dirty="0">
                <a:solidFill>
                  <a:schemeClr val="accent2">
                    <a:lumMod val="50000"/>
                  </a:schemeClr>
                </a:solidFill>
                <a:latin typeface="+mj-lt"/>
              </a:rPr>
              <a:t>of new Commission - </a:t>
            </a:r>
            <a:r>
              <a:rPr lang="en-GB" sz="1600" b="0" dirty="0" smtClean="0">
                <a:solidFill>
                  <a:schemeClr val="accent2">
                    <a:lumMod val="50000"/>
                  </a:schemeClr>
                </a:solidFill>
                <a:latin typeface="+mj-lt"/>
              </a:rPr>
              <a:t>envisaged </a:t>
            </a:r>
            <a:r>
              <a:rPr lang="en-GB" sz="1600" b="0" dirty="0">
                <a:solidFill>
                  <a:schemeClr val="accent2">
                    <a:lumMod val="50000"/>
                  </a:schemeClr>
                </a:solidFill>
                <a:latin typeface="+mj-lt"/>
              </a:rPr>
              <a:t>endorsement </a:t>
            </a:r>
            <a:r>
              <a:rPr lang="en-GB" sz="1600" b="0" dirty="0" smtClean="0">
                <a:solidFill>
                  <a:schemeClr val="accent2">
                    <a:lumMod val="50000"/>
                  </a:schemeClr>
                </a:solidFill>
                <a:latin typeface="+mj-lt"/>
              </a:rPr>
              <a:t/>
            </a:r>
            <a:br>
              <a:rPr lang="en-GB" sz="1600" b="0" dirty="0" smtClean="0">
                <a:solidFill>
                  <a:schemeClr val="accent2">
                    <a:lumMod val="50000"/>
                  </a:schemeClr>
                </a:solidFill>
                <a:latin typeface="+mj-lt"/>
              </a:rPr>
            </a:br>
            <a:r>
              <a:rPr lang="en-GB" sz="1600" b="0" dirty="0" smtClean="0">
                <a:solidFill>
                  <a:schemeClr val="accent2">
                    <a:lumMod val="50000"/>
                  </a:schemeClr>
                </a:solidFill>
                <a:latin typeface="+mj-lt"/>
              </a:rPr>
              <a:t>of </a:t>
            </a:r>
            <a:r>
              <a:rPr lang="en-GB" sz="1600" b="0" dirty="0">
                <a:solidFill>
                  <a:schemeClr val="accent2">
                    <a:lumMod val="50000"/>
                  </a:schemeClr>
                </a:solidFill>
                <a:latin typeface="+mj-lt"/>
              </a:rPr>
              <a:t>Strategic </a:t>
            </a:r>
            <a:r>
              <a:rPr lang="en-GB" sz="1600" b="0" dirty="0" smtClean="0">
                <a:solidFill>
                  <a:schemeClr val="accent2">
                    <a:lumMod val="50000"/>
                  </a:schemeClr>
                </a:solidFill>
                <a:latin typeface="+mj-lt"/>
              </a:rPr>
              <a:t>Plan</a:t>
            </a:r>
            <a:endParaRPr lang="en-GB" sz="1600" b="0" dirty="0" smtClean="0">
              <a:solidFill>
                <a:srgbClr val="0F5494"/>
              </a:solidFill>
              <a:latin typeface="+mj-lt"/>
            </a:endParaRPr>
          </a:p>
        </p:txBody>
      </p:sp>
      <p:sp>
        <p:nvSpPr>
          <p:cNvPr id="25" name="TextBox 24"/>
          <p:cNvSpPr txBox="1"/>
          <p:nvPr/>
        </p:nvSpPr>
        <p:spPr>
          <a:xfrm>
            <a:off x="2795800" y="1860444"/>
            <a:ext cx="5664632" cy="830997"/>
          </a:xfrm>
          <a:prstGeom prst="rect">
            <a:avLst/>
          </a:prstGeom>
          <a:noFill/>
        </p:spPr>
        <p:txBody>
          <a:bodyPr wrap="square" rtlCol="0">
            <a:spAutoFit/>
          </a:bodyPr>
          <a:lstStyle/>
          <a:p>
            <a:pPr lvl="0">
              <a:spcBef>
                <a:spcPts val="1800"/>
              </a:spcBef>
              <a:spcAft>
                <a:spcPts val="1200"/>
              </a:spcAft>
              <a:buClr>
                <a:srgbClr val="FBC400"/>
              </a:buClr>
              <a:defRPr/>
            </a:pPr>
            <a:r>
              <a:rPr lang="en-US" sz="1600" b="0" dirty="0" smtClean="0">
                <a:solidFill>
                  <a:srgbClr val="878685">
                    <a:lumMod val="50000"/>
                  </a:srgbClr>
                </a:solidFill>
                <a:latin typeface="+mj-lt"/>
              </a:rPr>
              <a:t>Early involvement and exchanges with Member States, consultation </a:t>
            </a:r>
            <a:r>
              <a:rPr lang="en-US" sz="1600" b="0" dirty="0">
                <a:solidFill>
                  <a:srgbClr val="878685">
                    <a:lumMod val="50000"/>
                  </a:srgbClr>
                </a:solidFill>
                <a:latin typeface="+mj-lt"/>
              </a:rPr>
              <a:t>with stakeholders and the public at </a:t>
            </a:r>
            <a:r>
              <a:rPr lang="en-US" sz="1600" b="0" dirty="0" smtClean="0">
                <a:solidFill>
                  <a:srgbClr val="878685">
                    <a:lumMod val="50000"/>
                  </a:srgbClr>
                </a:solidFill>
                <a:latin typeface="+mj-lt"/>
              </a:rPr>
              <a:t>large Establishment of Mission Boards</a:t>
            </a:r>
            <a:endParaRPr lang="en-GB" sz="1600" b="0" dirty="0">
              <a:solidFill>
                <a:srgbClr val="878685">
                  <a:lumMod val="50000"/>
                </a:srgbClr>
              </a:solidFill>
              <a:latin typeface="+mj-lt"/>
            </a:endParaRPr>
          </a:p>
        </p:txBody>
      </p:sp>
      <p:cxnSp>
        <p:nvCxnSpPr>
          <p:cNvPr id="4" name="Straight Arrow Connector 3"/>
          <p:cNvCxnSpPr/>
          <p:nvPr/>
        </p:nvCxnSpPr>
        <p:spPr bwMode="auto">
          <a:xfrm>
            <a:off x="219278" y="1954823"/>
            <a:ext cx="0" cy="3562409"/>
          </a:xfrm>
          <a:prstGeom prst="straightConnector1">
            <a:avLst/>
          </a:prstGeom>
          <a:noFill/>
          <a:ln w="9525" cap="flat" cmpd="sng" algn="ctr">
            <a:noFill/>
            <a:prstDash val="solid"/>
            <a:round/>
            <a:headEnd type="none" w="med" len="med"/>
            <a:tailEnd type="triangle"/>
          </a:ln>
          <a:effectLst/>
        </p:spPr>
      </p:cxnSp>
      <p:cxnSp>
        <p:nvCxnSpPr>
          <p:cNvPr id="8" name="Straight Arrow Connector 7"/>
          <p:cNvCxnSpPr>
            <a:endCxn id="22" idx="1"/>
          </p:cNvCxnSpPr>
          <p:nvPr/>
        </p:nvCxnSpPr>
        <p:spPr bwMode="auto">
          <a:xfrm flipV="1">
            <a:off x="806287" y="4445511"/>
            <a:ext cx="196297" cy="269340"/>
          </a:xfrm>
          <a:prstGeom prst="straightConnector1">
            <a:avLst/>
          </a:prstGeom>
          <a:noFill/>
          <a:ln w="9525" cap="flat" cmpd="sng" algn="ctr">
            <a:noFill/>
            <a:prstDash val="solid"/>
            <a:round/>
            <a:headEnd type="none" w="med" len="med"/>
            <a:tailEnd type="triangle"/>
          </a:ln>
          <a:effectLst/>
        </p:spPr>
      </p:cxnSp>
      <p:sp>
        <p:nvSpPr>
          <p:cNvPr id="39" name="Down Arrow 38"/>
          <p:cNvSpPr/>
          <p:nvPr/>
        </p:nvSpPr>
        <p:spPr>
          <a:xfrm>
            <a:off x="536944" y="1702757"/>
            <a:ext cx="342208" cy="4494193"/>
          </a:xfrm>
          <a:prstGeom prst="downArrow">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fr-BE" sz="1800" b="0"/>
          </a:p>
        </p:txBody>
      </p:sp>
      <p:sp>
        <p:nvSpPr>
          <p:cNvPr id="21" name="Rounded Rectangle 20"/>
          <p:cNvSpPr/>
          <p:nvPr/>
        </p:nvSpPr>
        <p:spPr>
          <a:xfrm>
            <a:off x="1002584" y="5073508"/>
            <a:ext cx="1486013" cy="947780"/>
          </a:xfrm>
          <a:prstGeom prst="roundRect">
            <a:avLst/>
          </a:prstGeom>
          <a:solidFill>
            <a:schemeClr val="accent4">
              <a:lumMod val="7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smtClean="0">
                <a:solidFill>
                  <a:schemeClr val="bg1"/>
                </a:solidFill>
              </a:rPr>
              <a:t>2021</a:t>
            </a:r>
            <a:endParaRPr lang="en-GB" sz="1600" dirty="0">
              <a:solidFill>
                <a:schemeClr val="bg1"/>
              </a:solidFill>
            </a:endParaRPr>
          </a:p>
        </p:txBody>
      </p:sp>
      <p:sp>
        <p:nvSpPr>
          <p:cNvPr id="28" name="TextBox 27"/>
          <p:cNvSpPr txBox="1"/>
          <p:nvPr/>
        </p:nvSpPr>
        <p:spPr>
          <a:xfrm>
            <a:off x="2757522" y="4153123"/>
            <a:ext cx="5702910" cy="584775"/>
          </a:xfrm>
          <a:prstGeom prst="rect">
            <a:avLst/>
          </a:prstGeom>
          <a:noFill/>
        </p:spPr>
        <p:txBody>
          <a:bodyPr wrap="square" rtlCol="0">
            <a:spAutoFit/>
          </a:bodyPr>
          <a:lstStyle/>
          <a:p>
            <a:pPr lvl="0">
              <a:spcBef>
                <a:spcPts val="1800"/>
              </a:spcBef>
              <a:spcAft>
                <a:spcPts val="1200"/>
              </a:spcAft>
              <a:defRPr/>
            </a:pPr>
            <a:r>
              <a:rPr lang="en-GB" sz="1600" b="0" dirty="0" smtClean="0">
                <a:solidFill>
                  <a:schemeClr val="accent2">
                    <a:lumMod val="50000"/>
                  </a:schemeClr>
                </a:solidFill>
                <a:latin typeface="+mj-lt"/>
              </a:rPr>
              <a:t>Drafting of first Horizon Europe Work Programme on the basis of the Strategic Plan </a:t>
            </a:r>
            <a:endParaRPr lang="en-GB" sz="1600" b="0" dirty="0" smtClean="0">
              <a:solidFill>
                <a:srgbClr val="0F5494"/>
              </a:solidFill>
              <a:latin typeface="+mj-lt"/>
            </a:endParaRPr>
          </a:p>
        </p:txBody>
      </p:sp>
    </p:spTree>
    <p:extLst>
      <p:ext uri="{BB962C8B-B14F-4D97-AF65-F5344CB8AC3E}">
        <p14:creationId xmlns:p14="http://schemas.microsoft.com/office/powerpoint/2010/main" val="100641690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733256"/>
          </a:xfrm>
          <a:prstGeom prst="rect">
            <a:avLst/>
          </a:prstGeom>
          <a:solidFill>
            <a:srgbClr val="5B1D8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solidFill>
                <a:srgbClr val="5B1D8E"/>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7624" y="0"/>
            <a:ext cx="6520634" cy="5733256"/>
          </a:xfrm>
          <a:prstGeom prst="rect">
            <a:avLst/>
          </a:prstGeom>
        </p:spPr>
      </p:pic>
    </p:spTree>
    <p:extLst>
      <p:ext uri="{BB962C8B-B14F-4D97-AF65-F5344CB8AC3E}">
        <p14:creationId xmlns:p14="http://schemas.microsoft.com/office/powerpoint/2010/main" val="279963740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1521" y="557823"/>
            <a:ext cx="7488832" cy="720081"/>
          </a:xfrm>
          <a:prstGeom prst="rect">
            <a:avLst/>
          </a:prstGeom>
        </p:spPr>
        <p:txBody>
          <a:bodyPr/>
          <a:lstStyle/>
          <a:p>
            <a:pPr marL="265113" indent="0"/>
            <a:r>
              <a:rPr lang="en-GB" dirty="0" smtClean="0">
                <a:solidFill>
                  <a:schemeClr val="accent6"/>
                </a:solidFill>
                <a:latin typeface="Arial" panose="020B0604020202020204" pitchFamily="34" charset="0"/>
                <a:cs typeface="Arial" panose="020B0604020202020204" pitchFamily="34" charset="0"/>
              </a:rPr>
              <a:t>Research and </a:t>
            </a:r>
            <a:r>
              <a:rPr lang="en-GB" dirty="0">
                <a:solidFill>
                  <a:schemeClr val="accent6"/>
                </a:solidFill>
                <a:latin typeface="Arial" panose="020B0604020202020204" pitchFamily="34" charset="0"/>
                <a:cs typeface="Arial" panose="020B0604020202020204" pitchFamily="34" charset="0"/>
              </a:rPr>
              <a:t>i</a:t>
            </a:r>
            <a:r>
              <a:rPr lang="en-GB" dirty="0" smtClean="0">
                <a:solidFill>
                  <a:schemeClr val="accent6"/>
                </a:solidFill>
                <a:latin typeface="Arial" panose="020B0604020202020204" pitchFamily="34" charset="0"/>
                <a:cs typeface="Arial" panose="020B0604020202020204" pitchFamily="34" charset="0"/>
              </a:rPr>
              <a:t>nnovation days, 24 – 26 September 2019</a:t>
            </a:r>
            <a:r>
              <a:rPr lang="en-GB" b="0" dirty="0">
                <a:latin typeface="Arial" panose="020B0604020202020204" pitchFamily="34" charset="0"/>
                <a:cs typeface="Arial" panose="020B0604020202020204" pitchFamily="34" charset="0"/>
              </a:rPr>
              <a:t/>
            </a:r>
            <a:br>
              <a:rPr lang="en-GB" b="0" dirty="0">
                <a:latin typeface="Arial" panose="020B0604020202020204" pitchFamily="34" charset="0"/>
                <a:cs typeface="Arial" panose="020B0604020202020204" pitchFamily="34" charset="0"/>
              </a:rPr>
            </a:br>
            <a:endParaRPr lang="en-GB" b="0" u="sng"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4294967295"/>
          </p:nvPr>
        </p:nvSpPr>
        <p:spPr>
          <a:xfrm>
            <a:off x="467544" y="1772816"/>
            <a:ext cx="8208912" cy="4608512"/>
          </a:xfrm>
          <a:prstGeom prst="rect">
            <a:avLst/>
          </a:prstGeom>
          <a:ln w="28575">
            <a:noFill/>
          </a:ln>
        </p:spPr>
        <p:txBody>
          <a:bodyPr tIns="72000"/>
          <a:lstStyle/>
          <a:p>
            <a:pPr>
              <a:spcBef>
                <a:spcPts val="0"/>
              </a:spcBef>
              <a:spcAft>
                <a:spcPts val="600"/>
              </a:spcAft>
              <a:buClr>
                <a:schemeClr val="tx2"/>
              </a:buClr>
            </a:pPr>
            <a:r>
              <a:rPr lang="en-US" sz="2200" i="0" kern="1200" dirty="0"/>
              <a:t>Bringing together policy-makers, researchers, innovators, civil society representatives and other interested stakeholders </a:t>
            </a:r>
          </a:p>
          <a:p>
            <a:pPr marL="0" indent="0">
              <a:spcBef>
                <a:spcPts val="0"/>
              </a:spcBef>
              <a:spcAft>
                <a:spcPts val="600"/>
              </a:spcAft>
              <a:buClr>
                <a:schemeClr val="tx2"/>
              </a:buClr>
              <a:buNone/>
            </a:pPr>
            <a:endParaRPr lang="en-US" sz="2200" i="0" kern="1200" dirty="0"/>
          </a:p>
          <a:p>
            <a:pPr>
              <a:spcBef>
                <a:spcPts val="0"/>
              </a:spcBef>
              <a:spcAft>
                <a:spcPts val="600"/>
              </a:spcAft>
              <a:buClr>
                <a:schemeClr val="tx2"/>
              </a:buClr>
              <a:buFont typeface="Wingdings" panose="05000000000000000000" pitchFamily="2" charset="2"/>
              <a:buChar char="§"/>
            </a:pPr>
            <a:r>
              <a:rPr lang="en-US" sz="2200" i="0" kern="1200" dirty="0" smtClean="0"/>
              <a:t>Three days to debate</a:t>
            </a:r>
            <a:r>
              <a:rPr lang="en-US" sz="2200" i="0" kern="1200" dirty="0"/>
              <a:t>, solve and innovate – to help shape the future of research and innovation </a:t>
            </a:r>
            <a:r>
              <a:rPr lang="en-US" sz="2200" i="0" kern="1200" dirty="0" smtClean="0"/>
              <a:t>policy</a:t>
            </a:r>
            <a:endParaRPr lang="en-US" sz="2200" i="0" kern="1200" dirty="0"/>
          </a:p>
          <a:p>
            <a:pPr marL="0" indent="0">
              <a:spcBef>
                <a:spcPts val="0"/>
              </a:spcBef>
              <a:spcAft>
                <a:spcPts val="600"/>
              </a:spcAft>
              <a:buClr>
                <a:schemeClr val="tx2"/>
              </a:buClr>
              <a:buNone/>
            </a:pPr>
            <a:endParaRPr lang="en-US" sz="2200" i="0" kern="1200" dirty="0"/>
          </a:p>
          <a:p>
            <a:pPr marL="0" indent="0">
              <a:spcBef>
                <a:spcPts val="0"/>
              </a:spcBef>
              <a:spcAft>
                <a:spcPts val="600"/>
              </a:spcAft>
              <a:buClr>
                <a:schemeClr val="tx2"/>
              </a:buClr>
              <a:buNone/>
            </a:pPr>
            <a:r>
              <a:rPr lang="en-GB" sz="2200" i="0" kern="1200" dirty="0"/>
              <a:t>Three key elements of Horizon Europe to be discussed in particular:</a:t>
            </a:r>
          </a:p>
          <a:p>
            <a:pPr lvl="1">
              <a:spcBef>
                <a:spcPts val="0"/>
              </a:spcBef>
              <a:spcAft>
                <a:spcPts val="600"/>
              </a:spcAft>
              <a:buClr>
                <a:schemeClr val="tx2"/>
              </a:buClr>
            </a:pPr>
            <a:r>
              <a:rPr lang="en-GB" sz="2200" b="0" i="0" kern="1200" dirty="0"/>
              <a:t>The Strategic Plan, </a:t>
            </a:r>
          </a:p>
          <a:p>
            <a:pPr lvl="1">
              <a:spcBef>
                <a:spcPts val="0"/>
              </a:spcBef>
              <a:spcAft>
                <a:spcPts val="600"/>
              </a:spcAft>
              <a:buClr>
                <a:schemeClr val="tx2"/>
              </a:buClr>
            </a:pPr>
            <a:r>
              <a:rPr lang="en-GB" sz="2200" b="0" i="0" kern="1200" dirty="0"/>
              <a:t>Missions</a:t>
            </a:r>
          </a:p>
          <a:p>
            <a:pPr lvl="1">
              <a:spcBef>
                <a:spcPts val="0"/>
              </a:spcBef>
              <a:spcAft>
                <a:spcPts val="600"/>
              </a:spcAft>
              <a:buClr>
                <a:schemeClr val="tx2"/>
              </a:buClr>
            </a:pPr>
            <a:r>
              <a:rPr lang="en-GB" sz="2200" b="0" i="0" kern="1200" dirty="0"/>
              <a:t>Institutional partnerships</a:t>
            </a:r>
            <a:endParaRPr lang="fr-BE" sz="2200" b="0" i="0" kern="1200" dirty="0"/>
          </a:p>
        </p:txBody>
      </p:sp>
    </p:spTree>
    <p:extLst>
      <p:ext uri="{BB962C8B-B14F-4D97-AF65-F5344CB8AC3E}">
        <p14:creationId xmlns:p14="http://schemas.microsoft.com/office/powerpoint/2010/main" val="66137368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2314" t="38687" r="2159"/>
          <a:stretch/>
        </p:blipFill>
        <p:spPr>
          <a:xfrm>
            <a:off x="521264" y="3163060"/>
            <a:ext cx="3121190" cy="2705404"/>
          </a:xfrm>
          <a:prstGeom prst="rect">
            <a:avLst/>
          </a:prstGeom>
        </p:spPr>
      </p:pic>
      <p:sp>
        <p:nvSpPr>
          <p:cNvPr id="9" name="Title 1"/>
          <p:cNvSpPr txBox="1">
            <a:spLocks/>
          </p:cNvSpPr>
          <p:nvPr/>
        </p:nvSpPr>
        <p:spPr>
          <a:xfrm>
            <a:off x="512120" y="557824"/>
            <a:ext cx="8147248" cy="720081"/>
          </a:xfrm>
          <a:prstGeom prst="rect">
            <a:avLst/>
          </a:prstGeom>
        </p:spPr>
        <p:txBody>
          <a:bodyPr/>
          <a:lst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0" indent="0">
              <a:spcBef>
                <a:spcPts val="600"/>
              </a:spcBef>
            </a:pPr>
            <a:r>
              <a:rPr lang="en-GB" kern="0" smtClean="0">
                <a:solidFill>
                  <a:schemeClr val="accent6"/>
                </a:solidFill>
              </a:rPr>
              <a:t>Follow us and keep up to date via:</a:t>
            </a:r>
            <a:br>
              <a:rPr lang="en-GB" kern="0" smtClean="0">
                <a:solidFill>
                  <a:schemeClr val="accent6"/>
                </a:solidFill>
              </a:rPr>
            </a:br>
            <a:endParaRPr lang="en-GB" kern="0" dirty="0">
              <a:solidFill>
                <a:schemeClr val="accent6"/>
              </a:solidFill>
              <a:latin typeface="Arial" panose="020B0604020202020204" pitchFamily="34" charset="0"/>
              <a:cs typeface="Arial" panose="020B0604020202020204" pitchFamily="34" charset="0"/>
            </a:endParaRPr>
          </a:p>
        </p:txBody>
      </p:sp>
      <p:sp>
        <p:nvSpPr>
          <p:cNvPr id="10" name="ZoneTexte 3">
            <a:extLst>
              <a:ext uri="{FF2B5EF4-FFF2-40B4-BE49-F238E27FC236}">
                <a16:creationId xmlns:a16="http://schemas.microsoft.com/office/drawing/2014/main" id="{B969661B-3076-47BB-8A5A-6A9267B54BBF}"/>
              </a:ext>
            </a:extLst>
          </p:cNvPr>
          <p:cNvSpPr txBox="1"/>
          <p:nvPr/>
        </p:nvSpPr>
        <p:spPr>
          <a:xfrm>
            <a:off x="521264" y="1796623"/>
            <a:ext cx="8604448" cy="1200329"/>
          </a:xfrm>
          <a:prstGeom prst="rect">
            <a:avLst/>
          </a:prstGeom>
          <a:noFill/>
        </p:spPr>
        <p:txBody>
          <a:bodyPr wrap="square" rtlCol="0">
            <a:spAutoFit/>
          </a:bodyPr>
          <a:lstStyle/>
          <a:p>
            <a:pPr>
              <a:spcBef>
                <a:spcPts val="0"/>
              </a:spcBef>
              <a:buNone/>
            </a:pPr>
            <a:r>
              <a:rPr lang="en-GB" sz="1800" b="0" i="1" dirty="0">
                <a:solidFill>
                  <a:schemeClr val="accent3"/>
                </a:solidFill>
                <a:latin typeface="+mj-lt"/>
                <a:hlinkClick r:id="rId4"/>
              </a:rPr>
              <a:t>@Moedas</a:t>
            </a:r>
            <a:r>
              <a:rPr lang="en-GB" sz="1800" b="0" i="1" dirty="0">
                <a:solidFill>
                  <a:schemeClr val="accent3"/>
                </a:solidFill>
                <a:latin typeface="+mj-lt"/>
              </a:rPr>
              <a:t> </a:t>
            </a:r>
            <a:r>
              <a:rPr lang="en-GB" sz="1800" b="0" i="1" dirty="0">
                <a:solidFill>
                  <a:schemeClr val="accent3"/>
                </a:solidFill>
                <a:latin typeface="+mj-lt"/>
                <a:hlinkClick r:id="rId5"/>
              </a:rPr>
              <a:t>@</a:t>
            </a:r>
            <a:r>
              <a:rPr lang="en-GB" sz="1800" b="0" i="1" dirty="0" err="1">
                <a:solidFill>
                  <a:schemeClr val="accent3"/>
                </a:solidFill>
                <a:latin typeface="+mj-lt"/>
                <a:hlinkClick r:id="rId5"/>
              </a:rPr>
              <a:t>EUScienceInnov</a:t>
            </a:r>
            <a:r>
              <a:rPr lang="en-GB" sz="1800" b="0" i="1" dirty="0">
                <a:solidFill>
                  <a:schemeClr val="accent3"/>
                </a:solidFill>
                <a:latin typeface="+mj-lt"/>
              </a:rPr>
              <a:t> </a:t>
            </a:r>
            <a:r>
              <a:rPr lang="en-GB" sz="1800" b="0" i="1" dirty="0">
                <a:solidFill>
                  <a:schemeClr val="accent3"/>
                </a:solidFill>
                <a:latin typeface="+mj-lt"/>
                <a:hlinkClick r:id="rId6"/>
              </a:rPr>
              <a:t>@EU_H2020</a:t>
            </a:r>
            <a:r>
              <a:rPr lang="en-GB" sz="1800" b="0" i="1" dirty="0">
                <a:solidFill>
                  <a:schemeClr val="accent3"/>
                </a:solidFill>
                <a:latin typeface="+mj-lt"/>
              </a:rPr>
              <a:t> </a:t>
            </a:r>
            <a:r>
              <a:rPr lang="en-GB" sz="1800" b="0" i="1" dirty="0">
                <a:solidFill>
                  <a:schemeClr val="accent3"/>
                </a:solidFill>
                <a:latin typeface="+mj-lt"/>
                <a:hlinkClick r:id="rId7"/>
              </a:rPr>
              <a:t>@</a:t>
            </a:r>
            <a:r>
              <a:rPr lang="en-GB" sz="1800" b="0" i="1" dirty="0" err="1">
                <a:solidFill>
                  <a:schemeClr val="accent3"/>
                </a:solidFill>
                <a:latin typeface="+mj-lt"/>
                <a:hlinkClick r:id="rId7"/>
              </a:rPr>
              <a:t>HorizonMagEU</a:t>
            </a:r>
            <a:r>
              <a:rPr lang="en-GB" sz="1800" b="0" i="1" dirty="0">
                <a:solidFill>
                  <a:schemeClr val="accent3"/>
                </a:solidFill>
                <a:latin typeface="+mj-lt"/>
              </a:rPr>
              <a:t> </a:t>
            </a:r>
          </a:p>
          <a:p>
            <a:pPr>
              <a:spcBef>
                <a:spcPts val="0"/>
              </a:spcBef>
              <a:buNone/>
              <a:defRPr/>
            </a:pPr>
            <a:endParaRPr lang="en-GB" sz="1800" b="0" i="1" dirty="0">
              <a:solidFill>
                <a:schemeClr val="accent3"/>
              </a:solidFill>
              <a:latin typeface="+mj-lt"/>
            </a:endParaRPr>
          </a:p>
          <a:p>
            <a:pPr>
              <a:spcBef>
                <a:spcPts val="0"/>
              </a:spcBef>
              <a:buNone/>
              <a:defRPr/>
            </a:pPr>
            <a:r>
              <a:rPr lang="en-GB" sz="1800" b="0" i="1" dirty="0">
                <a:solidFill>
                  <a:schemeClr val="accent3"/>
                </a:solidFill>
                <a:latin typeface="+mj-lt"/>
                <a:hlinkClick r:id="rId8"/>
              </a:rPr>
              <a:t>https://www.facebook.com/EUScienceInnov/</a:t>
            </a:r>
            <a:r>
              <a:rPr lang="en-GB" sz="1800" b="0" i="1" dirty="0">
                <a:solidFill>
                  <a:schemeClr val="accent3"/>
                </a:solidFill>
                <a:latin typeface="+mj-lt"/>
              </a:rPr>
              <a:t> </a:t>
            </a:r>
          </a:p>
          <a:p>
            <a:pPr>
              <a:buNone/>
              <a:defRPr/>
            </a:pPr>
            <a:r>
              <a:rPr lang="en-GB" sz="1800" b="0" i="1" dirty="0">
                <a:solidFill>
                  <a:schemeClr val="accent3"/>
                </a:solidFill>
                <a:latin typeface="+mj-lt"/>
                <a:hlinkClick r:id="rId9"/>
              </a:rPr>
              <a:t>https://www.facebook.com/cmoedas/</a:t>
            </a:r>
            <a:r>
              <a:rPr lang="en-GB" sz="1800" b="0" i="1" dirty="0">
                <a:solidFill>
                  <a:schemeClr val="accent3"/>
                </a:solidFill>
                <a:latin typeface="+mj-lt"/>
              </a:rPr>
              <a:t> </a:t>
            </a:r>
          </a:p>
        </p:txBody>
      </p:sp>
      <p:sp>
        <p:nvSpPr>
          <p:cNvPr id="11" name="TextBox 10"/>
          <p:cNvSpPr txBox="1"/>
          <p:nvPr/>
        </p:nvSpPr>
        <p:spPr>
          <a:xfrm>
            <a:off x="3779912" y="3429000"/>
            <a:ext cx="5688632" cy="2523768"/>
          </a:xfrm>
          <a:prstGeom prst="rect">
            <a:avLst/>
          </a:prstGeom>
          <a:noFill/>
        </p:spPr>
        <p:txBody>
          <a:bodyPr wrap="square" rtlCol="0">
            <a:spAutoFit/>
          </a:bodyPr>
          <a:lstStyle/>
          <a:p>
            <a:pPr>
              <a:spcBef>
                <a:spcPts val="2400"/>
              </a:spcBef>
              <a:spcAft>
                <a:spcPts val="600"/>
              </a:spcAft>
              <a:buClrTx/>
              <a:buNone/>
              <a:defRPr/>
            </a:pPr>
            <a:r>
              <a:rPr lang="en-US" sz="1800" dirty="0">
                <a:solidFill>
                  <a:schemeClr val="accent3"/>
                </a:solidFill>
                <a:latin typeface="+mj-lt"/>
              </a:rPr>
              <a:t>Horizon Europe dedicated </a:t>
            </a:r>
            <a:r>
              <a:rPr lang="en-US" sz="1800" dirty="0" smtClean="0">
                <a:solidFill>
                  <a:schemeClr val="accent3"/>
                </a:solidFill>
                <a:latin typeface="+mj-lt"/>
              </a:rPr>
              <a:t>website</a:t>
            </a:r>
            <a:br>
              <a:rPr lang="en-US" sz="1800" dirty="0" smtClean="0">
                <a:solidFill>
                  <a:schemeClr val="accent3"/>
                </a:solidFill>
                <a:latin typeface="+mj-lt"/>
              </a:rPr>
            </a:br>
            <a:r>
              <a:rPr lang="en-US" sz="1800" b="0" i="1" u="sng" dirty="0" smtClean="0">
                <a:solidFill>
                  <a:schemeClr val="accent6"/>
                </a:solidFill>
                <a:latin typeface="+mj-lt"/>
                <a:hlinkClick r:id="rId10"/>
              </a:rPr>
              <a:t>http</a:t>
            </a:r>
            <a:r>
              <a:rPr lang="en-US" sz="1800" b="0" i="1" u="sng" dirty="0">
                <a:solidFill>
                  <a:schemeClr val="accent6"/>
                </a:solidFill>
                <a:latin typeface="+mj-lt"/>
                <a:hlinkClick r:id="rId10"/>
              </a:rPr>
              <a:t>://ec.europa.eu/horizon-europe</a:t>
            </a:r>
            <a:endParaRPr lang="en-GB" sz="1800" b="0" i="1" dirty="0">
              <a:solidFill>
                <a:schemeClr val="accent6"/>
              </a:solidFill>
              <a:latin typeface="+mj-lt"/>
            </a:endParaRPr>
          </a:p>
          <a:p>
            <a:pPr>
              <a:spcBef>
                <a:spcPts val="1200"/>
              </a:spcBef>
              <a:spcAft>
                <a:spcPts val="600"/>
              </a:spcAft>
              <a:defRPr/>
            </a:pPr>
            <a:r>
              <a:rPr lang="en-GB" sz="1800" dirty="0" smtClean="0">
                <a:solidFill>
                  <a:schemeClr val="accent3"/>
                </a:solidFill>
                <a:latin typeface="+mj-lt"/>
              </a:rPr>
              <a:t>European </a:t>
            </a:r>
            <a:r>
              <a:rPr lang="en-GB" sz="1800" dirty="0">
                <a:solidFill>
                  <a:schemeClr val="accent3"/>
                </a:solidFill>
                <a:latin typeface="+mj-lt"/>
              </a:rPr>
              <a:t>Innovation </a:t>
            </a:r>
            <a:r>
              <a:rPr lang="en-GB" sz="1800" dirty="0" smtClean="0">
                <a:solidFill>
                  <a:schemeClr val="accent3"/>
                </a:solidFill>
                <a:latin typeface="+mj-lt"/>
              </a:rPr>
              <a:t>Council</a:t>
            </a:r>
            <a:br>
              <a:rPr lang="en-GB" sz="1800" dirty="0" smtClean="0">
                <a:solidFill>
                  <a:schemeClr val="accent3"/>
                </a:solidFill>
                <a:latin typeface="+mj-lt"/>
              </a:rPr>
            </a:br>
            <a:r>
              <a:rPr lang="fr-BE" sz="1800" b="0" i="1" dirty="0" smtClean="0">
                <a:solidFill>
                  <a:srgbClr val="000000"/>
                </a:solidFill>
                <a:latin typeface="+mj-lt"/>
                <a:hlinkClick r:id="rId11"/>
              </a:rPr>
              <a:t>http</a:t>
            </a:r>
            <a:r>
              <a:rPr lang="fr-BE" sz="1800" b="0" i="1" dirty="0">
                <a:solidFill>
                  <a:srgbClr val="000000"/>
                </a:solidFill>
                <a:latin typeface="+mj-lt"/>
                <a:hlinkClick r:id="rId11"/>
              </a:rPr>
              <a:t>://ec.europa.eu/research/eic</a:t>
            </a:r>
            <a:endParaRPr lang="fr-BE" sz="1800" b="0" i="1" dirty="0">
              <a:solidFill>
                <a:srgbClr val="000000"/>
              </a:solidFill>
              <a:latin typeface="+mj-lt"/>
            </a:endParaRPr>
          </a:p>
          <a:p>
            <a:pPr>
              <a:spcBef>
                <a:spcPts val="1200"/>
              </a:spcBef>
              <a:buClrTx/>
              <a:buNone/>
              <a:defRPr/>
            </a:pPr>
            <a:r>
              <a:rPr lang="fr-BE" sz="1800" dirty="0" smtClean="0">
                <a:solidFill>
                  <a:schemeClr val="accent3"/>
                </a:solidFill>
                <a:latin typeface="+mj-lt"/>
              </a:rPr>
              <a:t>EU </a:t>
            </a:r>
            <a:r>
              <a:rPr lang="fr-BE" sz="1800" dirty="0">
                <a:solidFill>
                  <a:schemeClr val="accent3"/>
                </a:solidFill>
                <a:latin typeface="+mj-lt"/>
              </a:rPr>
              <a:t>budget for the future</a:t>
            </a:r>
            <a:br>
              <a:rPr lang="fr-BE" sz="1800" dirty="0">
                <a:solidFill>
                  <a:schemeClr val="accent3"/>
                </a:solidFill>
                <a:latin typeface="+mj-lt"/>
              </a:rPr>
            </a:br>
            <a:r>
              <a:rPr lang="fr-BE" sz="1800" b="0" i="1" dirty="0">
                <a:solidFill>
                  <a:schemeClr val="accent3"/>
                </a:solidFill>
                <a:latin typeface="+mj-lt"/>
                <a:hlinkClick r:id="rId12"/>
              </a:rPr>
              <a:t>http://ec.europa.eu/budget/mff/index_en.cfm</a:t>
            </a:r>
            <a:r>
              <a:rPr lang="fr-BE" sz="1800" b="0" i="1" dirty="0">
                <a:solidFill>
                  <a:schemeClr val="accent3"/>
                </a:solidFill>
                <a:latin typeface="+mj-lt"/>
              </a:rPr>
              <a:t> </a:t>
            </a:r>
          </a:p>
          <a:p>
            <a:endParaRPr lang="en-GB" sz="2000" b="0" dirty="0" err="1" smtClean="0">
              <a:solidFill>
                <a:srgbClr val="0F5494"/>
              </a:solidFill>
              <a:latin typeface="+mj-lt"/>
            </a:endParaRPr>
          </a:p>
        </p:txBody>
      </p:sp>
      <p:sp>
        <p:nvSpPr>
          <p:cNvPr id="12" name="TextBox 11"/>
          <p:cNvSpPr txBox="1"/>
          <p:nvPr/>
        </p:nvSpPr>
        <p:spPr>
          <a:xfrm>
            <a:off x="0" y="1214349"/>
            <a:ext cx="3059832" cy="400110"/>
          </a:xfrm>
          <a:prstGeom prst="rect">
            <a:avLst/>
          </a:prstGeom>
          <a:solidFill>
            <a:srgbClr val="0F5494"/>
          </a:solidFill>
        </p:spPr>
        <p:txBody>
          <a:bodyPr wrap="square" lIns="0" rtlCol="0" anchor="ctr" anchorCtr="0">
            <a:spAutoFit/>
          </a:bodyPr>
          <a:lstStyle/>
          <a:p>
            <a:pPr marL="612000"/>
            <a:r>
              <a:rPr lang="en-GB" sz="2000" b="0" i="1" spc="50" dirty="0">
                <a:solidFill>
                  <a:schemeClr val="bg1"/>
                </a:solidFill>
                <a:latin typeface="Arial" panose="020B0604020202020204" pitchFamily="34" charset="0"/>
                <a:cs typeface="Arial" panose="020B0604020202020204" pitchFamily="34" charset="0"/>
              </a:rPr>
              <a:t>#</a:t>
            </a:r>
            <a:r>
              <a:rPr lang="en-GB" sz="2000" b="0" spc="50" dirty="0" err="1" smtClean="0">
                <a:solidFill>
                  <a:schemeClr val="bg1"/>
                </a:solidFill>
                <a:latin typeface="Arial" panose="020B0604020202020204" pitchFamily="34" charset="0"/>
                <a:cs typeface="Arial" panose="020B0604020202020204" pitchFamily="34" charset="0"/>
              </a:rPr>
              <a:t>HorizonEU</a:t>
            </a:r>
            <a:endParaRPr lang="en-GB" sz="2000" b="0" spc="5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258355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26565" t="15053" r="24955" b="44215"/>
          <a:stretch/>
        </p:blipFill>
        <p:spPr>
          <a:xfrm>
            <a:off x="-36512" y="-27385"/>
            <a:ext cx="5256584" cy="6624737"/>
          </a:xfrm>
          <a:prstGeom prst="rect">
            <a:avLst/>
          </a:prstGeom>
        </p:spPr>
      </p:pic>
      <p:sp>
        <p:nvSpPr>
          <p:cNvPr id="7" name="Trapezoid 6"/>
          <p:cNvSpPr/>
          <p:nvPr/>
        </p:nvSpPr>
        <p:spPr>
          <a:xfrm>
            <a:off x="3618986" y="-10259"/>
            <a:ext cx="5537386" cy="6877050"/>
          </a:xfrm>
          <a:custGeom>
            <a:avLst/>
            <a:gdLst>
              <a:gd name="connsiteX0" fmla="*/ 0 w 7128793"/>
              <a:gd name="connsiteY0" fmla="*/ 6858000 h 6858000"/>
              <a:gd name="connsiteX1" fmla="*/ 945238 w 7128793"/>
              <a:gd name="connsiteY1" fmla="*/ 0 h 6858000"/>
              <a:gd name="connsiteX2" fmla="*/ 6183555 w 7128793"/>
              <a:gd name="connsiteY2" fmla="*/ 0 h 6858000"/>
              <a:gd name="connsiteX3" fmla="*/ 7128793 w 7128793"/>
              <a:gd name="connsiteY3" fmla="*/ 6858000 h 6858000"/>
              <a:gd name="connsiteX4" fmla="*/ 0 w 7128793"/>
              <a:gd name="connsiteY4" fmla="*/ 6858000 h 6858000"/>
              <a:gd name="connsiteX0" fmla="*/ 0 w 6183555"/>
              <a:gd name="connsiteY0" fmla="*/ 6858000 h 6866792"/>
              <a:gd name="connsiteX1" fmla="*/ 945238 w 6183555"/>
              <a:gd name="connsiteY1" fmla="*/ 0 h 6866792"/>
              <a:gd name="connsiteX2" fmla="*/ 6183555 w 6183555"/>
              <a:gd name="connsiteY2" fmla="*/ 0 h 6866792"/>
              <a:gd name="connsiteX3" fmla="*/ 5519801 w 6183555"/>
              <a:gd name="connsiteY3" fmla="*/ 6866792 h 6866792"/>
              <a:gd name="connsiteX4" fmla="*/ 0 w 6183555"/>
              <a:gd name="connsiteY4" fmla="*/ 6858000 h 6866792"/>
              <a:gd name="connsiteX0" fmla="*/ 0 w 5519801"/>
              <a:gd name="connsiteY0" fmla="*/ 6858000 h 6866792"/>
              <a:gd name="connsiteX1" fmla="*/ 945238 w 5519801"/>
              <a:gd name="connsiteY1" fmla="*/ 0 h 6866792"/>
              <a:gd name="connsiteX2" fmla="*/ 5453794 w 5519801"/>
              <a:gd name="connsiteY2" fmla="*/ 0 h 6866792"/>
              <a:gd name="connsiteX3" fmla="*/ 5519801 w 5519801"/>
              <a:gd name="connsiteY3" fmla="*/ 6866792 h 6866792"/>
              <a:gd name="connsiteX4" fmla="*/ 0 w 5519801"/>
              <a:gd name="connsiteY4" fmla="*/ 6858000 h 6866792"/>
              <a:gd name="connsiteX0" fmla="*/ 0 w 5519801"/>
              <a:gd name="connsiteY0" fmla="*/ 6858000 h 6866792"/>
              <a:gd name="connsiteX1" fmla="*/ 945238 w 5519801"/>
              <a:gd name="connsiteY1" fmla="*/ 0 h 6866792"/>
              <a:gd name="connsiteX2" fmla="*/ 5515340 w 5519801"/>
              <a:gd name="connsiteY2" fmla="*/ 0 h 6866792"/>
              <a:gd name="connsiteX3" fmla="*/ 5519801 w 5519801"/>
              <a:gd name="connsiteY3" fmla="*/ 6866792 h 6866792"/>
              <a:gd name="connsiteX4" fmla="*/ 0 w 5519801"/>
              <a:gd name="connsiteY4" fmla="*/ 6858000 h 6866792"/>
              <a:gd name="connsiteX0" fmla="*/ 0 w 5524133"/>
              <a:gd name="connsiteY0" fmla="*/ 6858000 h 6866792"/>
              <a:gd name="connsiteX1" fmla="*/ 945238 w 5524133"/>
              <a:gd name="connsiteY1" fmla="*/ 0 h 6866792"/>
              <a:gd name="connsiteX2" fmla="*/ 5524133 w 5524133"/>
              <a:gd name="connsiteY2" fmla="*/ 8792 h 6866792"/>
              <a:gd name="connsiteX3" fmla="*/ 5519801 w 5524133"/>
              <a:gd name="connsiteY3" fmla="*/ 6866792 h 6866792"/>
              <a:gd name="connsiteX4" fmla="*/ 0 w 5524133"/>
              <a:gd name="connsiteY4" fmla="*/ 6858000 h 6866792"/>
              <a:gd name="connsiteX0" fmla="*/ 0 w 5537386"/>
              <a:gd name="connsiteY0" fmla="*/ 6858000 h 6866792"/>
              <a:gd name="connsiteX1" fmla="*/ 945238 w 5537386"/>
              <a:gd name="connsiteY1" fmla="*/ 0 h 6866792"/>
              <a:gd name="connsiteX2" fmla="*/ 5524133 w 5537386"/>
              <a:gd name="connsiteY2" fmla="*/ 8792 h 6866792"/>
              <a:gd name="connsiteX3" fmla="*/ 5537386 w 5537386"/>
              <a:gd name="connsiteY3" fmla="*/ 6866792 h 6866792"/>
              <a:gd name="connsiteX4" fmla="*/ 0 w 5537386"/>
              <a:gd name="connsiteY4" fmla="*/ 6858000 h 6866792"/>
              <a:gd name="connsiteX0" fmla="*/ 0 w 5537386"/>
              <a:gd name="connsiteY0" fmla="*/ 6858000 h 6866792"/>
              <a:gd name="connsiteX1" fmla="*/ 945238 w 5537386"/>
              <a:gd name="connsiteY1" fmla="*/ 0 h 6866792"/>
              <a:gd name="connsiteX2" fmla="*/ 5409833 w 5537386"/>
              <a:gd name="connsiteY2" fmla="*/ 358042 h 6866792"/>
              <a:gd name="connsiteX3" fmla="*/ 5537386 w 5537386"/>
              <a:gd name="connsiteY3" fmla="*/ 6866792 h 6866792"/>
              <a:gd name="connsiteX4" fmla="*/ 0 w 5537386"/>
              <a:gd name="connsiteY4" fmla="*/ 6858000 h 6866792"/>
              <a:gd name="connsiteX0" fmla="*/ 0 w 5537386"/>
              <a:gd name="connsiteY0" fmla="*/ 6868258 h 6877050"/>
              <a:gd name="connsiteX1" fmla="*/ 945238 w 5537386"/>
              <a:gd name="connsiteY1" fmla="*/ 10258 h 6877050"/>
              <a:gd name="connsiteX2" fmla="*/ 5530483 w 5537386"/>
              <a:gd name="connsiteY2" fmla="*/ 0 h 6877050"/>
              <a:gd name="connsiteX3" fmla="*/ 5537386 w 5537386"/>
              <a:gd name="connsiteY3" fmla="*/ 6877050 h 6877050"/>
              <a:gd name="connsiteX4" fmla="*/ 0 w 5537386"/>
              <a:gd name="connsiteY4" fmla="*/ 6868258 h 687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7386" h="6877050">
                <a:moveTo>
                  <a:pt x="0" y="6868258"/>
                </a:moveTo>
                <a:lnTo>
                  <a:pt x="945238" y="10258"/>
                </a:lnTo>
                <a:lnTo>
                  <a:pt x="5530483" y="0"/>
                </a:lnTo>
                <a:cubicBezTo>
                  <a:pt x="5534901" y="2286000"/>
                  <a:pt x="5532968" y="4591050"/>
                  <a:pt x="5537386" y="6877050"/>
                </a:cubicBezTo>
                <a:lnTo>
                  <a:pt x="0" y="6868258"/>
                </a:lnTo>
                <a:close/>
              </a:path>
            </a:pathLst>
          </a:custGeom>
          <a:solidFill>
            <a:schemeClr val="bg1"/>
          </a:solidFill>
          <a:ln>
            <a:noFill/>
          </a:ln>
          <a:effectLst>
            <a:outerShdw blurRad="228600" dist="23000" dir="5400000" sx="101000" sy="101000" rotWithShape="0">
              <a:srgbClr val="000000">
                <a:alpha val="29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p>
        </p:txBody>
      </p:sp>
      <p:pic>
        <p:nvPicPr>
          <p:cNvPr id="3" name="Picture 17"/>
          <p:cNvPicPr>
            <a:picLocks noChangeAspect="1" noChangeArrowheads="1"/>
          </p:cNvPicPr>
          <p:nvPr/>
        </p:nvPicPr>
        <p:blipFill>
          <a:blip r:embed="rId4" cstate="print"/>
          <a:srcRect/>
          <a:stretch>
            <a:fillRect/>
          </a:stretch>
        </p:blipFill>
        <p:spPr bwMode="auto">
          <a:xfrm>
            <a:off x="11844808" y="5655593"/>
            <a:ext cx="2015901" cy="536432"/>
          </a:xfrm>
          <a:prstGeom prst="rect">
            <a:avLst/>
          </a:prstGeom>
          <a:noFill/>
          <a:ln w="9525">
            <a:noFill/>
            <a:miter lim="800000"/>
            <a:headEnd/>
            <a:tailEnd/>
          </a:ln>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284975"/>
            <a:ext cx="9144000" cy="573024"/>
          </a:xfrm>
          <a:prstGeom prst="rect">
            <a:avLst/>
          </a:prstGeom>
        </p:spPr>
      </p:pic>
      <p:sp>
        <p:nvSpPr>
          <p:cNvPr id="2" name="TextBox 1"/>
          <p:cNvSpPr txBox="1"/>
          <p:nvPr/>
        </p:nvSpPr>
        <p:spPr>
          <a:xfrm>
            <a:off x="4664986" y="1306743"/>
            <a:ext cx="4382510" cy="4585871"/>
          </a:xfrm>
          <a:prstGeom prst="rect">
            <a:avLst/>
          </a:prstGeom>
          <a:noFill/>
        </p:spPr>
        <p:txBody>
          <a:bodyPr wrap="square" rtlCol="0">
            <a:spAutoFit/>
          </a:bodyPr>
          <a:lstStyle/>
          <a:p>
            <a:r>
              <a:rPr lang="en-GB" sz="2400" dirty="0" smtClean="0">
                <a:solidFill>
                  <a:schemeClr val="accent6"/>
                </a:solidFill>
                <a:latin typeface="+mn-lt"/>
              </a:rPr>
              <a:t>'</a:t>
            </a:r>
            <a:r>
              <a:rPr lang="en-US" sz="2400" dirty="0">
                <a:solidFill>
                  <a:schemeClr val="accent6"/>
                </a:solidFill>
                <a:latin typeface="+mn-lt"/>
              </a:rPr>
              <a:t>We are now on track to launch the most ambitious ever European research and innovation </a:t>
            </a:r>
            <a:r>
              <a:rPr lang="en-US" sz="2400" dirty="0" err="1">
                <a:solidFill>
                  <a:schemeClr val="accent6"/>
                </a:solidFill>
                <a:latin typeface="+mn-lt"/>
              </a:rPr>
              <a:t>programme</a:t>
            </a:r>
            <a:r>
              <a:rPr lang="en-US" sz="2400" dirty="0">
                <a:solidFill>
                  <a:schemeClr val="accent6"/>
                </a:solidFill>
                <a:latin typeface="+mn-lt"/>
              </a:rPr>
              <a:t> in 2021, shaping the future for a strong, sustainable and competitive European economy and benefiting all regions in </a:t>
            </a:r>
            <a:r>
              <a:rPr lang="en-US" sz="2400" dirty="0" smtClean="0">
                <a:solidFill>
                  <a:schemeClr val="accent6"/>
                </a:solidFill>
                <a:latin typeface="+mn-lt"/>
              </a:rPr>
              <a:t>Europe.</a:t>
            </a:r>
            <a:r>
              <a:rPr lang="en-GB" sz="2400" dirty="0" smtClean="0">
                <a:solidFill>
                  <a:schemeClr val="accent6"/>
                </a:solidFill>
                <a:latin typeface="+mn-lt"/>
              </a:rPr>
              <a:t>' </a:t>
            </a:r>
          </a:p>
          <a:p>
            <a:endParaRPr lang="en-GB" sz="2400" dirty="0">
              <a:solidFill>
                <a:schemeClr val="accent6"/>
              </a:solidFill>
              <a:latin typeface="+mn-lt"/>
            </a:endParaRPr>
          </a:p>
          <a:p>
            <a:r>
              <a:rPr lang="en-GB" sz="1400" dirty="0">
                <a:solidFill>
                  <a:schemeClr val="accent6"/>
                </a:solidFill>
                <a:latin typeface="+mn-lt"/>
              </a:rPr>
              <a:t>Carlos Moedas, Commissioner, </a:t>
            </a:r>
            <a:r>
              <a:rPr lang="en-GB" sz="1400" dirty="0" smtClean="0">
                <a:solidFill>
                  <a:schemeClr val="accent6"/>
                </a:solidFill>
                <a:latin typeface="+mn-lt"/>
              </a:rPr>
              <a:t>20/3/2019</a:t>
            </a:r>
            <a:endParaRPr lang="en-GB" sz="1400" dirty="0">
              <a:solidFill>
                <a:schemeClr val="accent6"/>
              </a:solidFill>
              <a:latin typeface="+mn-lt"/>
            </a:endParaRPr>
          </a:p>
          <a:p>
            <a:endParaRPr lang="en-GB" sz="1400" dirty="0" smtClean="0">
              <a:solidFill>
                <a:schemeClr val="accent6"/>
              </a:solidFill>
              <a:latin typeface="+mn-lt"/>
            </a:endParaRPr>
          </a:p>
          <a:p>
            <a:endParaRPr lang="en-GB" sz="2400" dirty="0">
              <a:solidFill>
                <a:schemeClr val="accent6"/>
              </a:solidFill>
              <a:latin typeface="+mn-lt"/>
            </a:endParaRPr>
          </a:p>
        </p:txBody>
      </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88868" y="5493016"/>
            <a:ext cx="2230960" cy="585683"/>
          </a:xfrm>
          <a:prstGeom prst="rect">
            <a:avLst/>
          </a:prstGeom>
        </p:spPr>
      </p:pic>
      <p:pic>
        <p:nvPicPr>
          <p:cNvPr id="4" name="Picture 3"/>
          <p:cNvPicPr>
            <a:picLocks noChangeAspect="1"/>
          </p:cNvPicPr>
          <p:nvPr/>
        </p:nvPicPr>
        <p:blipFill rotWithShape="1">
          <a:blip r:embed="rId7">
            <a:extLst>
              <a:ext uri="{28A0092B-C50C-407E-A947-70E740481C1C}">
                <a14:useLocalDpi xmlns:a14="http://schemas.microsoft.com/office/drawing/2010/main" val="0"/>
              </a:ext>
            </a:extLst>
          </a:blip>
          <a:srcRect r="32595"/>
          <a:stretch/>
        </p:blipFill>
        <p:spPr>
          <a:xfrm>
            <a:off x="2727082" y="1719512"/>
            <a:ext cx="1916926" cy="2864346"/>
          </a:xfrm>
          <a:prstGeom prst="rect">
            <a:avLst/>
          </a:prstGeom>
        </p:spPr>
      </p:pic>
    </p:spTree>
    <p:extLst>
      <p:ext uri="{BB962C8B-B14F-4D97-AF65-F5344CB8AC3E}">
        <p14:creationId xmlns:p14="http://schemas.microsoft.com/office/powerpoint/2010/main" val="325826694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8788" y="2152338"/>
            <a:ext cx="8229600" cy="1924734"/>
          </a:xfrm>
          <a:prstGeom prst="rect">
            <a:avLst/>
          </a:prstGeom>
        </p:spPr>
        <p:txBody>
          <a:bodyPr/>
          <a:lst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algn="ctr">
              <a:lnSpc>
                <a:spcPct val="200000"/>
              </a:lnSpc>
            </a:pPr>
            <a:r>
              <a:rPr lang="en-GB" sz="4800" b="0" kern="0" dirty="0" smtClean="0">
                <a:solidFill>
                  <a:schemeClr val="tx2"/>
                </a:solidFill>
              </a:rPr>
              <a:t>Thank you!</a:t>
            </a:r>
          </a:p>
          <a:p>
            <a:pPr algn="ctr"/>
            <a:r>
              <a:rPr lang="en-GB" b="0" kern="0" dirty="0" smtClean="0">
                <a:latin typeface="EC Square Sans Pro" panose="020B0506040000020004" pitchFamily="34" charset="0"/>
              </a:rPr>
              <a:t/>
            </a:r>
            <a:br>
              <a:rPr lang="en-GB" b="0" kern="0" dirty="0" smtClean="0">
                <a:latin typeface="EC Square Sans Pro" panose="020B0506040000020004" pitchFamily="34" charset="0"/>
              </a:rPr>
            </a:br>
            <a:r>
              <a:rPr lang="en-GB" b="0" kern="0" dirty="0" smtClean="0">
                <a:latin typeface="EC Square Sans Pro" panose="020B0506040000020004" pitchFamily="34" charset="0"/>
              </a:rPr>
              <a:t> </a:t>
            </a:r>
            <a:br>
              <a:rPr lang="en-GB" b="0" kern="0" dirty="0" smtClean="0">
                <a:latin typeface="EC Square Sans Pro" panose="020B0506040000020004" pitchFamily="34" charset="0"/>
              </a:rPr>
            </a:br>
            <a:r>
              <a:rPr lang="en-GB" b="0" kern="0" dirty="0" smtClean="0">
                <a:latin typeface="EC Square Sans Pro" panose="020B0506040000020004" pitchFamily="34" charset="0"/>
              </a:rPr>
              <a:t/>
            </a:r>
            <a:br>
              <a:rPr lang="en-GB" b="0" kern="0" dirty="0" smtClean="0">
                <a:latin typeface="EC Square Sans Pro" panose="020B0506040000020004" pitchFamily="34" charset="0"/>
              </a:rPr>
            </a:br>
            <a:r>
              <a:rPr lang="en-GB" kern="0" dirty="0" smtClean="0"/>
              <a:t/>
            </a:r>
            <a:br>
              <a:rPr lang="en-GB" kern="0" dirty="0" smtClean="0"/>
            </a:br>
            <a:endParaRPr lang="en-GB" kern="0" dirty="0"/>
          </a:p>
        </p:txBody>
      </p:sp>
      <p:sp>
        <p:nvSpPr>
          <p:cNvPr id="3" name="TextBox 2"/>
          <p:cNvSpPr txBox="1"/>
          <p:nvPr/>
        </p:nvSpPr>
        <p:spPr>
          <a:xfrm>
            <a:off x="3077061" y="3861048"/>
            <a:ext cx="2993054" cy="400110"/>
          </a:xfrm>
          <a:prstGeom prst="rect">
            <a:avLst/>
          </a:prstGeom>
          <a:solidFill>
            <a:srgbClr val="0F5494"/>
          </a:solidFill>
        </p:spPr>
        <p:txBody>
          <a:bodyPr wrap="square" lIns="0" rtlCol="0" anchor="ctr" anchorCtr="0">
            <a:spAutoFit/>
          </a:bodyPr>
          <a:lstStyle/>
          <a:p>
            <a:pPr algn="ctr"/>
            <a:r>
              <a:rPr lang="en-GB" sz="2000" b="0" i="1" dirty="0">
                <a:solidFill>
                  <a:schemeClr val="bg1"/>
                </a:solidFill>
                <a:latin typeface="Arial" panose="020B0604020202020204" pitchFamily="34" charset="0"/>
                <a:cs typeface="Arial" panose="020B0604020202020204" pitchFamily="34" charset="0"/>
              </a:rPr>
              <a:t>#</a:t>
            </a:r>
            <a:r>
              <a:rPr lang="en-GB" sz="2000" b="0" dirty="0" err="1" smtClean="0">
                <a:solidFill>
                  <a:schemeClr val="bg1"/>
                </a:solidFill>
                <a:latin typeface="Arial" panose="020B0604020202020204" pitchFamily="34" charset="0"/>
                <a:cs typeface="Arial" panose="020B0604020202020204" pitchFamily="34" charset="0"/>
              </a:rPr>
              <a:t>HorizonEU</a:t>
            </a:r>
            <a:endParaRPr lang="en-GB" sz="2000" b="0"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0" y="6453916"/>
            <a:ext cx="9144000" cy="184666"/>
          </a:xfrm>
          <a:prstGeom prst="rect">
            <a:avLst/>
          </a:prstGeom>
          <a:noFill/>
        </p:spPr>
        <p:txBody>
          <a:bodyPr wrap="square" rtlCol="0">
            <a:spAutoFit/>
          </a:bodyPr>
          <a:lstStyle/>
          <a:p>
            <a:pPr algn="ctr"/>
            <a:r>
              <a:rPr lang="en-GB" sz="600" b="0" kern="0" dirty="0">
                <a:solidFill>
                  <a:schemeClr val="accent2">
                    <a:lumMod val="50000"/>
                  </a:schemeClr>
                </a:solidFill>
              </a:rPr>
              <a:t>© European Union, </a:t>
            </a:r>
            <a:r>
              <a:rPr lang="en-GB" sz="600" b="0" kern="0" dirty="0" smtClean="0">
                <a:solidFill>
                  <a:schemeClr val="accent2">
                    <a:lumMod val="50000"/>
                  </a:schemeClr>
                </a:solidFill>
              </a:rPr>
              <a:t>2019. | Images </a:t>
            </a:r>
            <a:r>
              <a:rPr lang="en-GB" sz="600" b="0" kern="0" dirty="0">
                <a:solidFill>
                  <a:schemeClr val="accent2">
                    <a:lumMod val="50000"/>
                  </a:schemeClr>
                </a:solidFill>
              </a:rPr>
              <a:t>source: © </a:t>
            </a:r>
            <a:r>
              <a:rPr lang="en-GB" sz="600" b="0" kern="0" dirty="0" err="1">
                <a:solidFill>
                  <a:schemeClr val="accent2">
                    <a:lumMod val="50000"/>
                  </a:schemeClr>
                </a:solidFill>
              </a:rPr>
              <a:t>darkovujic</a:t>
            </a:r>
            <a:r>
              <a:rPr lang="en-GB" sz="600" b="0" kern="0" dirty="0">
                <a:solidFill>
                  <a:schemeClr val="accent2">
                    <a:lumMod val="50000"/>
                  </a:schemeClr>
                </a:solidFill>
              </a:rPr>
              <a:t>, #82863476; © </a:t>
            </a:r>
            <a:r>
              <a:rPr lang="en-GB" sz="600" b="0" kern="0" dirty="0" err="1">
                <a:solidFill>
                  <a:schemeClr val="accent2">
                    <a:lumMod val="50000"/>
                  </a:schemeClr>
                </a:solidFill>
              </a:rPr>
              <a:t>Konovalov</a:t>
            </a:r>
            <a:r>
              <a:rPr lang="en-GB" sz="600" b="0" kern="0" dirty="0">
                <a:solidFill>
                  <a:schemeClr val="accent2">
                    <a:lumMod val="50000"/>
                  </a:schemeClr>
                </a:solidFill>
              </a:rPr>
              <a:t> Pavel, #109031193; 2018. Fotolia.com</a:t>
            </a:r>
            <a:endParaRPr lang="en-GB" sz="600" b="0" dirty="0" smtClean="0">
              <a:solidFill>
                <a:srgbClr val="0F5494"/>
              </a:solidFill>
            </a:endParaRPr>
          </a:p>
        </p:txBody>
      </p:sp>
      <p:sp>
        <p:nvSpPr>
          <p:cNvPr id="5" name="TextBox 4"/>
          <p:cNvSpPr txBox="1"/>
          <p:nvPr/>
        </p:nvSpPr>
        <p:spPr>
          <a:xfrm>
            <a:off x="1592240" y="4345940"/>
            <a:ext cx="5959520" cy="523220"/>
          </a:xfrm>
          <a:prstGeom prst="rect">
            <a:avLst/>
          </a:prstGeom>
          <a:noFill/>
        </p:spPr>
        <p:txBody>
          <a:bodyPr wrap="square" rtlCol="0">
            <a:spAutoFit/>
          </a:bodyPr>
          <a:lstStyle/>
          <a:p>
            <a:pPr algn="ctr"/>
            <a:r>
              <a:rPr lang="en-US" sz="1800" u="sng" dirty="0">
                <a:solidFill>
                  <a:schemeClr val="accent6"/>
                </a:solidFill>
                <a:hlinkClick r:id="rId3"/>
              </a:rPr>
              <a:t>http://ec.europa.eu/horizon-europe</a:t>
            </a:r>
            <a:endParaRPr lang="en-GB" sz="1800" dirty="0">
              <a:solidFill>
                <a:schemeClr val="accent6"/>
              </a:solidFill>
            </a:endParaRPr>
          </a:p>
          <a:p>
            <a:pPr algn="ctr"/>
            <a:endParaRPr lang="en-GB" sz="1000" b="0" dirty="0" err="1" smtClean="0">
              <a:solidFill>
                <a:schemeClr val="accent3"/>
              </a:solidFill>
            </a:endParaRPr>
          </a:p>
        </p:txBody>
      </p:sp>
    </p:spTree>
    <p:extLst>
      <p:ext uri="{BB962C8B-B14F-4D97-AF65-F5344CB8AC3E}">
        <p14:creationId xmlns:p14="http://schemas.microsoft.com/office/powerpoint/2010/main" val="185256089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025594"/>
            <a:ext cx="8244408" cy="646331"/>
          </a:xfrm>
          <a:prstGeom prst="rect">
            <a:avLst/>
          </a:prstGeom>
          <a:solidFill>
            <a:schemeClr val="accent6"/>
          </a:solidFill>
        </p:spPr>
        <p:txBody>
          <a:bodyPr wrap="square" lIns="0" rtlCol="0" anchor="ctr" anchorCtr="0">
            <a:spAutoFit/>
          </a:bodyPr>
          <a:lstStyle/>
          <a:p>
            <a:pPr lvl="1"/>
            <a:r>
              <a:rPr lang="en-GB" sz="3600" dirty="0" smtClean="0">
                <a:solidFill>
                  <a:srgbClr val="FFFFFF"/>
                </a:solidFill>
                <a:latin typeface="Arial"/>
              </a:rPr>
              <a:t>Annex with additional material</a:t>
            </a:r>
            <a:endParaRPr lang="en-GB" sz="3200" dirty="0">
              <a:solidFill>
                <a:srgbClr val="FFFFFF"/>
              </a:solidFill>
              <a:latin typeface="Arial"/>
            </a:endParaRPr>
          </a:p>
        </p:txBody>
      </p:sp>
    </p:spTree>
    <p:extLst>
      <p:ext uri="{BB962C8B-B14F-4D97-AF65-F5344CB8AC3E}">
        <p14:creationId xmlns:p14="http://schemas.microsoft.com/office/powerpoint/2010/main" val="112545689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04120" y="557823"/>
            <a:ext cx="8352928" cy="720081"/>
          </a:xfrm>
          <a:prstGeom prst="rect">
            <a:avLst/>
          </a:prstGeom>
        </p:spPr>
        <p:txBody>
          <a:bodyPr/>
          <a:lstStyle/>
          <a:p>
            <a:r>
              <a:rPr lang="en-GB" dirty="0" smtClean="0">
                <a:solidFill>
                  <a:schemeClr val="accent6"/>
                </a:solidFill>
                <a:latin typeface="Arial" panose="020B0604020202020204" pitchFamily="34" charset="0"/>
                <a:cs typeface="Arial" panose="020B0604020202020204" pitchFamily="34" charset="0"/>
              </a:rPr>
              <a:t>The next long-term EU budget (2021-2027):</a:t>
            </a:r>
            <a:endParaRPr lang="en-GB" u="sng" dirty="0">
              <a:solidFill>
                <a:schemeClr val="accent6"/>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4368" t="65705" r="90319" b="8013"/>
          <a:stretch/>
        </p:blipFill>
        <p:spPr>
          <a:xfrm>
            <a:off x="596913" y="4653136"/>
            <a:ext cx="216024" cy="1296144"/>
          </a:xfrm>
          <a:prstGeom prst="rect">
            <a:avLst/>
          </a:prstGeom>
        </p:spPr>
      </p:pic>
      <p:sp>
        <p:nvSpPr>
          <p:cNvPr id="4" name="TextBox 3"/>
          <p:cNvSpPr txBox="1"/>
          <p:nvPr/>
        </p:nvSpPr>
        <p:spPr>
          <a:xfrm>
            <a:off x="622756" y="1187460"/>
            <a:ext cx="3600772" cy="369332"/>
          </a:xfrm>
          <a:prstGeom prst="rect">
            <a:avLst/>
          </a:prstGeom>
          <a:noFill/>
        </p:spPr>
        <p:txBody>
          <a:bodyPr wrap="square" rtlCol="0">
            <a:spAutoFit/>
          </a:bodyPr>
          <a:lstStyle/>
          <a:p>
            <a:pPr algn="ctr"/>
            <a:r>
              <a:rPr lang="fr-BE" sz="1800" dirty="0" err="1" smtClean="0">
                <a:solidFill>
                  <a:schemeClr val="accent6"/>
                </a:solidFill>
                <a:latin typeface="Arial" panose="020B0604020202020204" pitchFamily="34" charset="0"/>
                <a:cs typeface="Arial" panose="020B0604020202020204" pitchFamily="34" charset="0"/>
              </a:rPr>
              <a:t>Investing</a:t>
            </a:r>
            <a:r>
              <a:rPr lang="fr-BE" sz="1800" dirty="0" smtClean="0">
                <a:solidFill>
                  <a:schemeClr val="accent6"/>
                </a:solidFill>
                <a:latin typeface="Arial" panose="020B0604020202020204" pitchFamily="34" charset="0"/>
                <a:cs typeface="Arial" panose="020B0604020202020204" pitchFamily="34" charset="0"/>
              </a:rPr>
              <a:t> in the future</a:t>
            </a:r>
            <a:endParaRPr lang="en-GB" sz="1800" dirty="0" err="1" smtClean="0">
              <a:solidFill>
                <a:schemeClr val="accent6"/>
              </a:solidFill>
              <a:latin typeface="Arial" panose="020B0604020202020204" pitchFamily="34" charset="0"/>
              <a:cs typeface="Arial" panose="020B0604020202020204" pitchFamily="34" charset="0"/>
            </a:endParaRPr>
          </a:p>
        </p:txBody>
      </p:sp>
      <p:sp>
        <p:nvSpPr>
          <p:cNvPr id="5" name="TextBox 4"/>
          <p:cNvSpPr txBox="1"/>
          <p:nvPr/>
        </p:nvSpPr>
        <p:spPr>
          <a:xfrm>
            <a:off x="740929" y="4653136"/>
            <a:ext cx="3744416" cy="1283172"/>
          </a:xfrm>
          <a:prstGeom prst="rect">
            <a:avLst/>
          </a:prstGeom>
          <a:noFill/>
        </p:spPr>
        <p:txBody>
          <a:bodyPr wrap="square" rtlCol="0">
            <a:spAutoFit/>
          </a:bodyPr>
          <a:lstStyle/>
          <a:p>
            <a:pPr>
              <a:lnSpc>
                <a:spcPct val="200000"/>
              </a:lnSpc>
            </a:pPr>
            <a:r>
              <a:rPr lang="en-GB" sz="800" b="0" dirty="0">
                <a:solidFill>
                  <a:schemeClr val="accent3">
                    <a:lumMod val="50000"/>
                  </a:schemeClr>
                </a:solidFill>
              </a:rPr>
              <a:t>Digital Europe Programme &amp; </a:t>
            </a:r>
            <a:r>
              <a:rPr lang="en-GB" sz="800" b="0" dirty="0" smtClean="0">
                <a:solidFill>
                  <a:schemeClr val="accent3">
                    <a:lumMod val="50000"/>
                  </a:schemeClr>
                </a:solidFill>
              </a:rPr>
              <a:t>Connecting </a:t>
            </a:r>
            <a:r>
              <a:rPr lang="en-GB" sz="800" b="0" dirty="0">
                <a:solidFill>
                  <a:schemeClr val="accent3">
                    <a:lumMod val="50000"/>
                  </a:schemeClr>
                </a:solidFill>
              </a:rPr>
              <a:t>Europe Facility - Digital </a:t>
            </a:r>
            <a:endParaRPr lang="en-GB" sz="800" b="0" dirty="0" smtClean="0">
              <a:solidFill>
                <a:schemeClr val="accent3">
                  <a:lumMod val="50000"/>
                </a:schemeClr>
              </a:solidFill>
            </a:endParaRPr>
          </a:p>
          <a:p>
            <a:pPr>
              <a:lnSpc>
                <a:spcPct val="200000"/>
              </a:lnSpc>
            </a:pPr>
            <a:r>
              <a:rPr lang="en-GB" sz="800" b="0" dirty="0" smtClean="0">
                <a:solidFill>
                  <a:schemeClr val="accent3">
                    <a:lumMod val="50000"/>
                  </a:schemeClr>
                </a:solidFill>
              </a:rPr>
              <a:t>International </a:t>
            </a:r>
            <a:r>
              <a:rPr lang="en-GB" sz="800" b="0" dirty="0">
                <a:solidFill>
                  <a:schemeClr val="accent3">
                    <a:lumMod val="50000"/>
                  </a:schemeClr>
                </a:solidFill>
              </a:rPr>
              <a:t>Thermonuclear </a:t>
            </a:r>
            <a:r>
              <a:rPr lang="en-GB" sz="800" b="0" dirty="0" smtClean="0">
                <a:solidFill>
                  <a:schemeClr val="accent3">
                    <a:lumMod val="50000"/>
                  </a:schemeClr>
                </a:solidFill>
              </a:rPr>
              <a:t>Experimental </a:t>
            </a:r>
            <a:r>
              <a:rPr lang="en-GB" sz="800" b="0" dirty="0">
                <a:solidFill>
                  <a:schemeClr val="accent3">
                    <a:lumMod val="50000"/>
                  </a:schemeClr>
                </a:solidFill>
              </a:rPr>
              <a:t>Reactor (ITER) </a:t>
            </a:r>
            <a:endParaRPr lang="en-GB" sz="800" b="0" dirty="0" smtClean="0">
              <a:solidFill>
                <a:schemeClr val="accent3">
                  <a:lumMod val="50000"/>
                </a:schemeClr>
              </a:solidFill>
            </a:endParaRPr>
          </a:p>
          <a:p>
            <a:pPr>
              <a:lnSpc>
                <a:spcPct val="200000"/>
              </a:lnSpc>
            </a:pPr>
            <a:r>
              <a:rPr lang="en-GB" sz="800" b="0" dirty="0" err="1" smtClean="0">
                <a:solidFill>
                  <a:schemeClr val="accent3">
                    <a:lumMod val="50000"/>
                  </a:schemeClr>
                </a:solidFill>
              </a:rPr>
              <a:t>Euratom</a:t>
            </a:r>
            <a:r>
              <a:rPr lang="en-GB" sz="800" b="0" dirty="0" smtClean="0">
                <a:solidFill>
                  <a:schemeClr val="accent3">
                    <a:lumMod val="50000"/>
                  </a:schemeClr>
                </a:solidFill>
              </a:rPr>
              <a:t> </a:t>
            </a:r>
            <a:r>
              <a:rPr lang="en-GB" sz="800" b="0" dirty="0">
                <a:solidFill>
                  <a:schemeClr val="accent3">
                    <a:lumMod val="50000"/>
                  </a:schemeClr>
                </a:solidFill>
              </a:rPr>
              <a:t>Research </a:t>
            </a:r>
            <a:r>
              <a:rPr lang="en-GB" sz="800" b="0" dirty="0" smtClean="0">
                <a:solidFill>
                  <a:schemeClr val="accent3">
                    <a:lumMod val="50000"/>
                  </a:schemeClr>
                </a:solidFill>
              </a:rPr>
              <a:t>and </a:t>
            </a:r>
            <a:r>
              <a:rPr lang="en-GB" sz="800" b="0" dirty="0">
                <a:solidFill>
                  <a:schemeClr val="accent3">
                    <a:lumMod val="50000"/>
                  </a:schemeClr>
                </a:solidFill>
              </a:rPr>
              <a:t>Training </a:t>
            </a:r>
            <a:r>
              <a:rPr lang="en-GB" sz="800" b="0" dirty="0" smtClean="0">
                <a:solidFill>
                  <a:schemeClr val="accent3">
                    <a:lumMod val="50000"/>
                  </a:schemeClr>
                </a:solidFill>
              </a:rPr>
              <a:t>Programme</a:t>
            </a:r>
          </a:p>
          <a:p>
            <a:pPr>
              <a:lnSpc>
                <a:spcPct val="200000"/>
              </a:lnSpc>
            </a:pPr>
            <a:r>
              <a:rPr lang="en-GB" sz="800" b="0" dirty="0" smtClean="0">
                <a:solidFill>
                  <a:schemeClr val="accent3">
                    <a:lumMod val="50000"/>
                  </a:schemeClr>
                </a:solidFill>
              </a:rPr>
              <a:t>Innovation </a:t>
            </a:r>
            <a:r>
              <a:rPr lang="en-GB" sz="800" b="0" dirty="0">
                <a:solidFill>
                  <a:schemeClr val="accent3">
                    <a:lumMod val="50000"/>
                  </a:schemeClr>
                </a:solidFill>
              </a:rPr>
              <a:t>Window </a:t>
            </a:r>
            <a:r>
              <a:rPr lang="en-GB" sz="800" b="0" dirty="0" err="1" smtClean="0">
                <a:solidFill>
                  <a:schemeClr val="accent3">
                    <a:lumMod val="50000"/>
                  </a:schemeClr>
                </a:solidFill>
              </a:rPr>
              <a:t>InvestEU</a:t>
            </a:r>
            <a:r>
              <a:rPr lang="en-GB" sz="800" b="0" dirty="0" smtClean="0">
                <a:solidFill>
                  <a:schemeClr val="accent3">
                    <a:lumMod val="50000"/>
                  </a:schemeClr>
                </a:solidFill>
              </a:rPr>
              <a:t> </a:t>
            </a:r>
            <a:r>
              <a:rPr lang="en-GB" sz="800" b="0" dirty="0">
                <a:solidFill>
                  <a:schemeClr val="accent3">
                    <a:lumMod val="50000"/>
                  </a:schemeClr>
                </a:solidFill>
              </a:rPr>
              <a:t>Fund </a:t>
            </a:r>
            <a:endParaRPr lang="en-GB" sz="800" b="0" dirty="0" smtClean="0">
              <a:solidFill>
                <a:schemeClr val="accent3">
                  <a:lumMod val="50000"/>
                </a:schemeClr>
              </a:solidFill>
            </a:endParaRPr>
          </a:p>
          <a:p>
            <a:pPr>
              <a:lnSpc>
                <a:spcPct val="200000"/>
              </a:lnSpc>
            </a:pPr>
            <a:r>
              <a:rPr lang="en-GB" sz="800" b="0" dirty="0" smtClean="0">
                <a:solidFill>
                  <a:schemeClr val="accent3">
                    <a:lumMod val="50000"/>
                  </a:schemeClr>
                </a:solidFill>
              </a:rPr>
              <a:t>Horizon </a:t>
            </a:r>
            <a:r>
              <a:rPr lang="en-GB" sz="800" b="0" dirty="0">
                <a:solidFill>
                  <a:schemeClr val="accent3">
                    <a:lumMod val="50000"/>
                  </a:schemeClr>
                </a:solidFill>
              </a:rPr>
              <a:t>Europe </a:t>
            </a:r>
            <a:endParaRPr lang="en-GB" sz="800" b="0" dirty="0" smtClean="0">
              <a:solidFill>
                <a:schemeClr val="accent3">
                  <a:lumMod val="50000"/>
                </a:schemeClr>
              </a:solidFill>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34294"/>
          <a:stretch/>
        </p:blipFill>
        <p:spPr>
          <a:xfrm>
            <a:off x="577976" y="1484784"/>
            <a:ext cx="4066032" cy="3240360"/>
          </a:xfrm>
          <a:prstGeom prst="rect">
            <a:avLst/>
          </a:prstGeom>
        </p:spPr>
      </p:pic>
      <p:sp>
        <p:nvSpPr>
          <p:cNvPr id="8" name="TextBox 7"/>
          <p:cNvSpPr txBox="1"/>
          <p:nvPr/>
        </p:nvSpPr>
        <p:spPr>
          <a:xfrm>
            <a:off x="518065" y="5939988"/>
            <a:ext cx="4248472" cy="369332"/>
          </a:xfrm>
          <a:prstGeom prst="rect">
            <a:avLst/>
          </a:prstGeom>
          <a:noFill/>
        </p:spPr>
        <p:txBody>
          <a:bodyPr wrap="square" rtlCol="0">
            <a:spAutoFit/>
          </a:bodyPr>
          <a:lstStyle/>
          <a:p>
            <a:r>
              <a:rPr lang="en-US" sz="600" b="0" i="1" dirty="0">
                <a:solidFill>
                  <a:schemeClr val="accent3"/>
                </a:solidFill>
              </a:rPr>
              <a:t>Source: European Commission </a:t>
            </a:r>
            <a:endParaRPr lang="en-US" sz="600" b="0" i="1" dirty="0" smtClean="0">
              <a:solidFill>
                <a:schemeClr val="accent3"/>
              </a:solidFill>
            </a:endParaRPr>
          </a:p>
          <a:p>
            <a:r>
              <a:rPr lang="en-US" sz="600" b="0" i="1" dirty="0" smtClean="0">
                <a:solidFill>
                  <a:schemeClr val="accent3"/>
                </a:solidFill>
              </a:rPr>
              <a:t>Note</a:t>
            </a:r>
            <a:r>
              <a:rPr lang="en-US" sz="600" b="0" i="1" dirty="0">
                <a:solidFill>
                  <a:schemeClr val="accent3"/>
                </a:solidFill>
              </a:rPr>
              <a:t>: Compared to the Multiannual Financial Framework 2014-2020 at EU-27 (estimate)</a:t>
            </a:r>
          </a:p>
          <a:p>
            <a:endParaRPr lang="en-GB" sz="600" b="0" i="1" dirty="0" err="1" smtClean="0">
              <a:solidFill>
                <a:schemeClr val="accent3"/>
              </a:solidFill>
            </a:endParaRPr>
          </a:p>
        </p:txBody>
      </p:sp>
      <p:sp>
        <p:nvSpPr>
          <p:cNvPr id="6" name="TextBox 5"/>
          <p:cNvSpPr txBox="1"/>
          <p:nvPr/>
        </p:nvSpPr>
        <p:spPr>
          <a:xfrm>
            <a:off x="4483823" y="1628800"/>
            <a:ext cx="4273970" cy="3231654"/>
          </a:xfrm>
          <a:prstGeom prst="rect">
            <a:avLst/>
          </a:prstGeom>
          <a:noFill/>
        </p:spPr>
        <p:txBody>
          <a:bodyPr wrap="square" rtlCol="0">
            <a:spAutoFit/>
          </a:bodyPr>
          <a:lstStyle/>
          <a:p>
            <a:r>
              <a:rPr lang="en-GB" sz="2000" b="0" dirty="0" smtClean="0">
                <a:solidFill>
                  <a:schemeClr val="accent2">
                    <a:lumMod val="50000"/>
                  </a:schemeClr>
                </a:solidFill>
                <a:latin typeface="+mn-lt"/>
              </a:rPr>
              <a:t>Building </a:t>
            </a:r>
            <a:r>
              <a:rPr lang="en-GB" sz="2000" b="0" dirty="0">
                <a:solidFill>
                  <a:schemeClr val="accent2">
                    <a:lumMod val="50000"/>
                  </a:schemeClr>
                </a:solidFill>
                <a:latin typeface="+mn-lt"/>
              </a:rPr>
              <a:t>on the success of </a:t>
            </a:r>
            <a:r>
              <a:rPr lang="en-GB" sz="2000" b="0" dirty="0" smtClean="0">
                <a:solidFill>
                  <a:schemeClr val="accent2">
                    <a:lumMod val="50000"/>
                  </a:schemeClr>
                </a:solidFill>
                <a:latin typeface="+mn-lt"/>
              </a:rPr>
              <a:t/>
            </a:r>
            <a:br>
              <a:rPr lang="en-GB" sz="2000" b="0" dirty="0" smtClean="0">
                <a:solidFill>
                  <a:schemeClr val="accent2">
                    <a:lumMod val="50000"/>
                  </a:schemeClr>
                </a:solidFill>
                <a:latin typeface="+mn-lt"/>
              </a:rPr>
            </a:br>
            <a:r>
              <a:rPr lang="en-GB" sz="2000" b="0" dirty="0" smtClean="0">
                <a:solidFill>
                  <a:schemeClr val="accent2">
                    <a:lumMod val="50000"/>
                  </a:schemeClr>
                </a:solidFill>
                <a:latin typeface="+mn-lt"/>
              </a:rPr>
              <a:t>the </a:t>
            </a:r>
            <a:r>
              <a:rPr lang="en-GB" sz="2000" b="0" dirty="0">
                <a:solidFill>
                  <a:schemeClr val="accent2">
                    <a:lumMod val="50000"/>
                  </a:schemeClr>
                </a:solidFill>
                <a:latin typeface="+mn-lt"/>
              </a:rPr>
              <a:t>EU’s past flagship research </a:t>
            </a:r>
            <a:r>
              <a:rPr lang="en-GB" sz="2000" b="0" dirty="0" smtClean="0">
                <a:solidFill>
                  <a:schemeClr val="accent2">
                    <a:lumMod val="50000"/>
                  </a:schemeClr>
                </a:solidFill>
                <a:latin typeface="+mn-lt"/>
              </a:rPr>
              <a:t/>
            </a:r>
            <a:br>
              <a:rPr lang="en-GB" sz="2000" b="0" dirty="0" smtClean="0">
                <a:solidFill>
                  <a:schemeClr val="accent2">
                    <a:lumMod val="50000"/>
                  </a:schemeClr>
                </a:solidFill>
                <a:latin typeface="+mn-lt"/>
              </a:rPr>
            </a:br>
            <a:r>
              <a:rPr lang="en-GB" sz="2000" b="0" dirty="0" smtClean="0">
                <a:solidFill>
                  <a:schemeClr val="accent2">
                    <a:lumMod val="50000"/>
                  </a:schemeClr>
                </a:solidFill>
                <a:latin typeface="+mn-lt"/>
              </a:rPr>
              <a:t>and </a:t>
            </a:r>
            <a:r>
              <a:rPr lang="en-GB" sz="2000" b="0" dirty="0">
                <a:solidFill>
                  <a:schemeClr val="accent2">
                    <a:lumMod val="50000"/>
                  </a:schemeClr>
                </a:solidFill>
                <a:latin typeface="+mn-lt"/>
              </a:rPr>
              <a:t>innovation programmes, </a:t>
            </a:r>
            <a:r>
              <a:rPr lang="en-GB" sz="2000" b="0" dirty="0" smtClean="0">
                <a:solidFill>
                  <a:schemeClr val="accent2">
                    <a:lumMod val="50000"/>
                  </a:schemeClr>
                </a:solidFill>
                <a:latin typeface="+mn-lt"/>
              </a:rPr>
              <a:t/>
            </a:r>
            <a:br>
              <a:rPr lang="en-GB" sz="2000" b="0" dirty="0" smtClean="0">
                <a:solidFill>
                  <a:schemeClr val="accent2">
                    <a:lumMod val="50000"/>
                  </a:schemeClr>
                </a:solidFill>
                <a:latin typeface="+mn-lt"/>
              </a:rPr>
            </a:br>
            <a:r>
              <a:rPr lang="en-GB" sz="2000" b="0" dirty="0" smtClean="0">
                <a:solidFill>
                  <a:schemeClr val="accent2">
                    <a:lumMod val="50000"/>
                  </a:schemeClr>
                </a:solidFill>
                <a:latin typeface="+mn-lt"/>
              </a:rPr>
              <a:t>the </a:t>
            </a:r>
            <a:r>
              <a:rPr lang="en-GB" sz="2000" b="0" dirty="0">
                <a:solidFill>
                  <a:schemeClr val="accent2">
                    <a:lumMod val="50000"/>
                  </a:schemeClr>
                </a:solidFill>
                <a:latin typeface="+mn-lt"/>
              </a:rPr>
              <a:t>Commission proposes to </a:t>
            </a:r>
            <a:r>
              <a:rPr lang="en-GB" sz="2000" dirty="0">
                <a:solidFill>
                  <a:schemeClr val="accent2">
                    <a:lumMod val="50000"/>
                  </a:schemeClr>
                </a:solidFill>
                <a:latin typeface="+mn-lt"/>
              </a:rPr>
              <a:t>increase investment in </a:t>
            </a:r>
            <a:r>
              <a:rPr lang="en-GB" sz="2000" dirty="0" smtClean="0">
                <a:solidFill>
                  <a:schemeClr val="accent2">
                    <a:lumMod val="50000"/>
                  </a:schemeClr>
                </a:solidFill>
                <a:latin typeface="+mn-lt"/>
              </a:rPr>
              <a:t/>
            </a:r>
            <a:br>
              <a:rPr lang="en-GB" sz="2000" dirty="0" smtClean="0">
                <a:solidFill>
                  <a:schemeClr val="accent2">
                    <a:lumMod val="50000"/>
                  </a:schemeClr>
                </a:solidFill>
                <a:latin typeface="+mn-lt"/>
              </a:rPr>
            </a:br>
            <a:r>
              <a:rPr lang="en-GB" sz="2000" dirty="0" smtClean="0">
                <a:solidFill>
                  <a:schemeClr val="accent2">
                    <a:lumMod val="50000"/>
                  </a:schemeClr>
                </a:solidFill>
                <a:latin typeface="+mn-lt"/>
              </a:rPr>
              <a:t>research-innovation </a:t>
            </a:r>
            <a:r>
              <a:rPr lang="en-GB" sz="2000" dirty="0">
                <a:solidFill>
                  <a:schemeClr val="accent2">
                    <a:lumMod val="50000"/>
                  </a:schemeClr>
                </a:solidFill>
                <a:latin typeface="+mn-lt"/>
              </a:rPr>
              <a:t>and digital </a:t>
            </a:r>
            <a:r>
              <a:rPr lang="en-GB" sz="2000" b="0" dirty="0">
                <a:solidFill>
                  <a:schemeClr val="accent2">
                    <a:lumMod val="50000"/>
                  </a:schemeClr>
                </a:solidFill>
                <a:latin typeface="+mn-lt"/>
              </a:rPr>
              <a:t>by allocating </a:t>
            </a:r>
            <a:r>
              <a:rPr lang="en-GB" sz="2000" dirty="0" smtClean="0">
                <a:solidFill>
                  <a:schemeClr val="accent6"/>
                </a:solidFill>
                <a:latin typeface="+mn-lt"/>
              </a:rPr>
              <a:t>€ 114.2 </a:t>
            </a:r>
            <a:r>
              <a:rPr lang="en-GB" sz="2000" dirty="0">
                <a:solidFill>
                  <a:schemeClr val="accent6"/>
                </a:solidFill>
                <a:latin typeface="+mn-lt"/>
              </a:rPr>
              <a:t>billion </a:t>
            </a:r>
            <a:r>
              <a:rPr lang="en-GB" sz="2000" dirty="0" smtClean="0">
                <a:solidFill>
                  <a:schemeClr val="tx2"/>
                </a:solidFill>
                <a:latin typeface="+mn-lt"/>
              </a:rPr>
              <a:t/>
            </a:r>
            <a:br>
              <a:rPr lang="en-GB" sz="2000" dirty="0" smtClean="0">
                <a:solidFill>
                  <a:schemeClr val="tx2"/>
                </a:solidFill>
                <a:latin typeface="+mn-lt"/>
              </a:rPr>
            </a:br>
            <a:r>
              <a:rPr lang="en-GB" sz="2000" b="0" dirty="0" smtClean="0">
                <a:solidFill>
                  <a:schemeClr val="accent2">
                    <a:lumMod val="50000"/>
                  </a:schemeClr>
                </a:solidFill>
                <a:latin typeface="+mn-lt"/>
              </a:rPr>
              <a:t>for the </a:t>
            </a:r>
            <a:r>
              <a:rPr lang="en-GB" sz="2000" b="0" dirty="0">
                <a:solidFill>
                  <a:schemeClr val="accent2">
                    <a:lumMod val="50000"/>
                  </a:schemeClr>
                </a:solidFill>
                <a:latin typeface="+mn-lt"/>
              </a:rPr>
              <a:t>future </a:t>
            </a:r>
            <a:r>
              <a:rPr lang="en-GB" sz="2000" b="0" dirty="0" smtClean="0">
                <a:solidFill>
                  <a:schemeClr val="accent2">
                    <a:lumMod val="50000"/>
                  </a:schemeClr>
                </a:solidFill>
                <a:latin typeface="+mn-lt"/>
              </a:rPr>
              <a:t>Multiannual Financial Framework. </a:t>
            </a:r>
            <a:endParaRPr lang="en-GB" sz="2000" b="0" dirty="0">
              <a:solidFill>
                <a:schemeClr val="accent2">
                  <a:lumMod val="50000"/>
                </a:schemeClr>
              </a:solidFill>
              <a:latin typeface="+mn-lt"/>
            </a:endParaRPr>
          </a:p>
          <a:p>
            <a:endParaRPr lang="en-GB" sz="2400" b="0" dirty="0" err="1" smtClean="0">
              <a:solidFill>
                <a:srgbClr val="0F5494"/>
              </a:solidFill>
            </a:endParaRPr>
          </a:p>
        </p:txBody>
      </p:sp>
    </p:spTree>
    <p:extLst>
      <p:ext uri="{BB962C8B-B14F-4D97-AF65-F5344CB8AC3E}">
        <p14:creationId xmlns:p14="http://schemas.microsoft.com/office/powerpoint/2010/main" val="224569921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69455E74-2D0E-461A-A7F6-05519A7E8767}"/>
              </a:ext>
            </a:extLst>
          </p:cNvPr>
          <p:cNvSpPr txBox="1"/>
          <p:nvPr/>
        </p:nvSpPr>
        <p:spPr>
          <a:xfrm>
            <a:off x="552676" y="1916832"/>
            <a:ext cx="7783016" cy="800219"/>
          </a:xfrm>
          <a:prstGeom prst="rect">
            <a:avLst/>
          </a:prstGeom>
          <a:noFill/>
        </p:spPr>
        <p:txBody>
          <a:bodyPr wrap="square" lIns="252000" rtlCol="0">
            <a:spAutoFit/>
          </a:bodyPr>
          <a:lstStyle/>
          <a:p>
            <a:pPr marL="265113" marR="0" lvl="0" indent="-265113" algn="l" defTabSz="914400" rtl="0" eaLnBrk="1" fontAlgn="base" latinLnBrk="0" hangingPunct="1">
              <a:lnSpc>
                <a:spcPct val="100000"/>
              </a:lnSpc>
              <a:spcBef>
                <a:spcPts val="1200"/>
              </a:spcBef>
              <a:spcAft>
                <a:spcPts val="0"/>
              </a:spcAft>
              <a:buClr>
                <a:srgbClr val="F8A907"/>
              </a:buClr>
              <a:buSzTx/>
              <a:buFont typeface="Wingdings" panose="05000000000000000000" pitchFamily="2" charset="2"/>
              <a:buChar char="§"/>
              <a:tabLst/>
              <a:defRPr/>
            </a:pPr>
            <a:endParaRPr kumimoji="0" lang="en-GB" sz="1800" b="0" i="0" u="none" strike="noStrike" kern="1200" cap="none" spc="0" normalizeH="0" baseline="0" noProof="0" dirty="0" smtClean="0">
              <a:ln>
                <a:noFill/>
              </a:ln>
              <a:solidFill>
                <a:srgbClr val="878685">
                  <a:lumMod val="50000"/>
                </a:srgbClr>
              </a:solidFill>
              <a:effectLst/>
              <a:uLnTx/>
              <a:uFillTx/>
              <a:latin typeface="Arial"/>
              <a:ea typeface="+mn-ea"/>
              <a:cs typeface="+mn-cs"/>
            </a:endParaRPr>
          </a:p>
          <a:p>
            <a:pPr marL="265113" marR="0" lvl="0" indent="-265113" algn="l" defTabSz="914400" rtl="0" eaLnBrk="1" fontAlgn="base" latinLnBrk="0" hangingPunct="1">
              <a:lnSpc>
                <a:spcPct val="100000"/>
              </a:lnSpc>
              <a:spcBef>
                <a:spcPts val="1200"/>
              </a:spcBef>
              <a:spcAft>
                <a:spcPts val="0"/>
              </a:spcAft>
              <a:buClr>
                <a:srgbClr val="F8A907"/>
              </a:buClr>
              <a:buSzTx/>
              <a:buFont typeface="Wingdings" panose="05000000000000000000" pitchFamily="2" charset="2"/>
              <a:buChar char="§"/>
              <a:tabLst/>
              <a:defRPr/>
            </a:pPr>
            <a:endParaRPr kumimoji="0" lang="en-GB" sz="1800" b="0" i="0" u="none" strike="noStrike" kern="1200" cap="none" spc="0" normalizeH="0" baseline="0" noProof="0" dirty="0">
              <a:ln>
                <a:noFill/>
              </a:ln>
              <a:solidFill>
                <a:srgbClr val="878685">
                  <a:lumMod val="50000"/>
                </a:srgbClr>
              </a:solidFill>
              <a:effectLst/>
              <a:uLnTx/>
              <a:uFillTx/>
              <a:latin typeface="Arial"/>
              <a:ea typeface="+mn-ea"/>
              <a:cs typeface="+mn-cs"/>
            </a:endParaRPr>
          </a:p>
        </p:txBody>
      </p:sp>
      <p:sp>
        <p:nvSpPr>
          <p:cNvPr id="3" name="TextBox 2"/>
          <p:cNvSpPr txBox="1"/>
          <p:nvPr/>
        </p:nvSpPr>
        <p:spPr>
          <a:xfrm>
            <a:off x="504040" y="561248"/>
            <a:ext cx="8676456" cy="1015663"/>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000" b="1" i="0" u="none" strike="noStrike" kern="0" cap="none" spc="0" normalizeH="0" baseline="0" noProof="0" dirty="0" smtClean="0">
                <a:ln>
                  <a:noFill/>
                </a:ln>
                <a:solidFill>
                  <a:srgbClr val="0E4194"/>
                </a:solidFill>
                <a:effectLst/>
                <a:uLnTx/>
                <a:uFillTx/>
                <a:latin typeface="Arial"/>
                <a:ea typeface="+mn-ea"/>
                <a:cs typeface="+mn-cs"/>
              </a:rPr>
              <a:t>Key elements of the Commission proposal are preserved</a:t>
            </a:r>
            <a:endParaRPr kumimoji="0" lang="en-GB" sz="3000" b="1" i="0" u="none" strike="noStrike" kern="0" cap="none" spc="0" normalizeH="0" baseline="0" noProof="0" dirty="0">
              <a:ln>
                <a:noFill/>
              </a:ln>
              <a:solidFill>
                <a:srgbClr val="0E4194"/>
              </a:solidFill>
              <a:effectLst/>
              <a:uLnTx/>
              <a:uFillTx/>
              <a:latin typeface="Arial"/>
              <a:ea typeface="+mn-ea"/>
              <a:cs typeface="+mn-cs"/>
            </a:endParaRPr>
          </a:p>
        </p:txBody>
      </p:sp>
      <p:sp>
        <p:nvSpPr>
          <p:cNvPr id="10" name="TextBox 9"/>
          <p:cNvSpPr txBox="1"/>
          <p:nvPr/>
        </p:nvSpPr>
        <p:spPr>
          <a:xfrm>
            <a:off x="1495391" y="1536481"/>
            <a:ext cx="7111031"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ts val="1200"/>
              </a:spcAft>
              <a:buClr>
                <a:srgbClr val="F8A907"/>
              </a:buClr>
              <a:buSzTx/>
              <a:buFontTx/>
              <a:buNone/>
              <a:tabLst/>
              <a:defRPr/>
            </a:pPr>
            <a:r>
              <a:rPr kumimoji="0" lang="en-GB" sz="1800" b="0" i="0" u="none" strike="noStrike" kern="1200" cap="none" spc="0" normalizeH="0" baseline="0" noProof="0" dirty="0" smtClean="0">
                <a:ln>
                  <a:noFill/>
                </a:ln>
                <a:solidFill>
                  <a:srgbClr val="0F5494"/>
                </a:solidFill>
                <a:effectLst/>
                <a:uLnTx/>
                <a:uFillTx/>
                <a:latin typeface="Arial"/>
                <a:ea typeface="+mn-ea"/>
                <a:cs typeface="+mn-cs"/>
              </a:rPr>
              <a:t>Three pillar structure </a:t>
            </a:r>
            <a:r>
              <a:rPr kumimoji="0" lang="en-US" sz="1800" b="0" i="0" u="none" strike="noStrike" kern="1200" cap="none" spc="0" normalizeH="0" baseline="0" noProof="0" dirty="0">
                <a:ln>
                  <a:noFill/>
                </a:ln>
                <a:solidFill>
                  <a:srgbClr val="0F5494"/>
                </a:solidFill>
                <a:effectLst/>
                <a:uLnTx/>
                <a:uFillTx/>
                <a:latin typeface="Arial"/>
                <a:ea typeface="+mn-ea"/>
                <a:cs typeface="+mn-cs"/>
              </a:rPr>
              <a:t>addressing fundamental science, global challenges and </a:t>
            </a:r>
            <a:r>
              <a:rPr kumimoji="0" lang="en-US" sz="1800" b="0" i="0" u="none" strike="noStrike" kern="1200" cap="none" spc="0" normalizeH="0" baseline="0" noProof="0" dirty="0" smtClean="0">
                <a:ln>
                  <a:noFill/>
                </a:ln>
                <a:solidFill>
                  <a:srgbClr val="0F5494"/>
                </a:solidFill>
                <a:effectLst/>
                <a:uLnTx/>
                <a:uFillTx/>
                <a:latin typeface="Arial"/>
                <a:ea typeface="+mn-ea"/>
                <a:cs typeface="+mn-cs"/>
              </a:rPr>
              <a:t>innovation</a:t>
            </a:r>
            <a:r>
              <a:rPr kumimoji="0" lang="en-GB" sz="1800" b="0" i="0" u="none" strike="noStrike" kern="1200" cap="none" spc="0" normalizeH="0" baseline="0" noProof="0" dirty="0" smtClean="0">
                <a:ln>
                  <a:noFill/>
                </a:ln>
                <a:solidFill>
                  <a:srgbClr val="0F5494"/>
                </a:solidFill>
                <a:effectLst/>
                <a:uLnTx/>
                <a:uFillTx/>
                <a:latin typeface="Arial"/>
                <a:ea typeface="+mn-ea"/>
                <a:cs typeface="+mn-cs"/>
              </a:rPr>
              <a:t> </a:t>
            </a:r>
            <a:endParaRPr kumimoji="0" lang="en-GB" sz="2000" b="0" i="0" u="none" strike="noStrike" kern="1200" cap="none" spc="0" normalizeH="0" baseline="0" noProof="0" dirty="0">
              <a:ln>
                <a:noFill/>
              </a:ln>
              <a:solidFill>
                <a:srgbClr val="0F5494"/>
              </a:solidFill>
              <a:effectLst/>
              <a:uLnTx/>
              <a:uFillTx/>
              <a:latin typeface="Verdana" pitchFamily="34" charset="0"/>
              <a:ea typeface="+mn-ea"/>
              <a:cs typeface="+mn-cs"/>
            </a:endParaRPr>
          </a:p>
        </p:txBody>
      </p:sp>
      <p:sp>
        <p:nvSpPr>
          <p:cNvPr id="11" name="TextBox 10"/>
          <p:cNvSpPr txBox="1"/>
          <p:nvPr/>
        </p:nvSpPr>
        <p:spPr>
          <a:xfrm>
            <a:off x="1495391" y="2700794"/>
            <a:ext cx="7111031"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ts val="1200"/>
              </a:spcAft>
              <a:buClr>
                <a:srgbClr val="F8A907"/>
              </a:buClr>
              <a:buSzTx/>
              <a:buFontTx/>
              <a:buNone/>
              <a:tabLst/>
              <a:defRPr/>
            </a:pPr>
            <a:r>
              <a:rPr kumimoji="0" lang="en-GB" sz="1800" b="0" i="0" u="none" strike="noStrike" kern="1200" cap="none" spc="0" normalizeH="0" baseline="0" noProof="0" dirty="0" smtClean="0">
                <a:ln>
                  <a:noFill/>
                </a:ln>
                <a:solidFill>
                  <a:srgbClr val="0F5494"/>
                </a:solidFill>
                <a:effectLst/>
                <a:uLnTx/>
                <a:uFillTx/>
                <a:latin typeface="Arial"/>
                <a:ea typeface="+mn-ea"/>
                <a:cs typeface="+mn-cs"/>
              </a:rPr>
              <a:t>Missions as key novelty for more impact and visibility </a:t>
            </a:r>
            <a:endParaRPr kumimoji="0" lang="en-GB" sz="2000" b="0" i="0" u="none" strike="noStrike" kern="1200" cap="none" spc="0" normalizeH="0" baseline="0" noProof="0" dirty="0">
              <a:ln>
                <a:noFill/>
              </a:ln>
              <a:solidFill>
                <a:srgbClr val="0F5494"/>
              </a:solidFill>
              <a:effectLst/>
              <a:uLnTx/>
              <a:uFillTx/>
              <a:latin typeface="Verdana" pitchFamily="34" charset="0"/>
              <a:ea typeface="+mn-ea"/>
              <a:cs typeface="+mn-cs"/>
            </a:endParaRPr>
          </a:p>
        </p:txBody>
      </p:sp>
      <p:sp>
        <p:nvSpPr>
          <p:cNvPr id="12" name="TextBox 11"/>
          <p:cNvSpPr txBox="1"/>
          <p:nvPr/>
        </p:nvSpPr>
        <p:spPr>
          <a:xfrm>
            <a:off x="1495391" y="2257137"/>
            <a:ext cx="7111031"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ts val="1200"/>
              </a:spcAft>
              <a:buClr>
                <a:srgbClr val="F8A907"/>
              </a:buClr>
              <a:buSzTx/>
              <a:buFontTx/>
              <a:buNone/>
              <a:tabLst/>
              <a:defRPr/>
            </a:pPr>
            <a:r>
              <a:rPr kumimoji="0" lang="en-US" sz="1800" b="0" i="0" u="none" strike="noStrike" kern="1200" cap="none" spc="0" normalizeH="0" baseline="0" noProof="0" dirty="0">
                <a:ln>
                  <a:noFill/>
                </a:ln>
                <a:solidFill>
                  <a:srgbClr val="0F5494"/>
                </a:solidFill>
                <a:effectLst/>
                <a:uLnTx/>
                <a:uFillTx/>
                <a:latin typeface="Arial"/>
                <a:ea typeface="+mn-ea"/>
                <a:cs typeface="+mn-cs"/>
              </a:rPr>
              <a:t>A</a:t>
            </a:r>
            <a:r>
              <a:rPr kumimoji="0" lang="en-US" sz="1800" b="0" i="0" u="none" strike="noStrike" kern="1200" cap="none" spc="0" normalizeH="0" baseline="0" noProof="0" dirty="0" smtClean="0">
                <a:ln>
                  <a:noFill/>
                </a:ln>
                <a:solidFill>
                  <a:srgbClr val="0F5494"/>
                </a:solidFill>
                <a:effectLst/>
                <a:uLnTx/>
                <a:uFillTx/>
                <a:latin typeface="Arial"/>
                <a:ea typeface="+mn-ea"/>
                <a:cs typeface="+mn-cs"/>
              </a:rPr>
              <a:t> </a:t>
            </a:r>
            <a:r>
              <a:rPr kumimoji="0" lang="en-US" sz="1800" b="0" i="0" u="none" strike="noStrike" kern="1200" cap="none" spc="0" normalizeH="0" baseline="0" noProof="0" dirty="0">
                <a:ln>
                  <a:noFill/>
                </a:ln>
                <a:solidFill>
                  <a:srgbClr val="0F5494"/>
                </a:solidFill>
                <a:effectLst/>
                <a:uLnTx/>
                <a:uFillTx/>
                <a:latin typeface="Arial"/>
                <a:ea typeface="+mn-ea"/>
                <a:cs typeface="+mn-cs"/>
              </a:rPr>
              <a:t>new cross-sectoral clusters approach</a:t>
            </a:r>
            <a:endParaRPr kumimoji="0" lang="en-GB" sz="2000" b="0" i="0" u="none" strike="noStrike" kern="1200" cap="none" spc="0" normalizeH="0" baseline="0" noProof="0" dirty="0">
              <a:ln>
                <a:noFill/>
              </a:ln>
              <a:solidFill>
                <a:srgbClr val="0F5494"/>
              </a:solidFill>
              <a:effectLst/>
              <a:uLnTx/>
              <a:uFillTx/>
              <a:latin typeface="Verdana" pitchFamily="34" charset="0"/>
              <a:ea typeface="+mn-ea"/>
              <a:cs typeface="+mn-cs"/>
            </a:endParaRPr>
          </a:p>
        </p:txBody>
      </p:sp>
      <p:sp>
        <p:nvSpPr>
          <p:cNvPr id="13" name="TextBox 12"/>
          <p:cNvSpPr txBox="1"/>
          <p:nvPr/>
        </p:nvSpPr>
        <p:spPr>
          <a:xfrm>
            <a:off x="1495391" y="3144451"/>
            <a:ext cx="7454616"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ts val="1200"/>
              </a:spcAft>
              <a:buClr>
                <a:srgbClr val="F8A907"/>
              </a:buClr>
              <a:buSzTx/>
              <a:buFontTx/>
              <a:buNone/>
              <a:tabLst/>
              <a:defRPr/>
            </a:pPr>
            <a:r>
              <a:rPr kumimoji="0" lang="en-GB" sz="1800" b="0" i="0" u="none" strike="noStrike" kern="1200" cap="none" spc="0" normalizeH="0" baseline="0" noProof="0" dirty="0" smtClean="0">
                <a:ln>
                  <a:noFill/>
                </a:ln>
                <a:solidFill>
                  <a:srgbClr val="0F5494"/>
                </a:solidFill>
                <a:effectLst/>
                <a:uLnTx/>
                <a:uFillTx/>
                <a:latin typeface="Arial"/>
                <a:ea typeface="+mn-ea"/>
                <a:cs typeface="+mn-cs"/>
              </a:rPr>
              <a:t>EIC as one-stop shop for innovation to help small companies to innovate and scale up</a:t>
            </a:r>
            <a:endParaRPr kumimoji="0" lang="en-GB" sz="2000" b="0" i="0" u="none" strike="noStrike" kern="1200" cap="none" spc="0" normalizeH="0" baseline="0" noProof="0" dirty="0">
              <a:ln>
                <a:noFill/>
              </a:ln>
              <a:solidFill>
                <a:srgbClr val="0F5494"/>
              </a:solidFill>
              <a:effectLst/>
              <a:uLnTx/>
              <a:uFillTx/>
              <a:latin typeface="Verdana" pitchFamily="34" charset="0"/>
              <a:ea typeface="+mn-ea"/>
              <a:cs typeface="+mn-cs"/>
            </a:endParaRPr>
          </a:p>
        </p:txBody>
      </p:sp>
      <p:sp>
        <p:nvSpPr>
          <p:cNvPr id="14" name="TextBox 13"/>
          <p:cNvSpPr txBox="1"/>
          <p:nvPr/>
        </p:nvSpPr>
        <p:spPr>
          <a:xfrm>
            <a:off x="1495391" y="3865107"/>
            <a:ext cx="7440135"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ts val="1200"/>
              </a:spcAft>
              <a:buClr>
                <a:srgbClr val="F8A907"/>
              </a:buClr>
              <a:buSzTx/>
              <a:buFontTx/>
              <a:buNone/>
              <a:tabLst/>
              <a:defRPr/>
            </a:pPr>
            <a:r>
              <a:rPr kumimoji="0" lang="en-US" sz="1800" b="0" i="0" u="none" strike="noStrike" kern="1200" cap="none" spc="0" normalizeH="0" baseline="0" noProof="0" dirty="0">
                <a:ln>
                  <a:noFill/>
                </a:ln>
                <a:solidFill>
                  <a:srgbClr val="0F5494"/>
                </a:solidFill>
                <a:effectLst/>
                <a:uLnTx/>
                <a:uFillTx/>
                <a:latin typeface="Arial"/>
                <a:ea typeface="+mn-ea"/>
                <a:cs typeface="+mn-cs"/>
              </a:rPr>
              <a:t>S</a:t>
            </a:r>
            <a:r>
              <a:rPr kumimoji="0" lang="en-US" sz="1800" b="0" i="0" u="none" strike="noStrike" kern="1200" cap="none" spc="0" normalizeH="0" baseline="0" noProof="0" dirty="0" smtClean="0">
                <a:ln>
                  <a:noFill/>
                </a:ln>
                <a:solidFill>
                  <a:srgbClr val="0F5494"/>
                </a:solidFill>
                <a:effectLst/>
                <a:uLnTx/>
                <a:uFillTx/>
                <a:latin typeface="Arial"/>
                <a:ea typeface="+mn-ea"/>
                <a:cs typeface="+mn-cs"/>
              </a:rPr>
              <a:t>trategic </a:t>
            </a:r>
            <a:r>
              <a:rPr kumimoji="0" lang="en-US" sz="1800" b="0" i="0" u="none" strike="noStrike" kern="1200" cap="none" spc="0" normalizeH="0" baseline="0" noProof="0" dirty="0">
                <a:ln>
                  <a:noFill/>
                </a:ln>
                <a:solidFill>
                  <a:srgbClr val="0F5494"/>
                </a:solidFill>
                <a:effectLst/>
                <a:uLnTx/>
                <a:uFillTx/>
                <a:latin typeface="Arial"/>
                <a:ea typeface="+mn-ea"/>
                <a:cs typeface="+mn-cs"/>
              </a:rPr>
              <a:t>planning as direction-setting for the work </a:t>
            </a:r>
            <a:r>
              <a:rPr kumimoji="0" lang="en-US" sz="1800" b="0" i="0" u="none" strike="noStrike" kern="1200" cap="none" spc="0" normalizeH="0" baseline="0" noProof="0" dirty="0" err="1">
                <a:ln>
                  <a:noFill/>
                </a:ln>
                <a:solidFill>
                  <a:srgbClr val="0F5494"/>
                </a:solidFill>
                <a:effectLst/>
                <a:uLnTx/>
                <a:uFillTx/>
                <a:latin typeface="Arial"/>
                <a:ea typeface="+mn-ea"/>
                <a:cs typeface="+mn-cs"/>
              </a:rPr>
              <a:t>programmes</a:t>
            </a:r>
            <a:endParaRPr kumimoji="0" lang="en-GB" sz="2000" b="0" i="0" u="none" strike="noStrike" kern="1200" cap="none" spc="0" normalizeH="0" baseline="0" noProof="0" dirty="0">
              <a:ln>
                <a:noFill/>
              </a:ln>
              <a:solidFill>
                <a:srgbClr val="0F5494"/>
              </a:solidFill>
              <a:effectLst/>
              <a:uLnTx/>
              <a:uFillTx/>
              <a:latin typeface="Verdana" pitchFamily="34" charset="0"/>
              <a:ea typeface="+mn-ea"/>
              <a:cs typeface="+mn-cs"/>
            </a:endParaRPr>
          </a:p>
        </p:txBody>
      </p:sp>
      <p:sp>
        <p:nvSpPr>
          <p:cNvPr id="20" name="TextBox 19"/>
          <p:cNvSpPr txBox="1"/>
          <p:nvPr/>
        </p:nvSpPr>
        <p:spPr>
          <a:xfrm>
            <a:off x="1495391" y="4308764"/>
            <a:ext cx="7111031"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ts val="1200"/>
              </a:spcAft>
              <a:buClr>
                <a:srgbClr val="F8A907"/>
              </a:buClr>
              <a:buSzTx/>
              <a:buFontTx/>
              <a:buNone/>
              <a:tabLst/>
              <a:defRPr/>
            </a:pPr>
            <a:r>
              <a:rPr kumimoji="0" lang="en-GB" sz="1800" b="0" i="0" u="none" strike="noStrike" kern="1200" cap="none" spc="0" normalizeH="0" baseline="0" noProof="0" dirty="0" smtClean="0">
                <a:ln>
                  <a:noFill/>
                </a:ln>
                <a:solidFill>
                  <a:srgbClr val="0F5494"/>
                </a:solidFill>
                <a:effectLst/>
                <a:uLnTx/>
                <a:uFillTx/>
                <a:latin typeface="Arial"/>
                <a:ea typeface="+mn-ea"/>
                <a:cs typeface="+mn-cs"/>
              </a:rPr>
              <a:t>New approach to partnerships to rationalise the landscape</a:t>
            </a:r>
            <a:endParaRPr kumimoji="0" lang="en-GB" sz="2000" b="0" i="0" u="none" strike="noStrike" kern="1200" cap="none" spc="0" normalizeH="0" baseline="0" noProof="0" dirty="0">
              <a:ln>
                <a:noFill/>
              </a:ln>
              <a:solidFill>
                <a:srgbClr val="0F5494"/>
              </a:solidFill>
              <a:effectLst/>
              <a:uLnTx/>
              <a:uFillTx/>
              <a:latin typeface="Verdana" pitchFamily="34" charset="0"/>
              <a:ea typeface="+mn-ea"/>
              <a:cs typeface="+mn-cs"/>
            </a:endParaRPr>
          </a:p>
        </p:txBody>
      </p:sp>
      <p:sp>
        <p:nvSpPr>
          <p:cNvPr id="23" name="TextBox 22"/>
          <p:cNvSpPr txBox="1"/>
          <p:nvPr/>
        </p:nvSpPr>
        <p:spPr>
          <a:xfrm>
            <a:off x="1495391" y="4752421"/>
            <a:ext cx="7111031"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ts val="1200"/>
              </a:spcAft>
              <a:buClr>
                <a:srgbClr val="F8A907"/>
              </a:buClr>
              <a:buSzTx/>
              <a:buFontTx/>
              <a:buNone/>
              <a:tabLst/>
              <a:defRPr/>
            </a:pPr>
            <a:r>
              <a:rPr kumimoji="0" lang="en-US" sz="1800" b="0" i="0" u="none" strike="noStrike" kern="1200" cap="none" spc="0" normalizeH="0" baseline="0" noProof="0" dirty="0" smtClean="0">
                <a:ln>
                  <a:noFill/>
                </a:ln>
                <a:solidFill>
                  <a:srgbClr val="0F5494"/>
                </a:solidFill>
                <a:effectLst/>
                <a:uLnTx/>
                <a:uFillTx/>
                <a:latin typeface="Arial"/>
                <a:ea typeface="+mn-ea"/>
                <a:cs typeface="+mn-cs"/>
              </a:rPr>
              <a:t>Impact pathways to </a:t>
            </a:r>
            <a:r>
              <a:rPr kumimoji="0" lang="en-US" sz="1800" b="0" i="0" u="none" strike="noStrike" kern="1200" cap="none" spc="0" normalizeH="0" baseline="0" noProof="0" dirty="0">
                <a:ln>
                  <a:noFill/>
                </a:ln>
                <a:solidFill>
                  <a:srgbClr val="0F5494"/>
                </a:solidFill>
                <a:effectLst/>
                <a:uLnTx/>
                <a:uFillTx/>
                <a:latin typeface="Arial"/>
                <a:ea typeface="+mn-ea"/>
                <a:cs typeface="+mn-cs"/>
              </a:rPr>
              <a:t>track progress with the achievement of the </a:t>
            </a:r>
            <a:r>
              <a:rPr kumimoji="0" lang="en-US" sz="1800" b="0" i="0" u="none" strike="noStrike" kern="1200" cap="none" spc="0" normalizeH="0" baseline="0" noProof="0" dirty="0" err="1">
                <a:ln>
                  <a:noFill/>
                </a:ln>
                <a:solidFill>
                  <a:srgbClr val="0F5494"/>
                </a:solidFill>
                <a:effectLst/>
                <a:uLnTx/>
                <a:uFillTx/>
                <a:latin typeface="Arial"/>
                <a:ea typeface="+mn-ea"/>
                <a:cs typeface="+mn-cs"/>
              </a:rPr>
              <a:t>Programme's</a:t>
            </a:r>
            <a:r>
              <a:rPr kumimoji="0" lang="en-US" sz="1800" b="0" i="0" u="none" strike="noStrike" kern="1200" cap="none" spc="0" normalizeH="0" baseline="0" noProof="0" dirty="0">
                <a:ln>
                  <a:noFill/>
                </a:ln>
                <a:solidFill>
                  <a:srgbClr val="0F5494"/>
                </a:solidFill>
                <a:effectLst/>
                <a:uLnTx/>
                <a:uFillTx/>
                <a:latin typeface="Arial"/>
                <a:ea typeface="+mn-ea"/>
                <a:cs typeface="+mn-cs"/>
              </a:rPr>
              <a:t> objectives over time. </a:t>
            </a:r>
          </a:p>
        </p:txBody>
      </p:sp>
      <p:sp>
        <p:nvSpPr>
          <p:cNvPr id="25" name="TextBox 24"/>
          <p:cNvSpPr txBox="1"/>
          <p:nvPr/>
        </p:nvSpPr>
        <p:spPr>
          <a:xfrm>
            <a:off x="1495391" y="5473077"/>
            <a:ext cx="7111031"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ts val="1200"/>
              </a:spcAft>
              <a:buClr>
                <a:srgbClr val="F8A907"/>
              </a:buClr>
              <a:buSzTx/>
              <a:buFontTx/>
              <a:buNone/>
              <a:tabLst/>
              <a:defRPr/>
            </a:pPr>
            <a:r>
              <a:rPr kumimoji="0" lang="en-US" sz="1800" b="0" i="0" u="none" strike="noStrike" kern="1200" cap="none" spc="0" normalizeH="0" baseline="0" noProof="0" dirty="0" smtClean="0">
                <a:ln>
                  <a:noFill/>
                </a:ln>
                <a:solidFill>
                  <a:srgbClr val="0F5494"/>
                </a:solidFill>
                <a:effectLst/>
                <a:uLnTx/>
                <a:uFillTx/>
                <a:latin typeface="Arial"/>
                <a:ea typeface="+mn-ea"/>
                <a:cs typeface="+mn-cs"/>
              </a:rPr>
              <a:t>Rules </a:t>
            </a:r>
            <a:r>
              <a:rPr kumimoji="0" lang="en-US" sz="1800" b="0" i="0" u="none" strike="noStrike" kern="1200" cap="none" spc="0" normalizeH="0" baseline="0" noProof="0" dirty="0">
                <a:ln>
                  <a:noFill/>
                </a:ln>
                <a:solidFill>
                  <a:srgbClr val="0F5494"/>
                </a:solidFill>
                <a:effectLst/>
                <a:uLnTx/>
                <a:uFillTx/>
                <a:latin typeface="Arial"/>
                <a:ea typeface="+mn-ea"/>
                <a:cs typeface="+mn-cs"/>
              </a:rPr>
              <a:t>for participation aiming at further simplification and a more robust Open Access regime. </a:t>
            </a:r>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317" y="1666592"/>
            <a:ext cx="413273" cy="386611"/>
          </a:xfrm>
          <a:prstGeom prst="rect">
            <a:avLst/>
          </a:prstGeom>
        </p:spPr>
      </p:pic>
      <p:pic>
        <p:nvPicPr>
          <p:cNvPr id="34" name="Picture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317" y="2257137"/>
            <a:ext cx="413273" cy="386611"/>
          </a:xfrm>
          <a:prstGeom prst="rect">
            <a:avLst/>
          </a:prstGeom>
        </p:spPr>
      </p:pic>
      <p:pic>
        <p:nvPicPr>
          <p:cNvPr id="35" name="Picture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317" y="2719291"/>
            <a:ext cx="413273" cy="386611"/>
          </a:xfrm>
          <a:prstGeom prst="rect">
            <a:avLst/>
          </a:prstGeom>
        </p:spPr>
      </p:pic>
      <p:pic>
        <p:nvPicPr>
          <p:cNvPr id="36" name="Picture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317" y="3274310"/>
            <a:ext cx="413273" cy="386611"/>
          </a:xfrm>
          <a:prstGeom prst="rect">
            <a:avLst/>
          </a:prstGeom>
        </p:spPr>
      </p:pic>
      <p:pic>
        <p:nvPicPr>
          <p:cNvPr id="37" name="Picture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317" y="3856467"/>
            <a:ext cx="413273" cy="386611"/>
          </a:xfrm>
          <a:prstGeom prst="rect">
            <a:avLst/>
          </a:prstGeom>
        </p:spPr>
      </p:pic>
      <p:pic>
        <p:nvPicPr>
          <p:cNvPr id="38" name="Picture 3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317" y="4344354"/>
            <a:ext cx="413273" cy="386611"/>
          </a:xfrm>
          <a:prstGeom prst="rect">
            <a:avLst/>
          </a:prstGeom>
        </p:spPr>
      </p:pic>
      <p:pic>
        <p:nvPicPr>
          <p:cNvPr id="39" name="Picture 3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317" y="4904712"/>
            <a:ext cx="413273" cy="386611"/>
          </a:xfrm>
          <a:prstGeom prst="rect">
            <a:avLst/>
          </a:prstGeom>
        </p:spPr>
      </p:pic>
      <p:pic>
        <p:nvPicPr>
          <p:cNvPr id="40" name="Picture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317" y="5625368"/>
            <a:ext cx="413273" cy="386611"/>
          </a:xfrm>
          <a:prstGeom prst="rect">
            <a:avLst/>
          </a:prstGeom>
        </p:spPr>
      </p:pic>
    </p:spTree>
    <p:extLst>
      <p:ext uri="{BB962C8B-B14F-4D97-AF65-F5344CB8AC3E}">
        <p14:creationId xmlns:p14="http://schemas.microsoft.com/office/powerpoint/2010/main" val="7892326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3528" y="548680"/>
            <a:ext cx="8889623" cy="1025477"/>
          </a:xfrm>
          <a:prstGeom prst="rect">
            <a:avLst/>
          </a:prstGeom>
        </p:spPr>
        <p:txBody>
          <a:bodyPr/>
          <a:lstStyle/>
          <a:p>
            <a:pPr marL="182563" indent="0"/>
            <a:r>
              <a:rPr lang="en-GB" dirty="0" smtClean="0">
                <a:solidFill>
                  <a:schemeClr val="accent6"/>
                </a:solidFill>
                <a:latin typeface="Arial" panose="020B0604020202020204" pitchFamily="34" charset="0"/>
                <a:cs typeface="Arial" panose="020B0604020202020204" pitchFamily="34" charset="0"/>
              </a:rPr>
              <a:t>Sibiu recommendations: Europe </a:t>
            </a:r>
            <a:r>
              <a:rPr lang="en-GB" dirty="0">
                <a:solidFill>
                  <a:schemeClr val="accent6"/>
                </a:solidFill>
                <a:latin typeface="Arial" panose="020B0604020202020204" pitchFamily="34" charset="0"/>
                <a:cs typeface="Arial" panose="020B0604020202020204" pitchFamily="34" charset="0"/>
              </a:rPr>
              <a:t>can shape its future </a:t>
            </a:r>
            <a:r>
              <a:rPr lang="en-GB" dirty="0" smtClean="0">
                <a:solidFill>
                  <a:schemeClr val="accent6"/>
                </a:solidFill>
                <a:latin typeface="Arial" panose="020B0604020202020204" pitchFamily="34" charset="0"/>
                <a:cs typeface="Arial" panose="020B0604020202020204" pitchFamily="34" charset="0"/>
              </a:rPr>
              <a:t>through research and innovation</a:t>
            </a:r>
            <a:endParaRPr lang="en-GB" dirty="0">
              <a:solidFill>
                <a:schemeClr val="accent6"/>
              </a:solidFill>
              <a:latin typeface="Arial" panose="020B0604020202020204" pitchFamily="34" charset="0"/>
              <a:cs typeface="Arial" panose="020B0604020202020204" pitchFamily="34" charset="0"/>
            </a:endParaRPr>
          </a:p>
        </p:txBody>
      </p:sp>
      <p:sp>
        <p:nvSpPr>
          <p:cNvPr id="3" name="Content Placeholder 2"/>
          <p:cNvSpPr>
            <a:spLocks noGrp="1"/>
          </p:cNvSpPr>
          <p:nvPr>
            <p:ph idx="4294967295"/>
          </p:nvPr>
        </p:nvSpPr>
        <p:spPr>
          <a:xfrm>
            <a:off x="501105" y="2134614"/>
            <a:ext cx="7992888" cy="4041456"/>
          </a:xfrm>
          <a:prstGeom prst="rect">
            <a:avLst/>
          </a:prstGeom>
        </p:spPr>
        <p:txBody>
          <a:bodyPr/>
          <a:lstStyle/>
          <a:p>
            <a:pPr marL="265113" indent="-265113">
              <a:spcBef>
                <a:spcPts val="1200"/>
              </a:spcBef>
              <a:spcAft>
                <a:spcPts val="600"/>
              </a:spcAft>
              <a:buClr>
                <a:schemeClr val="tx2"/>
              </a:buClr>
              <a:buFont typeface="Wingdings" panose="05000000000000000000" pitchFamily="2" charset="2"/>
              <a:buChar char="§"/>
            </a:pPr>
            <a:r>
              <a:rPr lang="en-GB" sz="2000" i="0" kern="1200" dirty="0" smtClean="0">
                <a:solidFill>
                  <a:schemeClr val="accent3"/>
                </a:solidFill>
                <a:latin typeface="+mj-lt"/>
                <a:cs typeface="Arial" panose="020B0604020202020204" pitchFamily="34" charset="0"/>
              </a:rPr>
              <a:t>Focusing </a:t>
            </a:r>
            <a:r>
              <a:rPr lang="en-GB" sz="2000" i="0" kern="1200" dirty="0">
                <a:solidFill>
                  <a:schemeClr val="accent3"/>
                </a:solidFill>
                <a:latin typeface="+mj-lt"/>
                <a:cs typeface="Arial" panose="020B0604020202020204" pitchFamily="34" charset="0"/>
              </a:rPr>
              <a:t>research and innovation on the </a:t>
            </a:r>
            <a:r>
              <a:rPr lang="en-GB" sz="2000" b="1" i="0" kern="1200" dirty="0">
                <a:solidFill>
                  <a:schemeClr val="accent6"/>
                </a:solidFill>
                <a:latin typeface="+mj-lt"/>
                <a:cs typeface="Arial" panose="020B0604020202020204" pitchFamily="34" charset="0"/>
              </a:rPr>
              <a:t>ecological, social and economic transitions</a:t>
            </a:r>
            <a:r>
              <a:rPr lang="en-GB" sz="2000" i="0" kern="1200" dirty="0">
                <a:solidFill>
                  <a:schemeClr val="accent3"/>
                </a:solidFill>
                <a:latin typeface="+mj-lt"/>
                <a:cs typeface="Arial" panose="020B0604020202020204" pitchFamily="34" charset="0"/>
              </a:rPr>
              <a:t> and related societal challenges</a:t>
            </a:r>
          </a:p>
          <a:p>
            <a:pPr marL="265113" indent="-265113">
              <a:spcBef>
                <a:spcPts val="1200"/>
              </a:spcBef>
              <a:spcAft>
                <a:spcPts val="600"/>
              </a:spcAft>
              <a:buClr>
                <a:schemeClr val="tx2"/>
              </a:buClr>
              <a:buFont typeface="Wingdings" panose="05000000000000000000" pitchFamily="2" charset="2"/>
              <a:buChar char="§"/>
            </a:pPr>
            <a:r>
              <a:rPr lang="en-GB" sz="2000" i="0" kern="1200" dirty="0" smtClean="0">
                <a:solidFill>
                  <a:srgbClr val="878685">
                    <a:lumMod val="50000"/>
                  </a:srgbClr>
                </a:solidFill>
                <a:latin typeface="+mj-lt"/>
                <a:cs typeface="Arial" panose="020B0604020202020204" pitchFamily="34" charset="0"/>
              </a:rPr>
              <a:t>Leveraging Europe’s </a:t>
            </a:r>
            <a:r>
              <a:rPr lang="en-GB" sz="2000" i="0" kern="1200" dirty="0">
                <a:solidFill>
                  <a:srgbClr val="878685">
                    <a:lumMod val="50000"/>
                  </a:srgbClr>
                </a:solidFill>
                <a:latin typeface="+mj-lt"/>
                <a:cs typeface="Arial" panose="020B0604020202020204" pitchFamily="34" charset="0"/>
              </a:rPr>
              <a:t>scientific strengths into </a:t>
            </a:r>
            <a:r>
              <a:rPr lang="en-GB" sz="2000" b="1" i="0" kern="1200" dirty="0">
                <a:solidFill>
                  <a:schemeClr val="accent6"/>
                </a:solidFill>
                <a:latin typeface="+mj-lt"/>
                <a:cs typeface="Arial" panose="020B0604020202020204" pitchFamily="34" charset="0"/>
              </a:rPr>
              <a:t>leadership in breakthrough and disruptive </a:t>
            </a:r>
            <a:r>
              <a:rPr lang="en-GB" sz="2000" b="1" i="0" kern="1200" dirty="0" smtClean="0">
                <a:solidFill>
                  <a:schemeClr val="accent6"/>
                </a:solidFill>
                <a:latin typeface="+mj-lt"/>
                <a:cs typeface="Arial" panose="020B0604020202020204" pitchFamily="34" charset="0"/>
              </a:rPr>
              <a:t>innovation</a:t>
            </a:r>
            <a:endParaRPr lang="en-GB" sz="2000" b="1" i="0" kern="1200" dirty="0">
              <a:solidFill>
                <a:schemeClr val="accent6"/>
              </a:solidFill>
              <a:latin typeface="+mj-lt"/>
              <a:cs typeface="Arial" panose="020B0604020202020204" pitchFamily="34" charset="0"/>
            </a:endParaRPr>
          </a:p>
          <a:p>
            <a:pPr marL="265113" indent="-265113">
              <a:spcBef>
                <a:spcPts val="1200"/>
              </a:spcBef>
              <a:spcAft>
                <a:spcPts val="600"/>
              </a:spcAft>
              <a:buClr>
                <a:schemeClr val="tx2"/>
              </a:buClr>
              <a:buFont typeface="Wingdings" panose="05000000000000000000" pitchFamily="2" charset="2"/>
              <a:buChar char="§"/>
            </a:pPr>
            <a:r>
              <a:rPr lang="en-GB" sz="2000" i="0" kern="1200" dirty="0" smtClean="0">
                <a:solidFill>
                  <a:schemeClr val="accent3"/>
                </a:solidFill>
                <a:latin typeface="+mj-lt"/>
                <a:cs typeface="Arial" panose="020B0604020202020204" pitchFamily="34" charset="0"/>
              </a:rPr>
              <a:t>Setting </a:t>
            </a:r>
            <a:r>
              <a:rPr lang="en-GB" sz="2000" b="1" i="0" kern="1200" dirty="0" smtClean="0">
                <a:solidFill>
                  <a:schemeClr val="accent6"/>
                </a:solidFill>
                <a:latin typeface="+mj-lt"/>
                <a:cs typeface="Arial" panose="020B0604020202020204" pitchFamily="34" charset="0"/>
              </a:rPr>
              <a:t>ambitious </a:t>
            </a:r>
            <a:r>
              <a:rPr lang="en-GB" sz="2000" b="1" i="0" kern="1200" dirty="0">
                <a:solidFill>
                  <a:schemeClr val="accent6"/>
                </a:solidFill>
                <a:latin typeface="+mj-lt"/>
                <a:cs typeface="Arial" panose="020B0604020202020204" pitchFamily="34" charset="0"/>
              </a:rPr>
              <a:t>goals </a:t>
            </a:r>
            <a:r>
              <a:rPr lang="en-GB" sz="2000" i="0" kern="1200" dirty="0">
                <a:solidFill>
                  <a:srgbClr val="878685">
                    <a:lumMod val="50000"/>
                  </a:srgbClr>
                </a:solidFill>
                <a:latin typeface="+mj-lt"/>
                <a:cs typeface="Arial" panose="020B0604020202020204" pitchFamily="34" charset="0"/>
              </a:rPr>
              <a:t>for issues that affect us daily, such as skills development, the fight against cancer, harmful emissions, and the state of the oceans, including </a:t>
            </a:r>
            <a:r>
              <a:rPr lang="en-GB" sz="2000" i="0" kern="1200" dirty="0" smtClean="0">
                <a:solidFill>
                  <a:srgbClr val="878685">
                    <a:lumMod val="50000"/>
                  </a:srgbClr>
                </a:solidFill>
                <a:latin typeface="+mj-lt"/>
                <a:cs typeface="Arial" panose="020B0604020202020204" pitchFamily="34" charset="0"/>
              </a:rPr>
              <a:t>plastics</a:t>
            </a:r>
            <a:endParaRPr lang="en-GB" sz="2000" i="0" kern="1200" dirty="0">
              <a:solidFill>
                <a:srgbClr val="878685">
                  <a:lumMod val="50000"/>
                </a:srgbClr>
              </a:solidFill>
              <a:latin typeface="+mj-lt"/>
              <a:cs typeface="Arial" panose="020B0604020202020204" pitchFamily="34" charset="0"/>
            </a:endParaRPr>
          </a:p>
          <a:p>
            <a:pPr marL="265113" indent="-265113">
              <a:spcBef>
                <a:spcPts val="1200"/>
              </a:spcBef>
              <a:spcAft>
                <a:spcPts val="600"/>
              </a:spcAft>
              <a:buClr>
                <a:schemeClr val="tx2"/>
              </a:buClr>
              <a:buFont typeface="Wingdings" panose="05000000000000000000" pitchFamily="2" charset="2"/>
              <a:buChar char="§"/>
            </a:pPr>
            <a:r>
              <a:rPr lang="en-GB" sz="2000" i="0" kern="1200" dirty="0" smtClean="0">
                <a:solidFill>
                  <a:srgbClr val="878685">
                    <a:lumMod val="50000"/>
                  </a:srgbClr>
                </a:solidFill>
                <a:latin typeface="+mj-lt"/>
                <a:cs typeface="Arial" panose="020B0604020202020204" pitchFamily="34" charset="0"/>
              </a:rPr>
              <a:t>Focusing on </a:t>
            </a:r>
            <a:r>
              <a:rPr lang="en-GB" sz="2000" b="1" i="0" kern="1200" dirty="0">
                <a:solidFill>
                  <a:schemeClr val="accent6"/>
                </a:solidFill>
                <a:latin typeface="+mj-lt"/>
                <a:cs typeface="Arial" panose="020B0604020202020204" pitchFamily="34" charset="0"/>
              </a:rPr>
              <a:t>cutting-edge research and innovation </a:t>
            </a:r>
            <a:r>
              <a:rPr lang="en-GB" sz="2000" i="0" kern="1200" dirty="0">
                <a:solidFill>
                  <a:srgbClr val="878685">
                    <a:lumMod val="50000"/>
                  </a:srgbClr>
                </a:solidFill>
                <a:latin typeface="+mj-lt"/>
                <a:cs typeface="Arial" panose="020B0604020202020204" pitchFamily="34" charset="0"/>
              </a:rPr>
              <a:t>projects spanning from </a:t>
            </a:r>
            <a:r>
              <a:rPr lang="en-GB" sz="2000" i="0" kern="1200" dirty="0" smtClean="0">
                <a:solidFill>
                  <a:srgbClr val="878685">
                    <a:lumMod val="50000"/>
                  </a:srgbClr>
                </a:solidFill>
                <a:latin typeface="+mj-lt"/>
                <a:cs typeface="Arial" panose="020B0604020202020204" pitchFamily="34" charset="0"/>
              </a:rPr>
              <a:t>research </a:t>
            </a:r>
            <a:r>
              <a:rPr lang="en-GB" sz="2000" i="0" kern="1200" dirty="0">
                <a:solidFill>
                  <a:srgbClr val="878685">
                    <a:lumMod val="50000"/>
                  </a:srgbClr>
                </a:solidFill>
                <a:latin typeface="+mj-lt"/>
                <a:cs typeface="Arial" panose="020B0604020202020204" pitchFamily="34" charset="0"/>
              </a:rPr>
              <a:t>and innovation to </a:t>
            </a:r>
            <a:r>
              <a:rPr lang="en-GB" sz="2000" i="0" kern="1200" dirty="0" smtClean="0">
                <a:solidFill>
                  <a:srgbClr val="878685">
                    <a:lumMod val="50000"/>
                  </a:srgbClr>
                </a:solidFill>
                <a:latin typeface="+mj-lt"/>
                <a:cs typeface="Arial" panose="020B0604020202020204" pitchFamily="34" charset="0"/>
              </a:rPr>
              <a:t>deployment</a:t>
            </a:r>
            <a:endParaRPr lang="en-GB" sz="2000" i="0" dirty="0">
              <a:solidFill>
                <a:schemeClr val="accent2">
                  <a:lumMod val="50000"/>
                </a:schemeClr>
              </a:solidFill>
              <a:latin typeface="Arial" panose="020B0604020202020204" pitchFamily="34" charset="0"/>
              <a:cs typeface="Arial" panose="020B0604020202020204" pitchFamily="34" charset="0"/>
            </a:endParaRPr>
          </a:p>
          <a:p>
            <a:pPr marL="0" indent="0">
              <a:buNone/>
            </a:pPr>
            <a:endParaRPr lang="en-GB" i="0" dirty="0">
              <a:solidFill>
                <a:schemeClr val="accent2">
                  <a:lumMod val="50000"/>
                </a:schemeClr>
              </a:solidFill>
              <a:latin typeface="Arial" panose="020B0604020202020204" pitchFamily="34" charset="0"/>
              <a:cs typeface="Arial" panose="020B0604020202020204" pitchFamily="34" charset="0"/>
            </a:endParaRPr>
          </a:p>
          <a:p>
            <a:endParaRPr lang="en-GB" i="0"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413227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69455E74-2D0E-461A-A7F6-05519A7E8767}"/>
              </a:ext>
            </a:extLst>
          </p:cNvPr>
          <p:cNvSpPr txBox="1"/>
          <p:nvPr/>
        </p:nvSpPr>
        <p:spPr>
          <a:xfrm>
            <a:off x="552676" y="2021133"/>
            <a:ext cx="7783016" cy="800219"/>
          </a:xfrm>
          <a:prstGeom prst="rect">
            <a:avLst/>
          </a:prstGeom>
          <a:noFill/>
        </p:spPr>
        <p:txBody>
          <a:bodyPr wrap="square" lIns="252000" rtlCol="0">
            <a:spAutoFit/>
          </a:bodyPr>
          <a:lstStyle/>
          <a:p>
            <a:pPr marL="265113" marR="0" lvl="0" indent="-265113" algn="l" defTabSz="914400" rtl="0" eaLnBrk="1" fontAlgn="base" latinLnBrk="0" hangingPunct="1">
              <a:lnSpc>
                <a:spcPct val="100000"/>
              </a:lnSpc>
              <a:spcBef>
                <a:spcPts val="1200"/>
              </a:spcBef>
              <a:spcAft>
                <a:spcPts val="0"/>
              </a:spcAft>
              <a:buClr>
                <a:srgbClr val="F8A907"/>
              </a:buClr>
              <a:buSzTx/>
              <a:buFont typeface="Wingdings" panose="05000000000000000000" pitchFamily="2" charset="2"/>
              <a:buChar char="§"/>
              <a:tabLst/>
              <a:defRPr/>
            </a:pPr>
            <a:endParaRPr kumimoji="0" lang="en-GB" sz="1800" b="0" i="0" u="none" strike="noStrike" kern="1200" cap="none" spc="0" normalizeH="0" baseline="0" noProof="0" dirty="0" smtClean="0">
              <a:ln>
                <a:noFill/>
              </a:ln>
              <a:solidFill>
                <a:srgbClr val="878685">
                  <a:lumMod val="50000"/>
                </a:srgbClr>
              </a:solidFill>
              <a:effectLst/>
              <a:uLnTx/>
              <a:uFillTx/>
              <a:latin typeface="Arial"/>
              <a:ea typeface="+mn-ea"/>
              <a:cs typeface="+mn-cs"/>
            </a:endParaRPr>
          </a:p>
          <a:p>
            <a:pPr marL="265113" marR="0" lvl="0" indent="-265113" algn="l" defTabSz="914400" rtl="0" eaLnBrk="1" fontAlgn="base" latinLnBrk="0" hangingPunct="1">
              <a:lnSpc>
                <a:spcPct val="100000"/>
              </a:lnSpc>
              <a:spcBef>
                <a:spcPts val="1200"/>
              </a:spcBef>
              <a:spcAft>
                <a:spcPts val="0"/>
              </a:spcAft>
              <a:buClr>
                <a:srgbClr val="F8A907"/>
              </a:buClr>
              <a:buSzTx/>
              <a:buFont typeface="Wingdings" panose="05000000000000000000" pitchFamily="2" charset="2"/>
              <a:buChar char="§"/>
              <a:tabLst/>
              <a:defRPr/>
            </a:pPr>
            <a:endParaRPr kumimoji="0" lang="en-GB" sz="1800" b="0" i="0" u="none" strike="noStrike" kern="1200" cap="none" spc="0" normalizeH="0" baseline="0" noProof="0" dirty="0">
              <a:ln>
                <a:noFill/>
              </a:ln>
              <a:solidFill>
                <a:srgbClr val="878685">
                  <a:lumMod val="50000"/>
                </a:srgbClr>
              </a:solidFill>
              <a:effectLst/>
              <a:uLnTx/>
              <a:uFillTx/>
              <a:latin typeface="Arial"/>
              <a:ea typeface="+mn-ea"/>
              <a:cs typeface="+mn-cs"/>
            </a:endParaRPr>
          </a:p>
        </p:txBody>
      </p:sp>
      <p:sp>
        <p:nvSpPr>
          <p:cNvPr id="3" name="TextBox 2"/>
          <p:cNvSpPr txBox="1"/>
          <p:nvPr/>
        </p:nvSpPr>
        <p:spPr>
          <a:xfrm>
            <a:off x="496616" y="570919"/>
            <a:ext cx="8676456" cy="55399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000" b="1" i="0" u="none" strike="noStrike" kern="0" cap="none" spc="0" normalizeH="0" baseline="0" noProof="0" dirty="0" smtClean="0">
                <a:ln>
                  <a:noFill/>
                </a:ln>
                <a:solidFill>
                  <a:srgbClr val="0E4194"/>
                </a:solidFill>
                <a:effectLst/>
                <a:uLnTx/>
                <a:uFillTx/>
                <a:latin typeface="Arial"/>
                <a:ea typeface="+mn-ea"/>
                <a:cs typeface="+mn-cs"/>
              </a:rPr>
              <a:t>Key changes introduced by Council and EP</a:t>
            </a:r>
            <a:endParaRPr kumimoji="0" lang="en-GB" sz="3000" b="1" i="0" u="none" strike="noStrike" kern="0" cap="none" spc="0" normalizeH="0" baseline="0" noProof="0" dirty="0">
              <a:ln>
                <a:noFill/>
              </a:ln>
              <a:solidFill>
                <a:srgbClr val="0E4194"/>
              </a:solidFill>
              <a:effectLst/>
              <a:uLnTx/>
              <a:uFillTx/>
              <a:latin typeface="Arial"/>
              <a:ea typeface="+mn-ea"/>
              <a:cs typeface="+mn-cs"/>
            </a:endParaRPr>
          </a:p>
        </p:txBody>
      </p:sp>
      <p:sp>
        <p:nvSpPr>
          <p:cNvPr id="10" name="TextBox 9"/>
          <p:cNvSpPr txBox="1"/>
          <p:nvPr/>
        </p:nvSpPr>
        <p:spPr>
          <a:xfrm>
            <a:off x="1501528" y="1799873"/>
            <a:ext cx="7111031" cy="1015663"/>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ts val="1200"/>
              </a:spcAft>
              <a:buClr>
                <a:srgbClr val="F8A907"/>
              </a:buClr>
              <a:buSzTx/>
              <a:buFontTx/>
              <a:buNone/>
              <a:tabLst/>
              <a:defRPr/>
            </a:pPr>
            <a:r>
              <a:rPr kumimoji="0" lang="en-US" sz="2000" b="1" i="0" u="none" strike="noStrike" kern="1200" cap="none" spc="0" normalizeH="0" baseline="0" noProof="0" dirty="0">
                <a:ln>
                  <a:noFill/>
                </a:ln>
                <a:solidFill>
                  <a:srgbClr val="0F5494"/>
                </a:solidFill>
                <a:effectLst/>
                <a:uLnTx/>
                <a:uFillTx/>
                <a:latin typeface="Arial"/>
                <a:ea typeface="+mn-ea"/>
                <a:cs typeface="+mn-cs"/>
              </a:rPr>
              <a:t>Fast track procedure in pillar II and in the EIC Pathfinder for bottom-up proposals, small consortia and </a:t>
            </a:r>
            <a:r>
              <a:rPr kumimoji="0" lang="en-US" sz="2000" b="1" i="0" u="none" strike="noStrike" kern="1200" cap="none" spc="0" normalizeH="0" baseline="0" noProof="0" dirty="0" smtClean="0">
                <a:ln>
                  <a:noFill/>
                </a:ln>
                <a:solidFill>
                  <a:srgbClr val="0F5494"/>
                </a:solidFill>
                <a:effectLst/>
                <a:uLnTx/>
                <a:uFillTx/>
                <a:latin typeface="Arial"/>
                <a:ea typeface="+mn-ea"/>
                <a:cs typeface="+mn-cs"/>
              </a:rPr>
              <a:t>time-to grant </a:t>
            </a:r>
            <a:r>
              <a:rPr kumimoji="0" lang="en-US" sz="2000" b="1" i="0" u="none" strike="noStrike" kern="1200" cap="none" spc="0" normalizeH="0" baseline="0" noProof="0" dirty="0">
                <a:ln>
                  <a:noFill/>
                </a:ln>
                <a:solidFill>
                  <a:srgbClr val="0F5494"/>
                </a:solidFill>
                <a:effectLst/>
                <a:uLnTx/>
                <a:uFillTx/>
                <a:latin typeface="Arial"/>
                <a:ea typeface="+mn-ea"/>
                <a:cs typeface="+mn-cs"/>
              </a:rPr>
              <a:t>not exceeding 6 </a:t>
            </a:r>
            <a:r>
              <a:rPr kumimoji="0" lang="en-US" sz="2000" b="1" i="0" u="none" strike="noStrike" kern="1200" cap="none" spc="0" normalizeH="0" baseline="0" noProof="0" dirty="0" smtClean="0">
                <a:ln>
                  <a:noFill/>
                </a:ln>
                <a:solidFill>
                  <a:srgbClr val="0F5494"/>
                </a:solidFill>
                <a:effectLst/>
                <a:uLnTx/>
                <a:uFillTx/>
                <a:latin typeface="Arial"/>
                <a:ea typeface="+mn-ea"/>
                <a:cs typeface="+mn-cs"/>
              </a:rPr>
              <a:t>months</a:t>
            </a:r>
            <a:endParaRPr kumimoji="0" lang="en-GB" sz="2400" b="1" i="0" u="none" strike="noStrike" kern="1200" cap="none" spc="0" normalizeH="0" baseline="0" noProof="0" dirty="0">
              <a:ln>
                <a:noFill/>
              </a:ln>
              <a:solidFill>
                <a:srgbClr val="0F5494"/>
              </a:solidFill>
              <a:effectLst/>
              <a:uLnTx/>
              <a:uFillTx/>
              <a:latin typeface="Verdana" pitchFamily="34" charset="0"/>
              <a:ea typeface="+mn-ea"/>
              <a:cs typeface="+mn-cs"/>
            </a:endParaRPr>
          </a:p>
        </p:txBody>
      </p:sp>
      <p:sp>
        <p:nvSpPr>
          <p:cNvPr id="28" name="TextBox 27"/>
          <p:cNvSpPr txBox="1"/>
          <p:nvPr/>
        </p:nvSpPr>
        <p:spPr>
          <a:xfrm>
            <a:off x="1501528" y="5334032"/>
            <a:ext cx="7111031" cy="70788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ts val="1200"/>
              </a:spcAft>
              <a:buClr>
                <a:srgbClr val="F8A907"/>
              </a:buClr>
              <a:buSzTx/>
              <a:buFontTx/>
              <a:buNone/>
              <a:tabLst/>
              <a:defRPr/>
            </a:pPr>
            <a:r>
              <a:rPr kumimoji="0" lang="en-GB" sz="2000" b="1" i="0" u="none" strike="noStrike" kern="1200" cap="none" spc="0" normalizeH="0" baseline="0" noProof="0" dirty="0" smtClean="0">
                <a:ln>
                  <a:noFill/>
                </a:ln>
                <a:solidFill>
                  <a:srgbClr val="0F5494"/>
                </a:solidFill>
                <a:effectLst/>
                <a:uLnTx/>
                <a:uFillTx/>
                <a:latin typeface="Arial"/>
                <a:ea typeface="+mn-ea"/>
                <a:cs typeface="+mn-cs"/>
              </a:rPr>
              <a:t>Strategic planning as Commission implementing act to facilitate implementation</a:t>
            </a:r>
            <a:endParaRPr kumimoji="0" lang="en-GB" sz="2400" b="1" i="0" u="none" strike="noStrike" kern="1200" cap="none" spc="0" normalizeH="0" baseline="0" noProof="0" dirty="0">
              <a:ln>
                <a:noFill/>
              </a:ln>
              <a:solidFill>
                <a:srgbClr val="0F5494"/>
              </a:solidFill>
              <a:effectLst/>
              <a:uLnTx/>
              <a:uFillTx/>
              <a:latin typeface="Verdana" pitchFamily="34" charset="0"/>
              <a:ea typeface="+mn-ea"/>
              <a:cs typeface="+mn-cs"/>
            </a:endParaRPr>
          </a:p>
        </p:txBody>
      </p:sp>
      <p:sp>
        <p:nvSpPr>
          <p:cNvPr id="29" name="TextBox 28"/>
          <p:cNvSpPr txBox="1"/>
          <p:nvPr/>
        </p:nvSpPr>
        <p:spPr>
          <a:xfrm>
            <a:off x="1501528" y="4527438"/>
            <a:ext cx="7111031" cy="70788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ts val="1200"/>
              </a:spcAft>
              <a:buClr>
                <a:srgbClr val="F8A907"/>
              </a:buClr>
              <a:buSzTx/>
              <a:buFontTx/>
              <a:buNone/>
              <a:tabLst/>
              <a:defRPr/>
            </a:pPr>
            <a:r>
              <a:rPr kumimoji="0" lang="en-GB" sz="2000" b="1" i="0" u="none" strike="noStrike" kern="1200" cap="none" spc="0" normalizeH="0" baseline="0" noProof="0" dirty="0" smtClean="0">
                <a:ln>
                  <a:noFill/>
                </a:ln>
                <a:solidFill>
                  <a:srgbClr val="0F5494"/>
                </a:solidFill>
                <a:effectLst/>
                <a:uLnTx/>
                <a:uFillTx/>
                <a:latin typeface="Arial"/>
                <a:ea typeface="+mn-ea"/>
                <a:cs typeface="+mn-cs"/>
              </a:rPr>
              <a:t>Widening participation: additional measures and increased budget prospect</a:t>
            </a:r>
            <a:endParaRPr kumimoji="0" lang="en-GB" sz="2400" b="1" i="0" u="none" strike="noStrike" kern="1200" cap="none" spc="0" normalizeH="0" baseline="0" noProof="0" dirty="0">
              <a:ln>
                <a:noFill/>
              </a:ln>
              <a:solidFill>
                <a:srgbClr val="0F5494"/>
              </a:solidFill>
              <a:effectLst/>
              <a:uLnTx/>
              <a:uFillTx/>
              <a:latin typeface="Verdana" pitchFamily="34" charset="0"/>
              <a:ea typeface="+mn-ea"/>
              <a:cs typeface="+mn-cs"/>
            </a:endParaRPr>
          </a:p>
        </p:txBody>
      </p:sp>
      <p:sp>
        <p:nvSpPr>
          <p:cNvPr id="30" name="TextBox 29"/>
          <p:cNvSpPr txBox="1"/>
          <p:nvPr/>
        </p:nvSpPr>
        <p:spPr>
          <a:xfrm>
            <a:off x="1501528" y="1301053"/>
            <a:ext cx="7111031"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ts val="1200"/>
              </a:spcAft>
              <a:buClr>
                <a:srgbClr val="F8A907"/>
              </a:buClr>
              <a:buSzTx/>
              <a:buFontTx/>
              <a:buNone/>
              <a:tabLst/>
              <a:defRPr/>
            </a:pPr>
            <a:r>
              <a:rPr kumimoji="0" lang="en-GB" sz="2000" b="1" i="0" u="none" strike="noStrike" kern="1200" cap="none" spc="0" normalizeH="0" baseline="0" noProof="0" dirty="0" smtClean="0">
                <a:ln>
                  <a:noFill/>
                </a:ln>
                <a:solidFill>
                  <a:srgbClr val="0F5494"/>
                </a:solidFill>
                <a:effectLst/>
                <a:uLnTx/>
                <a:uFillTx/>
                <a:latin typeface="Arial"/>
                <a:ea typeface="+mn-ea"/>
                <a:cs typeface="+mn-cs"/>
              </a:rPr>
              <a:t>Cluster inclusive and secure society is split</a:t>
            </a:r>
            <a:endParaRPr kumimoji="0" lang="en-GB" sz="2400" b="1" i="0" u="none" strike="noStrike" kern="1200" cap="none" spc="0" normalizeH="0" baseline="0" noProof="0" dirty="0">
              <a:ln>
                <a:noFill/>
              </a:ln>
              <a:solidFill>
                <a:srgbClr val="0F5494"/>
              </a:solidFill>
              <a:effectLst/>
              <a:uLnTx/>
              <a:uFillTx/>
              <a:latin typeface="Verdana" pitchFamily="34" charset="0"/>
              <a:ea typeface="+mn-ea"/>
              <a:cs typeface="+mn-cs"/>
            </a:endParaRPr>
          </a:p>
        </p:txBody>
      </p:sp>
      <p:sp>
        <p:nvSpPr>
          <p:cNvPr id="31" name="TextBox 30"/>
          <p:cNvSpPr txBox="1"/>
          <p:nvPr/>
        </p:nvSpPr>
        <p:spPr>
          <a:xfrm>
            <a:off x="1501528" y="3720842"/>
            <a:ext cx="7111031" cy="707886"/>
          </a:xfrm>
          <a:prstGeom prst="rect">
            <a:avLst/>
          </a:prstGeom>
          <a:noFill/>
        </p:spPr>
        <p:txBody>
          <a:bodyPr wrap="square" rtlCol="0">
            <a:spAutoFit/>
          </a:bodyPr>
          <a:lstStyle/>
          <a:p>
            <a:pPr lvl="0">
              <a:spcAft>
                <a:spcPts val="1200"/>
              </a:spcAft>
              <a:buClr>
                <a:srgbClr val="F8A907"/>
              </a:buClr>
              <a:defRPr/>
            </a:pPr>
            <a:r>
              <a:rPr kumimoji="0" lang="en-GB" sz="2000" b="1" i="0" u="none" strike="noStrike" kern="1200" cap="none" spc="0" normalizeH="0" baseline="0" noProof="0" dirty="0" smtClean="0">
                <a:ln>
                  <a:noFill/>
                </a:ln>
                <a:solidFill>
                  <a:srgbClr val="0F5494"/>
                </a:solidFill>
                <a:effectLst/>
                <a:uLnTx/>
                <a:uFillTx/>
                <a:latin typeface="Arial"/>
                <a:ea typeface="+mn-ea"/>
                <a:cs typeface="+mn-cs"/>
              </a:rPr>
              <a:t>Areas for possible missions and </a:t>
            </a:r>
            <a:r>
              <a:rPr lang="en-GB" sz="2000" dirty="0">
                <a:solidFill>
                  <a:srgbClr val="0F5494"/>
                </a:solidFill>
                <a:latin typeface="Arial"/>
              </a:rPr>
              <a:t>institutionalised partnerships based on Article 185/7 TFEU </a:t>
            </a:r>
            <a:r>
              <a:rPr kumimoji="0" lang="en-GB" sz="2000" b="1" i="0" u="none" strike="noStrike" kern="1200" cap="none" spc="0" normalizeH="0" baseline="0" noProof="0" dirty="0" smtClean="0">
                <a:ln>
                  <a:noFill/>
                </a:ln>
                <a:solidFill>
                  <a:srgbClr val="0F5494"/>
                </a:solidFill>
                <a:effectLst/>
                <a:uLnTx/>
                <a:uFillTx/>
                <a:latin typeface="Arial"/>
                <a:ea typeface="+mn-ea"/>
                <a:cs typeface="+mn-cs"/>
              </a:rPr>
              <a:t>are listed</a:t>
            </a:r>
            <a:endParaRPr kumimoji="0" lang="en-GB" sz="2400" b="1" i="0" u="none" strike="noStrike" kern="1200" cap="none" spc="0" normalizeH="0" baseline="0" noProof="0" dirty="0">
              <a:ln>
                <a:noFill/>
              </a:ln>
              <a:solidFill>
                <a:srgbClr val="0F5494"/>
              </a:solidFill>
              <a:effectLst/>
              <a:uLnTx/>
              <a:uFillTx/>
              <a:latin typeface="Verdana" pitchFamily="34" charset="0"/>
              <a:ea typeface="+mn-ea"/>
              <a:cs typeface="+mn-cs"/>
            </a:endParaRPr>
          </a:p>
        </p:txBody>
      </p:sp>
      <p:sp>
        <p:nvSpPr>
          <p:cNvPr id="32" name="TextBox 31"/>
          <p:cNvSpPr txBox="1"/>
          <p:nvPr/>
        </p:nvSpPr>
        <p:spPr>
          <a:xfrm>
            <a:off x="1501528" y="2914246"/>
            <a:ext cx="7145111" cy="70788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ts val="1200"/>
              </a:spcAft>
              <a:buClr>
                <a:srgbClr val="F8A907"/>
              </a:buClr>
              <a:buSzTx/>
              <a:buFontTx/>
              <a:buNone/>
              <a:tabLst/>
              <a:defRPr/>
            </a:pPr>
            <a:r>
              <a:rPr kumimoji="0" lang="en-GB" sz="2000" b="1" i="0" u="none" strike="noStrike" kern="1200" cap="none" spc="0" normalizeH="0" baseline="0" noProof="0" dirty="0" smtClean="0">
                <a:ln>
                  <a:noFill/>
                </a:ln>
                <a:solidFill>
                  <a:srgbClr val="0F5494"/>
                </a:solidFill>
                <a:effectLst/>
                <a:uLnTx/>
                <a:uFillTx/>
                <a:latin typeface="Arial"/>
                <a:ea typeface="+mn-ea"/>
                <a:cs typeface="+mn-cs"/>
              </a:rPr>
              <a:t>EIC to provide two types of support: blended and </a:t>
            </a:r>
            <a:br>
              <a:rPr kumimoji="0" lang="en-GB" sz="2000" b="1" i="0" u="none" strike="noStrike" kern="1200" cap="none" spc="0" normalizeH="0" baseline="0" noProof="0" dirty="0" smtClean="0">
                <a:ln>
                  <a:noFill/>
                </a:ln>
                <a:solidFill>
                  <a:srgbClr val="0F5494"/>
                </a:solidFill>
                <a:effectLst/>
                <a:uLnTx/>
                <a:uFillTx/>
                <a:latin typeface="Arial"/>
                <a:ea typeface="+mn-ea"/>
                <a:cs typeface="+mn-cs"/>
              </a:rPr>
            </a:br>
            <a:r>
              <a:rPr kumimoji="0" lang="en-GB" sz="2000" b="1" i="0" u="none" strike="noStrike" kern="1200" cap="none" spc="0" normalizeH="0" baseline="0" noProof="0" dirty="0" smtClean="0">
                <a:ln>
                  <a:noFill/>
                </a:ln>
                <a:solidFill>
                  <a:srgbClr val="0F5494"/>
                </a:solidFill>
                <a:effectLst/>
                <a:uLnTx/>
                <a:uFillTx/>
                <a:latin typeface="Arial"/>
                <a:ea typeface="+mn-ea"/>
                <a:cs typeface="+mn-cs"/>
              </a:rPr>
              <a:t>grants-only</a:t>
            </a:r>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1307802"/>
            <a:ext cx="413273" cy="386611"/>
          </a:xfrm>
          <a:prstGeom prst="rect">
            <a:avLst/>
          </a:prstGeom>
        </p:spPr>
      </p:pic>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2051362"/>
            <a:ext cx="413273" cy="386611"/>
          </a:xfrm>
          <a:prstGeom prst="rect">
            <a:avLst/>
          </a:prstGeom>
        </p:spPr>
      </p:pic>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3036884"/>
            <a:ext cx="413273" cy="386611"/>
          </a:xfrm>
          <a:prstGeom prst="rect">
            <a:avLst/>
          </a:prstGeom>
        </p:spPr>
      </p:pic>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3860735"/>
            <a:ext cx="413273" cy="386611"/>
          </a:xfrm>
          <a:prstGeom prst="rect">
            <a:avLst/>
          </a:prstGeom>
        </p:spPr>
      </p:pic>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4682290"/>
            <a:ext cx="413273" cy="386611"/>
          </a:xfrm>
          <a:prstGeom prst="rect">
            <a:avLst/>
          </a:prstGeom>
        </p:spPr>
      </p:pic>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5494669"/>
            <a:ext cx="413273" cy="386611"/>
          </a:xfrm>
          <a:prstGeom prst="rect">
            <a:avLst/>
          </a:prstGeom>
        </p:spPr>
      </p:pic>
    </p:spTree>
    <p:extLst>
      <p:ext uri="{BB962C8B-B14F-4D97-AF65-F5344CB8AC3E}">
        <p14:creationId xmlns:p14="http://schemas.microsoft.com/office/powerpoint/2010/main" val="118761278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6" name="Straight Connector 65"/>
          <p:cNvCxnSpPr/>
          <p:nvPr/>
        </p:nvCxnSpPr>
        <p:spPr bwMode="auto">
          <a:xfrm>
            <a:off x="7140733" y="1276409"/>
            <a:ext cx="1843936" cy="4510796"/>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67" name="Straight Connector 66"/>
          <p:cNvCxnSpPr/>
          <p:nvPr/>
        </p:nvCxnSpPr>
        <p:spPr bwMode="auto">
          <a:xfrm flipH="1">
            <a:off x="5238963" y="1268179"/>
            <a:ext cx="1908538" cy="4516645"/>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63" name="Straight Connector 62"/>
          <p:cNvCxnSpPr/>
          <p:nvPr/>
        </p:nvCxnSpPr>
        <p:spPr bwMode="auto">
          <a:xfrm>
            <a:off x="2117501" y="1258830"/>
            <a:ext cx="1865526" cy="4522702"/>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37" name="Straight Connector 36"/>
          <p:cNvCxnSpPr/>
          <p:nvPr/>
        </p:nvCxnSpPr>
        <p:spPr bwMode="auto">
          <a:xfrm flipH="1">
            <a:off x="234939" y="1250600"/>
            <a:ext cx="1889332" cy="4519026"/>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7" name="Straight Connector 6"/>
          <p:cNvCxnSpPr/>
          <p:nvPr/>
        </p:nvCxnSpPr>
        <p:spPr bwMode="auto">
          <a:xfrm flipH="1">
            <a:off x="4642507" y="661998"/>
            <a:ext cx="9032" cy="5712702"/>
          </a:xfrm>
          <a:prstGeom prst="line">
            <a:avLst/>
          </a:prstGeom>
          <a:noFill/>
          <a:ln w="41275" cap="flat" cmpd="sng" algn="ctr">
            <a:solidFill>
              <a:schemeClr val="bg1">
                <a:lumMod val="50000"/>
              </a:schemeClr>
            </a:solidFill>
            <a:prstDash val="solid"/>
            <a:round/>
            <a:headEnd type="none" w="med" len="med"/>
            <a:tailEnd type="none" w="med" len="med"/>
          </a:ln>
          <a:effectLst/>
        </p:spPr>
      </p:cxnSp>
      <p:sp>
        <p:nvSpPr>
          <p:cNvPr id="32" name="Rounded Rectangle 31"/>
          <p:cNvSpPr/>
          <p:nvPr/>
        </p:nvSpPr>
        <p:spPr>
          <a:xfrm>
            <a:off x="373897" y="4637911"/>
            <a:ext cx="3472701" cy="696347"/>
          </a:xfrm>
          <a:prstGeom prst="roundRect">
            <a:avLst>
              <a:gd name="adj" fmla="val 8971"/>
            </a:avLst>
          </a:prstGeom>
          <a:solidFill>
            <a:srgbClr val="3166C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defRPr/>
            </a:pPr>
            <a:r>
              <a:rPr lang="en-GB" sz="1200" b="0" dirty="0">
                <a:solidFill>
                  <a:srgbClr val="FFFFFF"/>
                </a:solidFill>
              </a:rPr>
              <a:t>Dedicated budget to </a:t>
            </a:r>
            <a:r>
              <a:rPr lang="en-GB" sz="1200" b="0" dirty="0" smtClean="0">
                <a:solidFill>
                  <a:srgbClr val="FFFFFF"/>
                </a:solidFill>
              </a:rPr>
              <a:t/>
            </a:r>
            <a:br>
              <a:rPr lang="en-GB" sz="1200" b="0" dirty="0" smtClean="0">
                <a:solidFill>
                  <a:srgbClr val="FFFFFF"/>
                </a:solidFill>
              </a:rPr>
            </a:br>
            <a:r>
              <a:rPr lang="en-GB" sz="1200" b="0" dirty="0" smtClean="0">
                <a:solidFill>
                  <a:srgbClr val="FFFFFF"/>
                </a:solidFill>
              </a:rPr>
              <a:t>Widening of 3.3% </a:t>
            </a:r>
          </a:p>
          <a:p>
            <a:pPr algn="ctr" defTabSz="457200" fontAlgn="auto">
              <a:spcBef>
                <a:spcPts val="0"/>
              </a:spcBef>
              <a:spcAft>
                <a:spcPts val="0"/>
              </a:spcAft>
              <a:defRPr/>
            </a:pPr>
            <a:r>
              <a:rPr lang="en-GB" sz="1200" b="0" dirty="0" smtClean="0">
                <a:solidFill>
                  <a:srgbClr val="FFFFFF"/>
                </a:solidFill>
              </a:rPr>
              <a:t>(new recital)</a:t>
            </a:r>
            <a:endParaRPr lang="en-GB" sz="1200" b="0" dirty="0">
              <a:solidFill>
                <a:srgbClr val="FFFFFF"/>
              </a:solidFill>
            </a:endParaRPr>
          </a:p>
        </p:txBody>
      </p:sp>
      <p:sp>
        <p:nvSpPr>
          <p:cNvPr id="35" name="Rounded Rectangle 34"/>
          <p:cNvSpPr/>
          <p:nvPr/>
        </p:nvSpPr>
        <p:spPr>
          <a:xfrm>
            <a:off x="5490812" y="4637911"/>
            <a:ext cx="3479705" cy="896605"/>
          </a:xfrm>
          <a:prstGeom prst="roundRect">
            <a:avLst>
              <a:gd name="adj" fmla="val 8971"/>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171450" indent="-171450" defTabSz="457200" fontAlgn="auto">
              <a:spcBef>
                <a:spcPts val="0"/>
              </a:spcBef>
              <a:spcAft>
                <a:spcPts val="0"/>
              </a:spcAft>
              <a:buFont typeface="Arial" panose="020B0604020202020204" pitchFamily="34" charset="0"/>
              <a:buChar char="•"/>
              <a:defRPr/>
            </a:pPr>
            <a:r>
              <a:rPr lang="en-GB" sz="1200" b="0" dirty="0" smtClean="0">
                <a:solidFill>
                  <a:schemeClr val="bg2"/>
                </a:solidFill>
              </a:rPr>
              <a:t>Space budget “commensurate proportionally” to Horizon 2020 (recital)</a:t>
            </a:r>
          </a:p>
          <a:p>
            <a:pPr marL="171450" indent="-171450" defTabSz="457200" fontAlgn="auto">
              <a:spcBef>
                <a:spcPts val="0"/>
              </a:spcBef>
              <a:spcAft>
                <a:spcPts val="0"/>
              </a:spcAft>
              <a:buFont typeface="Arial" panose="020B0604020202020204" pitchFamily="34" charset="0"/>
              <a:buChar char="•"/>
              <a:defRPr/>
            </a:pPr>
            <a:r>
              <a:rPr lang="en-GB" sz="1200" b="0" dirty="0" smtClean="0">
                <a:solidFill>
                  <a:schemeClr val="bg2"/>
                </a:solidFill>
              </a:rPr>
              <a:t>EIT budget removed from SP (linked with legal base)</a:t>
            </a:r>
            <a:endParaRPr lang="en-GB" sz="1200" b="0" dirty="0">
              <a:solidFill>
                <a:schemeClr val="bg2"/>
              </a:solidFill>
            </a:endParaRPr>
          </a:p>
        </p:txBody>
      </p:sp>
      <p:sp>
        <p:nvSpPr>
          <p:cNvPr id="45" name="Rounded Rectangle 44"/>
          <p:cNvSpPr/>
          <p:nvPr/>
        </p:nvSpPr>
        <p:spPr>
          <a:xfrm>
            <a:off x="3974378" y="1719827"/>
            <a:ext cx="1350933" cy="802890"/>
          </a:xfrm>
          <a:prstGeom prst="roundRect">
            <a:avLst>
              <a:gd name="adj" fmla="val 8971"/>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defRPr/>
            </a:pPr>
            <a:r>
              <a:rPr lang="en-GB" sz="1500" dirty="0" smtClean="0">
                <a:solidFill>
                  <a:schemeClr val="bg2"/>
                </a:solidFill>
              </a:rPr>
              <a:t>Structure</a:t>
            </a:r>
            <a:endParaRPr lang="en-GB" sz="1500" dirty="0">
              <a:solidFill>
                <a:schemeClr val="bg2"/>
              </a:solidFill>
            </a:endParaRPr>
          </a:p>
          <a:p>
            <a:pPr algn="ctr" defTabSz="457200" fontAlgn="auto">
              <a:spcBef>
                <a:spcPts val="0"/>
              </a:spcBef>
              <a:spcAft>
                <a:spcPts val="0"/>
              </a:spcAft>
              <a:defRPr/>
            </a:pPr>
            <a:r>
              <a:rPr lang="en-GB" sz="1500" i="1" dirty="0">
                <a:solidFill>
                  <a:schemeClr val="bg2"/>
                </a:solidFill>
              </a:rPr>
              <a:t>(</a:t>
            </a:r>
            <a:r>
              <a:rPr lang="en-GB" sz="1500" i="1" dirty="0" smtClean="0">
                <a:solidFill>
                  <a:schemeClr val="bg2"/>
                </a:solidFill>
              </a:rPr>
              <a:t>3 pillars; 6 clusters)</a:t>
            </a:r>
            <a:endParaRPr lang="en-GB" sz="1500" i="1" dirty="0">
              <a:solidFill>
                <a:schemeClr val="bg2"/>
              </a:solidFill>
            </a:endParaRPr>
          </a:p>
        </p:txBody>
      </p:sp>
      <p:sp>
        <p:nvSpPr>
          <p:cNvPr id="51" name="Rounded Rectangle 50"/>
          <p:cNvSpPr/>
          <p:nvPr/>
        </p:nvSpPr>
        <p:spPr>
          <a:xfrm>
            <a:off x="3970027" y="4637911"/>
            <a:ext cx="1361660" cy="743279"/>
          </a:xfrm>
          <a:prstGeom prst="roundRect">
            <a:avLst>
              <a:gd name="adj" fmla="val 8971"/>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defRPr/>
            </a:pPr>
            <a:r>
              <a:rPr lang="en-GB" sz="1500" dirty="0" smtClean="0">
                <a:solidFill>
                  <a:schemeClr val="bg2"/>
                </a:solidFill>
              </a:rPr>
              <a:t>Budget </a:t>
            </a:r>
          </a:p>
          <a:p>
            <a:pPr algn="ctr" defTabSz="457200" fontAlgn="auto">
              <a:spcBef>
                <a:spcPts val="0"/>
              </a:spcBef>
              <a:spcAft>
                <a:spcPts val="0"/>
              </a:spcAft>
              <a:defRPr/>
            </a:pPr>
            <a:r>
              <a:rPr lang="en-GB" sz="1500" i="1" dirty="0" smtClean="0">
                <a:solidFill>
                  <a:schemeClr val="bg2"/>
                </a:solidFill>
              </a:rPr>
              <a:t>(bracketed; </a:t>
            </a:r>
            <a:br>
              <a:rPr lang="en-GB" sz="1500" i="1" dirty="0" smtClean="0">
                <a:solidFill>
                  <a:schemeClr val="bg2"/>
                </a:solidFill>
              </a:rPr>
            </a:br>
            <a:r>
              <a:rPr lang="en-GB" sz="1500" i="1" dirty="0" smtClean="0">
                <a:solidFill>
                  <a:schemeClr val="bg2"/>
                </a:solidFill>
              </a:rPr>
              <a:t>MFF related)</a:t>
            </a:r>
            <a:endParaRPr lang="en-GB" sz="1500" i="1" dirty="0">
              <a:solidFill>
                <a:schemeClr val="bg2"/>
              </a:solidFill>
            </a:endParaRPr>
          </a:p>
        </p:txBody>
      </p:sp>
      <p:pic>
        <p:nvPicPr>
          <p:cNvPr id="56" name="Picture 55"/>
          <p:cNvPicPr>
            <a:picLocks noChangeAspect="1"/>
          </p:cNvPicPr>
          <p:nvPr/>
        </p:nvPicPr>
        <p:blipFill>
          <a:blip r:embed="rId3"/>
          <a:srcRect l="-489" t="-1170" r="-1922" b="-1241"/>
          <a:stretch>
            <a:fillRect/>
          </a:stretch>
        </p:blipFill>
        <p:spPr>
          <a:xfrm>
            <a:off x="4189750" y="280357"/>
            <a:ext cx="914547" cy="928644"/>
          </a:xfrm>
          <a:custGeom>
            <a:avLst/>
            <a:gdLst>
              <a:gd name="connsiteX0" fmla="*/ 2377056 w 4943475"/>
              <a:gd name="connsiteY0" fmla="*/ 294061 h 5019675"/>
              <a:gd name="connsiteX1" fmla="*/ 4582499 w 4943475"/>
              <a:gd name="connsiteY1" fmla="*/ 2499505 h 5019675"/>
              <a:gd name="connsiteX2" fmla="*/ 2377056 w 4943475"/>
              <a:gd name="connsiteY2" fmla="*/ 4704948 h 5019675"/>
              <a:gd name="connsiteX3" fmla="*/ 171612 w 4943475"/>
              <a:gd name="connsiteY3" fmla="*/ 2499505 h 5019675"/>
              <a:gd name="connsiteX4" fmla="*/ 2377056 w 4943475"/>
              <a:gd name="connsiteY4" fmla="*/ 294061 h 5019675"/>
              <a:gd name="connsiteX5" fmla="*/ 23614 w 4943475"/>
              <a:gd name="connsiteY5" fmla="*/ 57349 h 5019675"/>
              <a:gd name="connsiteX6" fmla="*/ 23614 w 4943475"/>
              <a:gd name="connsiteY6" fmla="*/ 4958831 h 5019675"/>
              <a:gd name="connsiteX7" fmla="*/ 4850690 w 4943475"/>
              <a:gd name="connsiteY7" fmla="*/ 4958831 h 5019675"/>
              <a:gd name="connsiteX8" fmla="*/ 4850690 w 4943475"/>
              <a:gd name="connsiteY8" fmla="*/ 57349 h 5019675"/>
              <a:gd name="connsiteX9" fmla="*/ 0 w 4943475"/>
              <a:gd name="connsiteY9" fmla="*/ 0 h 5019675"/>
              <a:gd name="connsiteX10" fmla="*/ 4943475 w 4943475"/>
              <a:gd name="connsiteY10" fmla="*/ 0 h 5019675"/>
              <a:gd name="connsiteX11" fmla="*/ 4943475 w 4943475"/>
              <a:gd name="connsiteY11" fmla="*/ 5019675 h 5019675"/>
              <a:gd name="connsiteX12" fmla="*/ 0 w 4943475"/>
              <a:gd name="connsiteY12" fmla="*/ 5019675 h 501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43475" h="5019675">
                <a:moveTo>
                  <a:pt x="2377056" y="294061"/>
                </a:moveTo>
                <a:cubicBezTo>
                  <a:pt x="3595088" y="294061"/>
                  <a:pt x="4582499" y="1281472"/>
                  <a:pt x="4582499" y="2499505"/>
                </a:cubicBezTo>
                <a:cubicBezTo>
                  <a:pt x="4582499" y="3717537"/>
                  <a:pt x="3595088" y="4704948"/>
                  <a:pt x="2377056" y="4704948"/>
                </a:cubicBezTo>
                <a:cubicBezTo>
                  <a:pt x="1159023" y="4704948"/>
                  <a:pt x="171612" y="3717537"/>
                  <a:pt x="171612" y="2499505"/>
                </a:cubicBezTo>
                <a:cubicBezTo>
                  <a:pt x="171612" y="1281472"/>
                  <a:pt x="1159023" y="294061"/>
                  <a:pt x="2377056" y="294061"/>
                </a:cubicBezTo>
                <a:close/>
                <a:moveTo>
                  <a:pt x="23614" y="57349"/>
                </a:moveTo>
                <a:lnTo>
                  <a:pt x="23614" y="4958831"/>
                </a:lnTo>
                <a:lnTo>
                  <a:pt x="4850690" y="4958831"/>
                </a:lnTo>
                <a:lnTo>
                  <a:pt x="4850690" y="57349"/>
                </a:lnTo>
                <a:close/>
                <a:moveTo>
                  <a:pt x="0" y="0"/>
                </a:moveTo>
                <a:lnTo>
                  <a:pt x="4943475" y="0"/>
                </a:lnTo>
                <a:lnTo>
                  <a:pt x="4943475" y="5019675"/>
                </a:lnTo>
                <a:lnTo>
                  <a:pt x="0" y="5019675"/>
                </a:lnTo>
                <a:close/>
              </a:path>
            </a:pathLst>
          </a:custGeom>
        </p:spPr>
      </p:pic>
      <p:sp>
        <p:nvSpPr>
          <p:cNvPr id="3" name="Snip Same Side Corner Rectangle 2"/>
          <p:cNvSpPr/>
          <p:nvPr/>
        </p:nvSpPr>
        <p:spPr>
          <a:xfrm rot="10800000">
            <a:off x="224746" y="5623127"/>
            <a:ext cx="3770999" cy="428858"/>
          </a:xfrm>
          <a:prstGeom prst="snip2SameRect">
            <a:avLst>
              <a:gd name="adj1" fmla="val 50000"/>
              <a:gd name="adj2" fmla="val 0"/>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defRPr/>
            </a:pPr>
            <a:endParaRPr lang="en-GB" sz="1800" b="0" dirty="0">
              <a:solidFill>
                <a:srgbClr val="FFFFFF"/>
              </a:solidFill>
            </a:endParaRPr>
          </a:p>
        </p:txBody>
      </p:sp>
      <p:sp>
        <p:nvSpPr>
          <p:cNvPr id="38" name="Snip Same Side Corner Rectangle 37"/>
          <p:cNvSpPr/>
          <p:nvPr/>
        </p:nvSpPr>
        <p:spPr>
          <a:xfrm rot="10800000">
            <a:off x="5226893" y="5623127"/>
            <a:ext cx="3770999" cy="428858"/>
          </a:xfrm>
          <a:prstGeom prst="snip2SameRect">
            <a:avLst>
              <a:gd name="adj1" fmla="val 50000"/>
              <a:gd name="adj2" fmla="val 0"/>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defRPr/>
            </a:pPr>
            <a:endParaRPr lang="en-GB" sz="1800" b="0" dirty="0">
              <a:solidFill>
                <a:srgbClr val="FFFFFF"/>
              </a:solidFill>
            </a:endParaRPr>
          </a:p>
        </p:txBody>
      </p:sp>
      <p:sp>
        <p:nvSpPr>
          <p:cNvPr id="54" name="Rectangle 53"/>
          <p:cNvSpPr/>
          <p:nvPr/>
        </p:nvSpPr>
        <p:spPr>
          <a:xfrm>
            <a:off x="1043608" y="5714020"/>
            <a:ext cx="2147318" cy="2654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defRPr/>
            </a:pPr>
            <a:r>
              <a:rPr lang="en-GB" sz="1200" dirty="0" smtClean="0">
                <a:solidFill>
                  <a:srgbClr val="FFFFFF"/>
                </a:solidFill>
              </a:rPr>
              <a:t>Parliament</a:t>
            </a:r>
            <a:endParaRPr lang="en-GB" sz="1200" dirty="0">
              <a:solidFill>
                <a:srgbClr val="FFFFFF"/>
              </a:solidFill>
            </a:endParaRPr>
          </a:p>
        </p:txBody>
      </p:sp>
      <p:sp>
        <p:nvSpPr>
          <p:cNvPr id="55" name="Rectangle 54"/>
          <p:cNvSpPr/>
          <p:nvPr/>
        </p:nvSpPr>
        <p:spPr>
          <a:xfrm>
            <a:off x="5857408" y="5714020"/>
            <a:ext cx="2499250" cy="2654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defRPr/>
            </a:pPr>
            <a:r>
              <a:rPr lang="en-GB" sz="1200" dirty="0" smtClean="0">
                <a:solidFill>
                  <a:srgbClr val="FFFFFF"/>
                </a:solidFill>
              </a:rPr>
              <a:t>Council</a:t>
            </a:r>
            <a:endParaRPr lang="en-GB" sz="1400" dirty="0">
              <a:solidFill>
                <a:srgbClr val="FFFFFF"/>
              </a:solidFill>
            </a:endParaRPr>
          </a:p>
        </p:txBody>
      </p:sp>
      <p:sp>
        <p:nvSpPr>
          <p:cNvPr id="42" name="Rounded Rectangle 41"/>
          <p:cNvSpPr/>
          <p:nvPr/>
        </p:nvSpPr>
        <p:spPr>
          <a:xfrm>
            <a:off x="3989219" y="3072000"/>
            <a:ext cx="1314346" cy="553302"/>
          </a:xfrm>
          <a:prstGeom prst="roundRect">
            <a:avLst>
              <a:gd name="adj" fmla="val 8971"/>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defRPr/>
            </a:pPr>
            <a:r>
              <a:rPr lang="en-GB" sz="1500" dirty="0">
                <a:solidFill>
                  <a:schemeClr val="bg2"/>
                </a:solidFill>
              </a:rPr>
              <a:t>Objectives</a:t>
            </a:r>
          </a:p>
        </p:txBody>
      </p:sp>
      <p:sp>
        <p:nvSpPr>
          <p:cNvPr id="50" name="Rounded Rectangle 49"/>
          <p:cNvSpPr/>
          <p:nvPr/>
        </p:nvSpPr>
        <p:spPr>
          <a:xfrm>
            <a:off x="5496518" y="3071351"/>
            <a:ext cx="3474000" cy="917826"/>
          </a:xfrm>
          <a:prstGeom prst="roundRect">
            <a:avLst>
              <a:gd name="adj" fmla="val 8971"/>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171450" indent="-171450" defTabSz="457200" fontAlgn="auto">
              <a:spcBef>
                <a:spcPts val="0"/>
              </a:spcBef>
              <a:spcAft>
                <a:spcPts val="0"/>
              </a:spcAft>
              <a:buFont typeface="Arial" panose="020B0604020202020204" pitchFamily="34" charset="0"/>
              <a:buChar char="•"/>
              <a:defRPr/>
            </a:pPr>
            <a:endParaRPr lang="en-GB" sz="1200" b="0" dirty="0" smtClean="0">
              <a:solidFill>
                <a:schemeClr val="bg2"/>
              </a:solidFill>
            </a:endParaRPr>
          </a:p>
          <a:p>
            <a:pPr marL="171450" indent="-171450" defTabSz="457200" fontAlgn="auto">
              <a:spcBef>
                <a:spcPts val="0"/>
              </a:spcBef>
              <a:spcAft>
                <a:spcPts val="0"/>
              </a:spcAft>
              <a:buFont typeface="Arial" panose="020B0604020202020204" pitchFamily="34" charset="0"/>
              <a:buChar char="•"/>
              <a:defRPr/>
            </a:pPr>
            <a:r>
              <a:rPr lang="en-GB" sz="1200" b="0" dirty="0" smtClean="0">
                <a:solidFill>
                  <a:schemeClr val="bg2"/>
                </a:solidFill>
              </a:rPr>
              <a:t>Strengthening collaborative links (specific objective)</a:t>
            </a:r>
          </a:p>
          <a:p>
            <a:pPr marL="171450" indent="-171450" defTabSz="457200" fontAlgn="auto">
              <a:spcBef>
                <a:spcPts val="0"/>
              </a:spcBef>
              <a:spcAft>
                <a:spcPts val="0"/>
              </a:spcAft>
              <a:buFont typeface="Arial" panose="020B0604020202020204" pitchFamily="34" charset="0"/>
              <a:buChar char="•"/>
              <a:defRPr/>
            </a:pPr>
            <a:r>
              <a:rPr lang="en-GB" sz="1200" b="0" dirty="0" smtClean="0">
                <a:solidFill>
                  <a:schemeClr val="bg2"/>
                </a:solidFill>
              </a:rPr>
              <a:t>Fostering </a:t>
            </a:r>
            <a:r>
              <a:rPr lang="en-GB" sz="1200" b="0" dirty="0">
                <a:solidFill>
                  <a:schemeClr val="bg2"/>
                </a:solidFill>
              </a:rPr>
              <a:t>wider participation (operational objective</a:t>
            </a:r>
            <a:endParaRPr lang="en-GB" sz="1200" b="0" dirty="0" smtClean="0">
              <a:solidFill>
                <a:schemeClr val="bg2"/>
              </a:solidFill>
            </a:endParaRPr>
          </a:p>
          <a:p>
            <a:pPr defTabSz="457200" fontAlgn="auto">
              <a:spcBef>
                <a:spcPts val="0"/>
              </a:spcBef>
              <a:spcAft>
                <a:spcPts val="0"/>
              </a:spcAft>
              <a:defRPr/>
            </a:pPr>
            <a:endParaRPr lang="en-GB" sz="1200" b="0" dirty="0">
              <a:solidFill>
                <a:schemeClr val="bg2"/>
              </a:solidFill>
            </a:endParaRPr>
          </a:p>
        </p:txBody>
      </p:sp>
      <p:sp>
        <p:nvSpPr>
          <p:cNvPr id="41" name="TextBox 40"/>
          <p:cNvSpPr txBox="1"/>
          <p:nvPr/>
        </p:nvSpPr>
        <p:spPr>
          <a:xfrm>
            <a:off x="123720" y="1894213"/>
            <a:ext cx="407484" cy="400110"/>
          </a:xfrm>
          <a:prstGeom prst="rect">
            <a:avLst/>
          </a:prstGeom>
          <a:noFill/>
        </p:spPr>
        <p:txBody>
          <a:bodyPr wrap="none" rtlCol="0">
            <a:spAutoFit/>
          </a:bodyPr>
          <a:lstStyle/>
          <a:p>
            <a:pPr>
              <a:defRPr/>
            </a:pPr>
            <a:r>
              <a:rPr lang="en-GB" sz="2000" dirty="0" smtClean="0">
                <a:solidFill>
                  <a:srgbClr val="FFFFFF"/>
                </a:solidFill>
              </a:rPr>
              <a:t>+</a:t>
            </a:r>
            <a:endParaRPr lang="en-GB" sz="2400" dirty="0" smtClean="0">
              <a:solidFill>
                <a:srgbClr val="FFFFFF"/>
              </a:solidFill>
            </a:endParaRPr>
          </a:p>
        </p:txBody>
      </p:sp>
      <p:sp>
        <p:nvSpPr>
          <p:cNvPr id="59" name="Rounded Rectangle 58"/>
          <p:cNvSpPr/>
          <p:nvPr/>
        </p:nvSpPr>
        <p:spPr>
          <a:xfrm>
            <a:off x="373897" y="3052642"/>
            <a:ext cx="3472701" cy="1368152"/>
          </a:xfrm>
          <a:prstGeom prst="roundRect">
            <a:avLst>
              <a:gd name="adj" fmla="val 8971"/>
            </a:avLst>
          </a:prstGeom>
          <a:solidFill>
            <a:srgbClr val="3166C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171450" indent="-171450" defTabSz="457200" fontAlgn="auto">
              <a:spcBef>
                <a:spcPts val="0"/>
              </a:spcBef>
              <a:spcAft>
                <a:spcPts val="0"/>
              </a:spcAft>
              <a:buFont typeface="Arial" panose="020B0604020202020204" pitchFamily="34" charset="0"/>
              <a:buChar char="•"/>
              <a:defRPr/>
            </a:pPr>
            <a:r>
              <a:rPr lang="en-GB" sz="1200" dirty="0" smtClean="0">
                <a:solidFill>
                  <a:srgbClr val="FFFFFF"/>
                </a:solidFill>
              </a:rPr>
              <a:t>Principles</a:t>
            </a:r>
            <a:r>
              <a:rPr lang="en-GB" sz="1200" b="0" dirty="0" smtClean="0">
                <a:solidFill>
                  <a:srgbClr val="FFFFFF"/>
                </a:solidFill>
              </a:rPr>
              <a:t> (new) incl. on assisting widening countries</a:t>
            </a:r>
            <a:r>
              <a:rPr lang="en-GB" sz="1200" b="0" dirty="0">
                <a:solidFill>
                  <a:srgbClr val="FFFFFF"/>
                </a:solidFill>
              </a:rPr>
              <a:t>, </a:t>
            </a:r>
            <a:r>
              <a:rPr lang="en-GB" sz="1200" b="0" dirty="0" smtClean="0">
                <a:solidFill>
                  <a:srgbClr val="FFFFFF"/>
                </a:solidFill>
              </a:rPr>
              <a:t>SSH, INCO, </a:t>
            </a:r>
            <a:r>
              <a:rPr lang="en-GB" sz="1200" b="0" dirty="0">
                <a:solidFill>
                  <a:srgbClr val="FFFFFF"/>
                </a:solidFill>
              </a:rPr>
              <a:t>gender, admin. burden, 3% </a:t>
            </a:r>
            <a:r>
              <a:rPr lang="en-GB" sz="1200" b="0" dirty="0" smtClean="0">
                <a:solidFill>
                  <a:srgbClr val="FFFFFF"/>
                </a:solidFill>
              </a:rPr>
              <a:t>investment target, 35% climate target;</a:t>
            </a:r>
            <a:endParaRPr lang="en-GB" sz="1200" b="0" dirty="0">
              <a:solidFill>
                <a:srgbClr val="FFFFFF"/>
              </a:solidFill>
            </a:endParaRPr>
          </a:p>
          <a:p>
            <a:pPr marL="171450" indent="-171450" defTabSz="457200" fontAlgn="auto">
              <a:spcBef>
                <a:spcPts val="0"/>
              </a:spcBef>
              <a:spcAft>
                <a:spcPts val="0"/>
              </a:spcAft>
              <a:buFont typeface="Arial" panose="020B0604020202020204" pitchFamily="34" charset="0"/>
              <a:buChar char="•"/>
              <a:defRPr/>
            </a:pPr>
            <a:r>
              <a:rPr lang="fr-BE" sz="1200" b="0" dirty="0" smtClean="0">
                <a:solidFill>
                  <a:srgbClr val="FFFFFF"/>
                </a:solidFill>
              </a:rPr>
              <a:t>Contribution to </a:t>
            </a:r>
            <a:r>
              <a:rPr lang="fr-BE" sz="1200" b="0" dirty="0" err="1" smtClean="0">
                <a:solidFill>
                  <a:srgbClr val="FFFFFF"/>
                </a:solidFill>
              </a:rPr>
              <a:t>reducing</a:t>
            </a:r>
            <a:r>
              <a:rPr lang="fr-BE" sz="1200" b="0" dirty="0" smtClean="0">
                <a:solidFill>
                  <a:srgbClr val="FFFFFF"/>
                </a:solidFill>
              </a:rPr>
              <a:t> of the R&amp;I </a:t>
            </a:r>
            <a:r>
              <a:rPr lang="fr-BE" sz="1200" b="0" dirty="0" err="1" smtClean="0">
                <a:solidFill>
                  <a:srgbClr val="FFFFFF"/>
                </a:solidFill>
              </a:rPr>
              <a:t>divide</a:t>
            </a:r>
            <a:endParaRPr lang="en-GB" sz="1200" b="0" dirty="0">
              <a:solidFill>
                <a:srgbClr val="FFFFFF"/>
              </a:solidFill>
            </a:endParaRPr>
          </a:p>
        </p:txBody>
      </p:sp>
      <p:sp>
        <p:nvSpPr>
          <p:cNvPr id="68" name="Rounded Rectangle 67"/>
          <p:cNvSpPr/>
          <p:nvPr/>
        </p:nvSpPr>
        <p:spPr>
          <a:xfrm>
            <a:off x="381416" y="1719827"/>
            <a:ext cx="1309206" cy="1087057"/>
          </a:xfrm>
          <a:prstGeom prst="roundRect">
            <a:avLst>
              <a:gd name="adj" fmla="val 8971"/>
            </a:avLst>
          </a:prstGeom>
          <a:solidFill>
            <a:srgbClr val="3166C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fontAlgn="auto">
              <a:spcBef>
                <a:spcPts val="0"/>
              </a:spcBef>
              <a:spcAft>
                <a:spcPts val="0"/>
              </a:spcAft>
              <a:defRPr/>
            </a:pPr>
            <a:r>
              <a:rPr lang="en-GB" sz="1200" b="0" dirty="0" smtClean="0">
                <a:solidFill>
                  <a:srgbClr val="FFFFFF"/>
                </a:solidFill>
              </a:rPr>
              <a:t>New FTI procedure in pillar II and EIC Pathfinder</a:t>
            </a:r>
          </a:p>
        </p:txBody>
      </p:sp>
      <p:cxnSp>
        <p:nvCxnSpPr>
          <p:cNvPr id="33" name="Straight Arrow Connector 32"/>
          <p:cNvCxnSpPr/>
          <p:nvPr/>
        </p:nvCxnSpPr>
        <p:spPr bwMode="auto">
          <a:xfrm>
            <a:off x="323528" y="1248411"/>
            <a:ext cx="8568952" cy="11938"/>
          </a:xfrm>
          <a:prstGeom prst="straightConnector1">
            <a:avLst/>
          </a:prstGeom>
          <a:ln w="41275">
            <a:solidFill>
              <a:schemeClr val="bg1">
                <a:lumMod val="50000"/>
              </a:schemeClr>
            </a:solidFill>
            <a:headEnd type="triangle" w="lg" len="lg"/>
            <a:tailEnd type="triangle" w="lg" len="lg"/>
          </a:ln>
        </p:spPr>
        <p:style>
          <a:lnRef idx="1">
            <a:schemeClr val="accent6"/>
          </a:lnRef>
          <a:fillRef idx="0">
            <a:schemeClr val="accent6"/>
          </a:fillRef>
          <a:effectRef idx="0">
            <a:schemeClr val="accent6"/>
          </a:effectRef>
          <a:fontRef idx="minor">
            <a:schemeClr val="tx1"/>
          </a:fontRef>
        </p:style>
      </p:cxnSp>
      <p:sp>
        <p:nvSpPr>
          <p:cNvPr id="28" name="Rounded Rectangle 27"/>
          <p:cNvSpPr/>
          <p:nvPr/>
        </p:nvSpPr>
        <p:spPr>
          <a:xfrm>
            <a:off x="1846955" y="1719827"/>
            <a:ext cx="2007162" cy="1087057"/>
          </a:xfrm>
          <a:prstGeom prst="roundRect">
            <a:avLst>
              <a:gd name="adj" fmla="val 8971"/>
            </a:avLst>
          </a:prstGeom>
          <a:solidFill>
            <a:srgbClr val="3166C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171450" indent="-171450" defTabSz="457200" fontAlgn="auto">
              <a:spcBef>
                <a:spcPts val="0"/>
              </a:spcBef>
              <a:spcAft>
                <a:spcPts val="0"/>
              </a:spcAft>
              <a:buFont typeface="Arial" panose="020B0604020202020204" pitchFamily="34" charset="0"/>
              <a:buChar char="•"/>
              <a:defRPr/>
            </a:pPr>
            <a:r>
              <a:rPr lang="en-GB" sz="1200" b="0" dirty="0" smtClean="0">
                <a:solidFill>
                  <a:srgbClr val="FFFFFF"/>
                </a:solidFill>
              </a:rPr>
              <a:t>Separate cluster for security; </a:t>
            </a:r>
          </a:p>
          <a:p>
            <a:pPr marL="171450" indent="-171450" defTabSz="457200" fontAlgn="auto">
              <a:spcBef>
                <a:spcPts val="0"/>
              </a:spcBef>
              <a:spcAft>
                <a:spcPts val="0"/>
              </a:spcAft>
              <a:buFont typeface="Arial" panose="020B0604020202020204" pitchFamily="34" charset="0"/>
              <a:buChar char="•"/>
              <a:defRPr/>
            </a:pPr>
            <a:r>
              <a:rPr lang="en-GB" sz="1200" b="0" dirty="0" smtClean="0">
                <a:solidFill>
                  <a:srgbClr val="FFFFFF"/>
                </a:solidFill>
              </a:rPr>
              <a:t>Creativity added in the cluster on inclusive society</a:t>
            </a:r>
            <a:endParaRPr lang="en-GB" sz="1200" b="0" dirty="0">
              <a:solidFill>
                <a:srgbClr val="FFFFFF"/>
              </a:solidFill>
            </a:endParaRPr>
          </a:p>
        </p:txBody>
      </p:sp>
      <p:sp>
        <p:nvSpPr>
          <p:cNvPr id="29" name="Rounded Rectangle 28"/>
          <p:cNvSpPr/>
          <p:nvPr/>
        </p:nvSpPr>
        <p:spPr>
          <a:xfrm>
            <a:off x="5496518" y="1719827"/>
            <a:ext cx="3474000" cy="991273"/>
          </a:xfrm>
          <a:prstGeom prst="roundRect">
            <a:avLst>
              <a:gd name="adj" fmla="val 8971"/>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defTabSz="457200" fontAlgn="auto">
              <a:spcBef>
                <a:spcPts val="0"/>
              </a:spcBef>
              <a:spcAft>
                <a:spcPts val="0"/>
              </a:spcAft>
              <a:defRPr/>
            </a:pPr>
            <a:r>
              <a:rPr lang="en-US" sz="1200" b="0" dirty="0">
                <a:solidFill>
                  <a:schemeClr val="bg2"/>
                </a:solidFill>
              </a:rPr>
              <a:t>S</a:t>
            </a:r>
            <a:r>
              <a:rPr lang="en-US" sz="1200" b="0" dirty="0" smtClean="0">
                <a:solidFill>
                  <a:schemeClr val="bg2"/>
                </a:solidFill>
              </a:rPr>
              <a:t>eparate PC-configurations </a:t>
            </a:r>
            <a:r>
              <a:rPr lang="en-US" sz="1200" b="0" dirty="0">
                <a:solidFill>
                  <a:schemeClr val="bg2"/>
                </a:solidFill>
              </a:rPr>
              <a:t>on ERC, MSCA, security and widening and ad-hoc </a:t>
            </a:r>
            <a:r>
              <a:rPr lang="en-US" sz="1200" b="0" dirty="0" smtClean="0">
                <a:solidFill>
                  <a:schemeClr val="bg2"/>
                </a:solidFill>
              </a:rPr>
              <a:t>meetings </a:t>
            </a:r>
            <a:r>
              <a:rPr lang="en-US" sz="1200" b="0" dirty="0">
                <a:solidFill>
                  <a:schemeClr val="bg2"/>
                </a:solidFill>
              </a:rPr>
              <a:t>on horizontal and/or cross-cutting issues, such as Space and Mobility</a:t>
            </a:r>
            <a:endParaRPr kumimoji="0" lang="en-GB" sz="1200" b="0" i="0" u="none" strike="noStrike" kern="1200" cap="none" spc="0" normalizeH="0" baseline="0" noProof="0" dirty="0">
              <a:ln>
                <a:noFill/>
              </a:ln>
              <a:solidFill>
                <a:schemeClr val="bg2"/>
              </a:solidFill>
              <a:effectLst/>
              <a:uLnTx/>
              <a:uFillTx/>
              <a:latin typeface="Verdana"/>
            </a:endParaRPr>
          </a:p>
        </p:txBody>
      </p:sp>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57011" y="188640"/>
            <a:ext cx="1077914" cy="1077914"/>
          </a:xfrm>
          <a:prstGeom prst="rect">
            <a:avLst/>
          </a:prstGeom>
        </p:spPr>
      </p:pic>
      <p:pic>
        <p:nvPicPr>
          <p:cNvPr id="31" name="Pictur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4156" y="260648"/>
            <a:ext cx="1737236" cy="974979"/>
          </a:xfrm>
          <a:prstGeom prst="rect">
            <a:avLst/>
          </a:prstGeom>
        </p:spPr>
      </p:pic>
      <p:sp>
        <p:nvSpPr>
          <p:cNvPr id="34" name="Rounded Rectangle 33"/>
          <p:cNvSpPr/>
          <p:nvPr/>
        </p:nvSpPr>
        <p:spPr>
          <a:xfrm>
            <a:off x="3386883" y="6162574"/>
            <a:ext cx="2520280" cy="562228"/>
          </a:xfrm>
          <a:prstGeom prst="roundRect">
            <a:avLst>
              <a:gd name="adj" fmla="val 8971"/>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defRPr/>
            </a:pPr>
            <a:r>
              <a:rPr lang="en-GB" sz="1600" dirty="0">
                <a:solidFill>
                  <a:schemeClr val="bg2"/>
                </a:solidFill>
              </a:rPr>
              <a:t>Horizon Europe</a:t>
            </a:r>
          </a:p>
          <a:p>
            <a:pPr algn="ctr" defTabSz="457200" fontAlgn="auto">
              <a:spcBef>
                <a:spcPts val="0"/>
              </a:spcBef>
              <a:spcAft>
                <a:spcPts val="0"/>
              </a:spcAft>
              <a:defRPr/>
            </a:pPr>
            <a:r>
              <a:rPr lang="en-GB" sz="1600" dirty="0">
                <a:solidFill>
                  <a:schemeClr val="bg2"/>
                </a:solidFill>
              </a:rPr>
              <a:t>Commission proposal</a:t>
            </a:r>
          </a:p>
        </p:txBody>
      </p:sp>
    </p:spTree>
    <p:extLst>
      <p:ext uri="{BB962C8B-B14F-4D97-AF65-F5344CB8AC3E}">
        <p14:creationId xmlns:p14="http://schemas.microsoft.com/office/powerpoint/2010/main" val="198532682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6" name="Straight Connector 65"/>
          <p:cNvCxnSpPr/>
          <p:nvPr/>
        </p:nvCxnSpPr>
        <p:spPr bwMode="auto">
          <a:xfrm>
            <a:off x="7140733" y="1276409"/>
            <a:ext cx="1843936" cy="4510796"/>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67" name="Straight Connector 66"/>
          <p:cNvCxnSpPr/>
          <p:nvPr/>
        </p:nvCxnSpPr>
        <p:spPr bwMode="auto">
          <a:xfrm flipH="1">
            <a:off x="5238963" y="1268179"/>
            <a:ext cx="1908538" cy="4516645"/>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63" name="Straight Connector 62"/>
          <p:cNvCxnSpPr/>
          <p:nvPr/>
        </p:nvCxnSpPr>
        <p:spPr bwMode="auto">
          <a:xfrm>
            <a:off x="2117501" y="1258830"/>
            <a:ext cx="1865526" cy="4522702"/>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37" name="Straight Connector 36"/>
          <p:cNvCxnSpPr/>
          <p:nvPr/>
        </p:nvCxnSpPr>
        <p:spPr bwMode="auto">
          <a:xfrm flipH="1">
            <a:off x="234939" y="1250600"/>
            <a:ext cx="1889332" cy="4519026"/>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7" name="Straight Connector 6"/>
          <p:cNvCxnSpPr/>
          <p:nvPr/>
        </p:nvCxnSpPr>
        <p:spPr bwMode="auto">
          <a:xfrm flipH="1">
            <a:off x="4642507" y="661998"/>
            <a:ext cx="9032" cy="5712702"/>
          </a:xfrm>
          <a:prstGeom prst="line">
            <a:avLst/>
          </a:prstGeom>
          <a:noFill/>
          <a:ln w="41275" cap="flat" cmpd="sng" algn="ctr">
            <a:solidFill>
              <a:schemeClr val="bg1">
                <a:lumMod val="50000"/>
              </a:schemeClr>
            </a:solidFill>
            <a:prstDash val="solid"/>
            <a:round/>
            <a:headEnd type="none" w="med" len="med"/>
            <a:tailEnd type="none" w="med" len="med"/>
          </a:ln>
          <a:effectLst/>
        </p:spPr>
      </p:cxnSp>
      <p:sp>
        <p:nvSpPr>
          <p:cNvPr id="32" name="Rounded Rectangle 31"/>
          <p:cNvSpPr/>
          <p:nvPr/>
        </p:nvSpPr>
        <p:spPr>
          <a:xfrm>
            <a:off x="382654" y="4564431"/>
            <a:ext cx="1561227" cy="874628"/>
          </a:xfrm>
          <a:prstGeom prst="roundRect">
            <a:avLst>
              <a:gd name="adj" fmla="val 8971"/>
            </a:avLst>
          </a:prstGeom>
          <a:solidFill>
            <a:srgbClr val="3166C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200" b="0" dirty="0" smtClean="0">
                <a:solidFill>
                  <a:srgbClr val="FFFFFF"/>
                </a:solidFill>
              </a:rPr>
              <a:t>Areas for possible missions and partnerships in Annex to FP</a:t>
            </a:r>
            <a:endParaRPr lang="en-GB" sz="1200" b="0" dirty="0">
              <a:solidFill>
                <a:srgbClr val="FFFFFF"/>
              </a:solidFill>
            </a:endParaRPr>
          </a:p>
        </p:txBody>
      </p:sp>
      <p:sp>
        <p:nvSpPr>
          <p:cNvPr id="45" name="Rounded Rectangle 44"/>
          <p:cNvSpPr/>
          <p:nvPr/>
        </p:nvSpPr>
        <p:spPr>
          <a:xfrm>
            <a:off x="3974378" y="1719827"/>
            <a:ext cx="1350933" cy="720000"/>
          </a:xfrm>
          <a:prstGeom prst="roundRect">
            <a:avLst>
              <a:gd name="adj" fmla="val 8971"/>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defRPr/>
            </a:pPr>
            <a:r>
              <a:rPr lang="en-GB" sz="1500" dirty="0" smtClean="0">
                <a:solidFill>
                  <a:schemeClr val="bg2"/>
                </a:solidFill>
              </a:rPr>
              <a:t>Missions</a:t>
            </a:r>
            <a:endParaRPr lang="en-GB" sz="1500" i="1" dirty="0">
              <a:solidFill>
                <a:schemeClr val="bg2"/>
              </a:solidFill>
            </a:endParaRPr>
          </a:p>
        </p:txBody>
      </p:sp>
      <p:sp>
        <p:nvSpPr>
          <p:cNvPr id="51" name="Rounded Rectangle 50"/>
          <p:cNvSpPr/>
          <p:nvPr/>
        </p:nvSpPr>
        <p:spPr>
          <a:xfrm>
            <a:off x="3970027" y="3484053"/>
            <a:ext cx="1361660" cy="720000"/>
          </a:xfrm>
          <a:prstGeom prst="roundRect">
            <a:avLst>
              <a:gd name="adj" fmla="val 8971"/>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defRPr/>
            </a:pPr>
            <a:r>
              <a:rPr lang="en-GB" sz="1500" dirty="0" smtClean="0">
                <a:solidFill>
                  <a:schemeClr val="bg2"/>
                </a:solidFill>
              </a:rPr>
              <a:t>EIC</a:t>
            </a:r>
            <a:endParaRPr lang="en-GB" sz="1500" i="1" dirty="0">
              <a:solidFill>
                <a:schemeClr val="bg2"/>
              </a:solidFill>
            </a:endParaRPr>
          </a:p>
        </p:txBody>
      </p:sp>
      <p:pic>
        <p:nvPicPr>
          <p:cNvPr id="56" name="Picture 55"/>
          <p:cNvPicPr>
            <a:picLocks noChangeAspect="1"/>
          </p:cNvPicPr>
          <p:nvPr/>
        </p:nvPicPr>
        <p:blipFill>
          <a:blip r:embed="rId3"/>
          <a:srcRect l="-489" t="-1170" r="-1922" b="-1241"/>
          <a:stretch>
            <a:fillRect/>
          </a:stretch>
        </p:blipFill>
        <p:spPr>
          <a:xfrm>
            <a:off x="4189750" y="280357"/>
            <a:ext cx="914547" cy="928644"/>
          </a:xfrm>
          <a:custGeom>
            <a:avLst/>
            <a:gdLst>
              <a:gd name="connsiteX0" fmla="*/ 2377056 w 4943475"/>
              <a:gd name="connsiteY0" fmla="*/ 294061 h 5019675"/>
              <a:gd name="connsiteX1" fmla="*/ 4582499 w 4943475"/>
              <a:gd name="connsiteY1" fmla="*/ 2499505 h 5019675"/>
              <a:gd name="connsiteX2" fmla="*/ 2377056 w 4943475"/>
              <a:gd name="connsiteY2" fmla="*/ 4704948 h 5019675"/>
              <a:gd name="connsiteX3" fmla="*/ 171612 w 4943475"/>
              <a:gd name="connsiteY3" fmla="*/ 2499505 h 5019675"/>
              <a:gd name="connsiteX4" fmla="*/ 2377056 w 4943475"/>
              <a:gd name="connsiteY4" fmla="*/ 294061 h 5019675"/>
              <a:gd name="connsiteX5" fmla="*/ 23614 w 4943475"/>
              <a:gd name="connsiteY5" fmla="*/ 57349 h 5019675"/>
              <a:gd name="connsiteX6" fmla="*/ 23614 w 4943475"/>
              <a:gd name="connsiteY6" fmla="*/ 4958831 h 5019675"/>
              <a:gd name="connsiteX7" fmla="*/ 4850690 w 4943475"/>
              <a:gd name="connsiteY7" fmla="*/ 4958831 h 5019675"/>
              <a:gd name="connsiteX8" fmla="*/ 4850690 w 4943475"/>
              <a:gd name="connsiteY8" fmla="*/ 57349 h 5019675"/>
              <a:gd name="connsiteX9" fmla="*/ 0 w 4943475"/>
              <a:gd name="connsiteY9" fmla="*/ 0 h 5019675"/>
              <a:gd name="connsiteX10" fmla="*/ 4943475 w 4943475"/>
              <a:gd name="connsiteY10" fmla="*/ 0 h 5019675"/>
              <a:gd name="connsiteX11" fmla="*/ 4943475 w 4943475"/>
              <a:gd name="connsiteY11" fmla="*/ 5019675 h 5019675"/>
              <a:gd name="connsiteX12" fmla="*/ 0 w 4943475"/>
              <a:gd name="connsiteY12" fmla="*/ 5019675 h 501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43475" h="5019675">
                <a:moveTo>
                  <a:pt x="2377056" y="294061"/>
                </a:moveTo>
                <a:cubicBezTo>
                  <a:pt x="3595088" y="294061"/>
                  <a:pt x="4582499" y="1281472"/>
                  <a:pt x="4582499" y="2499505"/>
                </a:cubicBezTo>
                <a:cubicBezTo>
                  <a:pt x="4582499" y="3717537"/>
                  <a:pt x="3595088" y="4704948"/>
                  <a:pt x="2377056" y="4704948"/>
                </a:cubicBezTo>
                <a:cubicBezTo>
                  <a:pt x="1159023" y="4704948"/>
                  <a:pt x="171612" y="3717537"/>
                  <a:pt x="171612" y="2499505"/>
                </a:cubicBezTo>
                <a:cubicBezTo>
                  <a:pt x="171612" y="1281472"/>
                  <a:pt x="1159023" y="294061"/>
                  <a:pt x="2377056" y="294061"/>
                </a:cubicBezTo>
                <a:close/>
                <a:moveTo>
                  <a:pt x="23614" y="57349"/>
                </a:moveTo>
                <a:lnTo>
                  <a:pt x="23614" y="4958831"/>
                </a:lnTo>
                <a:lnTo>
                  <a:pt x="4850690" y="4958831"/>
                </a:lnTo>
                <a:lnTo>
                  <a:pt x="4850690" y="57349"/>
                </a:lnTo>
                <a:close/>
                <a:moveTo>
                  <a:pt x="0" y="0"/>
                </a:moveTo>
                <a:lnTo>
                  <a:pt x="4943475" y="0"/>
                </a:lnTo>
                <a:lnTo>
                  <a:pt x="4943475" y="5019675"/>
                </a:lnTo>
                <a:lnTo>
                  <a:pt x="0" y="5019675"/>
                </a:lnTo>
                <a:close/>
              </a:path>
            </a:pathLst>
          </a:custGeom>
        </p:spPr>
      </p:pic>
      <p:sp>
        <p:nvSpPr>
          <p:cNvPr id="42" name="Rounded Rectangle 41"/>
          <p:cNvSpPr/>
          <p:nvPr/>
        </p:nvSpPr>
        <p:spPr>
          <a:xfrm>
            <a:off x="3989219" y="2665776"/>
            <a:ext cx="1314346" cy="547200"/>
          </a:xfrm>
          <a:prstGeom prst="roundRect">
            <a:avLst>
              <a:gd name="adj" fmla="val 8971"/>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defRPr/>
            </a:pPr>
            <a:r>
              <a:rPr lang="en-GB" sz="1500" dirty="0" smtClean="0">
                <a:solidFill>
                  <a:schemeClr val="bg2"/>
                </a:solidFill>
              </a:rPr>
              <a:t>Partnership</a:t>
            </a:r>
            <a:endParaRPr lang="en-GB" sz="1500" dirty="0">
              <a:solidFill>
                <a:schemeClr val="bg2"/>
              </a:solidFill>
            </a:endParaRPr>
          </a:p>
        </p:txBody>
      </p:sp>
      <p:sp>
        <p:nvSpPr>
          <p:cNvPr id="50" name="Rounded Rectangle 49"/>
          <p:cNvSpPr/>
          <p:nvPr/>
        </p:nvSpPr>
        <p:spPr>
          <a:xfrm>
            <a:off x="5496517" y="2665776"/>
            <a:ext cx="3474000" cy="547200"/>
          </a:xfrm>
          <a:prstGeom prst="roundRect">
            <a:avLst>
              <a:gd name="adj" fmla="val 8971"/>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200" b="0" dirty="0" smtClean="0">
                <a:solidFill>
                  <a:schemeClr val="bg2"/>
                </a:solidFill>
              </a:rPr>
              <a:t>Partnership </a:t>
            </a:r>
            <a:r>
              <a:rPr lang="en-GB" sz="1200" b="0" dirty="0">
                <a:solidFill>
                  <a:schemeClr val="bg2"/>
                </a:solidFill>
              </a:rPr>
              <a:t>budget </a:t>
            </a:r>
            <a:r>
              <a:rPr lang="en-GB" sz="1200" b="0" dirty="0" smtClean="0">
                <a:solidFill>
                  <a:schemeClr val="bg2"/>
                </a:solidFill>
              </a:rPr>
              <a:t>cap</a:t>
            </a:r>
            <a:endParaRPr lang="en-GB" sz="1200" b="0" dirty="0">
              <a:solidFill>
                <a:schemeClr val="bg2"/>
              </a:solidFill>
            </a:endParaRPr>
          </a:p>
        </p:txBody>
      </p:sp>
      <p:sp>
        <p:nvSpPr>
          <p:cNvPr id="41" name="TextBox 40"/>
          <p:cNvSpPr txBox="1"/>
          <p:nvPr/>
        </p:nvSpPr>
        <p:spPr>
          <a:xfrm>
            <a:off x="123720" y="1894213"/>
            <a:ext cx="407484" cy="400110"/>
          </a:xfrm>
          <a:prstGeom prst="rect">
            <a:avLst/>
          </a:prstGeom>
          <a:noFill/>
        </p:spPr>
        <p:txBody>
          <a:bodyPr wrap="none" rtlCol="0">
            <a:spAutoFit/>
          </a:bodyPr>
          <a:lstStyle/>
          <a:p>
            <a:pPr>
              <a:defRPr/>
            </a:pPr>
            <a:r>
              <a:rPr lang="en-GB" sz="2000" dirty="0" smtClean="0">
                <a:solidFill>
                  <a:srgbClr val="FFFFFF"/>
                </a:solidFill>
              </a:rPr>
              <a:t>+</a:t>
            </a:r>
            <a:endParaRPr lang="en-GB" sz="2400" dirty="0" smtClean="0">
              <a:solidFill>
                <a:srgbClr val="FFFFFF"/>
              </a:solidFill>
            </a:endParaRPr>
          </a:p>
        </p:txBody>
      </p:sp>
      <p:sp>
        <p:nvSpPr>
          <p:cNvPr id="59" name="Rounded Rectangle 58"/>
          <p:cNvSpPr/>
          <p:nvPr/>
        </p:nvSpPr>
        <p:spPr>
          <a:xfrm>
            <a:off x="373897" y="1720124"/>
            <a:ext cx="3472701" cy="720000"/>
          </a:xfrm>
          <a:prstGeom prst="roundRect">
            <a:avLst>
              <a:gd name="adj" fmla="val 8971"/>
            </a:avLst>
          </a:prstGeom>
          <a:solidFill>
            <a:srgbClr val="3166C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200" b="0" dirty="0">
                <a:solidFill>
                  <a:srgbClr val="FFFFFF"/>
                </a:solidFill>
              </a:rPr>
              <a:t>Missions budget cap (10% of annual Pillar II budget for the 1</a:t>
            </a:r>
            <a:r>
              <a:rPr lang="en-GB" sz="1200" b="0" baseline="30000" dirty="0">
                <a:solidFill>
                  <a:srgbClr val="FFFFFF"/>
                </a:solidFill>
              </a:rPr>
              <a:t>st</a:t>
            </a:r>
            <a:r>
              <a:rPr lang="en-GB" sz="1200" b="0" dirty="0">
                <a:solidFill>
                  <a:srgbClr val="FFFFFF"/>
                </a:solidFill>
              </a:rPr>
              <a:t> 3 years) with assessment</a:t>
            </a:r>
          </a:p>
        </p:txBody>
      </p:sp>
      <p:cxnSp>
        <p:nvCxnSpPr>
          <p:cNvPr id="33" name="Straight Arrow Connector 32"/>
          <p:cNvCxnSpPr/>
          <p:nvPr/>
        </p:nvCxnSpPr>
        <p:spPr bwMode="auto">
          <a:xfrm>
            <a:off x="323528" y="1248411"/>
            <a:ext cx="8568952" cy="11938"/>
          </a:xfrm>
          <a:prstGeom prst="straightConnector1">
            <a:avLst/>
          </a:prstGeom>
          <a:ln w="41275">
            <a:solidFill>
              <a:schemeClr val="bg1">
                <a:lumMod val="50000"/>
              </a:schemeClr>
            </a:solidFill>
            <a:headEnd type="triangle" w="lg" len="lg"/>
            <a:tailEnd type="triangle" w="lg" len="lg"/>
          </a:ln>
        </p:spPr>
        <p:style>
          <a:lnRef idx="1">
            <a:schemeClr val="accent6"/>
          </a:lnRef>
          <a:fillRef idx="0">
            <a:schemeClr val="accent6"/>
          </a:fillRef>
          <a:effectRef idx="0">
            <a:schemeClr val="accent6"/>
          </a:effectRef>
          <a:fontRef idx="minor">
            <a:schemeClr val="tx1"/>
          </a:fontRef>
        </p:style>
      </p:cxnSp>
      <p:sp>
        <p:nvSpPr>
          <p:cNvPr id="29" name="Rounded Rectangle 28"/>
          <p:cNvSpPr/>
          <p:nvPr/>
        </p:nvSpPr>
        <p:spPr>
          <a:xfrm>
            <a:off x="5496518" y="1719827"/>
            <a:ext cx="3474000" cy="720000"/>
          </a:xfrm>
          <a:prstGeom prst="roundRect">
            <a:avLst>
              <a:gd name="adj" fmla="val 8971"/>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171450" indent="-171450" defTabSz="457200" fontAlgn="auto">
              <a:spcBef>
                <a:spcPts val="0"/>
              </a:spcBef>
              <a:spcAft>
                <a:spcPts val="0"/>
              </a:spcAft>
              <a:buFont typeface="Arial" panose="020B0604020202020204" pitchFamily="34" charset="0"/>
              <a:buChar char="•"/>
            </a:pPr>
            <a:r>
              <a:rPr lang="en-GB" sz="1200" b="0" dirty="0">
                <a:solidFill>
                  <a:schemeClr val="bg2"/>
                </a:solidFill>
              </a:rPr>
              <a:t>Identification of missions in the strategic plan</a:t>
            </a:r>
          </a:p>
          <a:p>
            <a:pPr marL="171450" indent="-171450" defTabSz="457200" fontAlgn="auto">
              <a:spcBef>
                <a:spcPts val="0"/>
              </a:spcBef>
              <a:spcAft>
                <a:spcPts val="0"/>
              </a:spcAft>
              <a:buFont typeface="Arial" panose="020B0604020202020204" pitchFamily="34" charset="0"/>
              <a:buChar char="•"/>
            </a:pPr>
            <a:r>
              <a:rPr lang="en-GB" sz="1200" b="0" dirty="0">
                <a:solidFill>
                  <a:schemeClr val="bg2"/>
                </a:solidFill>
              </a:rPr>
              <a:t>Early involvement of MS</a:t>
            </a:r>
          </a:p>
        </p:txBody>
      </p:sp>
      <p:sp>
        <p:nvSpPr>
          <p:cNvPr id="34" name="Rounded Rectangle 33"/>
          <p:cNvSpPr/>
          <p:nvPr/>
        </p:nvSpPr>
        <p:spPr>
          <a:xfrm>
            <a:off x="3386883" y="6162574"/>
            <a:ext cx="2520280" cy="562228"/>
          </a:xfrm>
          <a:prstGeom prst="roundRect">
            <a:avLst>
              <a:gd name="adj" fmla="val 8971"/>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defRPr/>
            </a:pPr>
            <a:r>
              <a:rPr lang="en-GB" sz="1600" dirty="0">
                <a:solidFill>
                  <a:schemeClr val="bg2"/>
                </a:solidFill>
              </a:rPr>
              <a:t>Horizon Europe</a:t>
            </a:r>
          </a:p>
          <a:p>
            <a:pPr algn="ctr" defTabSz="457200" fontAlgn="auto">
              <a:spcBef>
                <a:spcPts val="0"/>
              </a:spcBef>
              <a:spcAft>
                <a:spcPts val="0"/>
              </a:spcAft>
              <a:defRPr/>
            </a:pPr>
            <a:r>
              <a:rPr lang="en-GB" sz="1600" dirty="0">
                <a:solidFill>
                  <a:schemeClr val="bg2"/>
                </a:solidFill>
              </a:rPr>
              <a:t>Commission proposal</a:t>
            </a:r>
          </a:p>
        </p:txBody>
      </p:sp>
      <p:sp>
        <p:nvSpPr>
          <p:cNvPr id="36" name="Rounded Rectangle 35"/>
          <p:cNvSpPr/>
          <p:nvPr/>
        </p:nvSpPr>
        <p:spPr>
          <a:xfrm>
            <a:off x="3965883" y="4564431"/>
            <a:ext cx="1361660" cy="743279"/>
          </a:xfrm>
          <a:prstGeom prst="roundRect">
            <a:avLst>
              <a:gd name="adj" fmla="val 8971"/>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defRPr/>
            </a:pPr>
            <a:r>
              <a:rPr lang="en-GB" sz="1500" dirty="0" smtClean="0">
                <a:solidFill>
                  <a:schemeClr val="bg2"/>
                </a:solidFill>
              </a:rPr>
              <a:t>Strategic Planning</a:t>
            </a:r>
            <a:endParaRPr lang="en-GB" sz="1500" i="1" dirty="0">
              <a:solidFill>
                <a:schemeClr val="bg2"/>
              </a:solidFill>
            </a:endParaRPr>
          </a:p>
        </p:txBody>
      </p:sp>
      <p:sp>
        <p:nvSpPr>
          <p:cNvPr id="39" name="Rounded Rectangle 38"/>
          <p:cNvSpPr/>
          <p:nvPr/>
        </p:nvSpPr>
        <p:spPr>
          <a:xfrm>
            <a:off x="371158" y="2665776"/>
            <a:ext cx="3472701" cy="547200"/>
          </a:xfrm>
          <a:prstGeom prst="roundRect">
            <a:avLst>
              <a:gd name="adj" fmla="val 8971"/>
            </a:avLst>
          </a:prstGeom>
          <a:solidFill>
            <a:srgbClr val="3166C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200" b="0" dirty="0">
                <a:solidFill>
                  <a:srgbClr val="FFFFFF"/>
                </a:solidFill>
              </a:rPr>
              <a:t>Recital on FET Flagships/ </a:t>
            </a:r>
          </a:p>
        </p:txBody>
      </p:sp>
      <p:sp>
        <p:nvSpPr>
          <p:cNvPr id="40" name="Rounded Rectangle 39"/>
          <p:cNvSpPr/>
          <p:nvPr/>
        </p:nvSpPr>
        <p:spPr>
          <a:xfrm>
            <a:off x="374958" y="3484052"/>
            <a:ext cx="3472701" cy="720000"/>
          </a:xfrm>
          <a:prstGeom prst="roundRect">
            <a:avLst>
              <a:gd name="adj" fmla="val 8971"/>
            </a:avLst>
          </a:prstGeom>
          <a:solidFill>
            <a:srgbClr val="3166C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200" b="0" dirty="0">
                <a:solidFill>
                  <a:srgbClr val="FFFFFF"/>
                </a:solidFill>
              </a:rPr>
              <a:t>Grants-only budget corresponding to SMEI in recital</a:t>
            </a:r>
          </a:p>
        </p:txBody>
      </p:sp>
      <p:sp>
        <p:nvSpPr>
          <p:cNvPr id="44" name="Rounded Rectangle 43"/>
          <p:cNvSpPr/>
          <p:nvPr/>
        </p:nvSpPr>
        <p:spPr>
          <a:xfrm>
            <a:off x="2032793" y="4564431"/>
            <a:ext cx="1778796" cy="874628"/>
          </a:xfrm>
          <a:prstGeom prst="roundRect">
            <a:avLst>
              <a:gd name="adj" fmla="val 8971"/>
            </a:avLst>
          </a:prstGeom>
          <a:solidFill>
            <a:srgbClr val="3166C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200" b="0" dirty="0">
                <a:solidFill>
                  <a:srgbClr val="FFFFFF"/>
                </a:solidFill>
              </a:rPr>
              <a:t>Co-creation, </a:t>
            </a:r>
            <a:r>
              <a:rPr lang="en-GB" sz="1200" b="0" dirty="0" smtClean="0">
                <a:solidFill>
                  <a:srgbClr val="FFFFFF"/>
                </a:solidFill>
              </a:rPr>
              <a:t/>
            </a:r>
            <a:br>
              <a:rPr lang="en-GB" sz="1200" b="0" dirty="0" smtClean="0">
                <a:solidFill>
                  <a:srgbClr val="FFFFFF"/>
                </a:solidFill>
              </a:rPr>
            </a:br>
            <a:r>
              <a:rPr lang="en-GB" sz="1200" b="0" dirty="0" smtClean="0">
                <a:solidFill>
                  <a:srgbClr val="FFFFFF"/>
                </a:solidFill>
              </a:rPr>
              <a:t>co-design</a:t>
            </a:r>
            <a:r>
              <a:rPr lang="en-GB" sz="1200" b="0" dirty="0">
                <a:solidFill>
                  <a:srgbClr val="FFFFFF"/>
                </a:solidFill>
              </a:rPr>
              <a:t>, citizens/civil society as programme principle</a:t>
            </a:r>
          </a:p>
        </p:txBody>
      </p:sp>
      <p:sp>
        <p:nvSpPr>
          <p:cNvPr id="46" name="Rounded Rectangle 45"/>
          <p:cNvSpPr/>
          <p:nvPr/>
        </p:nvSpPr>
        <p:spPr>
          <a:xfrm>
            <a:off x="5493664" y="3484053"/>
            <a:ext cx="3474000" cy="720000"/>
          </a:xfrm>
          <a:prstGeom prst="roundRect">
            <a:avLst>
              <a:gd name="adj" fmla="val 8971"/>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171450" indent="-171450" defTabSz="457200" fontAlgn="auto">
              <a:spcBef>
                <a:spcPts val="0"/>
              </a:spcBef>
              <a:spcAft>
                <a:spcPts val="0"/>
              </a:spcAft>
              <a:buFont typeface="Arial" panose="020B0604020202020204" pitchFamily="34" charset="0"/>
              <a:buChar char="•"/>
            </a:pPr>
            <a:r>
              <a:rPr lang="en-GB" sz="1200" b="0" dirty="0">
                <a:solidFill>
                  <a:schemeClr val="bg2"/>
                </a:solidFill>
              </a:rPr>
              <a:t>New EIC Pathfinder provision in </a:t>
            </a:r>
            <a:r>
              <a:rPr lang="en-GB" sz="1200" b="0" dirty="0" smtClean="0">
                <a:solidFill>
                  <a:schemeClr val="bg2"/>
                </a:solidFill>
              </a:rPr>
              <a:t>FP</a:t>
            </a:r>
            <a:endParaRPr lang="en-GB" sz="1200" b="0" dirty="0">
              <a:solidFill>
                <a:schemeClr val="bg2"/>
              </a:solidFill>
            </a:endParaRPr>
          </a:p>
          <a:p>
            <a:pPr marL="171450" indent="-171450" defTabSz="457200" fontAlgn="auto">
              <a:spcBef>
                <a:spcPts val="0"/>
              </a:spcBef>
              <a:spcAft>
                <a:spcPts val="0"/>
              </a:spcAft>
              <a:buFont typeface="Arial" panose="020B0604020202020204" pitchFamily="34" charset="0"/>
              <a:buChar char="•"/>
            </a:pPr>
            <a:r>
              <a:rPr lang="en-GB" sz="1200" b="0" dirty="0">
                <a:solidFill>
                  <a:schemeClr val="bg2"/>
                </a:solidFill>
              </a:rPr>
              <a:t>EIC Accelerator: mainly blended finance</a:t>
            </a:r>
          </a:p>
        </p:txBody>
      </p:sp>
      <p:sp>
        <p:nvSpPr>
          <p:cNvPr id="48" name="Rounded Rectangle 47"/>
          <p:cNvSpPr/>
          <p:nvPr/>
        </p:nvSpPr>
        <p:spPr>
          <a:xfrm>
            <a:off x="5501163" y="4564431"/>
            <a:ext cx="1584999" cy="874628"/>
          </a:xfrm>
          <a:prstGeom prst="roundRect">
            <a:avLst>
              <a:gd name="adj" fmla="val 8971"/>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200" b="0" dirty="0">
                <a:solidFill>
                  <a:schemeClr val="bg2"/>
                </a:solidFill>
              </a:rPr>
              <a:t>Implementing Act with a “no opinion” clause</a:t>
            </a:r>
          </a:p>
        </p:txBody>
      </p:sp>
      <p:sp>
        <p:nvSpPr>
          <p:cNvPr id="49" name="Rounded Rectangle 48"/>
          <p:cNvSpPr/>
          <p:nvPr/>
        </p:nvSpPr>
        <p:spPr>
          <a:xfrm>
            <a:off x="7189206" y="4564431"/>
            <a:ext cx="1740892" cy="874628"/>
          </a:xfrm>
          <a:prstGeom prst="roundRect">
            <a:avLst>
              <a:gd name="adj" fmla="val 8971"/>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200" b="0" dirty="0">
                <a:solidFill>
                  <a:schemeClr val="bg2"/>
                </a:solidFill>
              </a:rPr>
              <a:t>Early involvement of MS and extensive consultation of the EP</a:t>
            </a:r>
          </a:p>
        </p:txBody>
      </p:sp>
      <p:sp>
        <p:nvSpPr>
          <p:cNvPr id="35" name="Snip Same Side Corner Rectangle 34"/>
          <p:cNvSpPr/>
          <p:nvPr/>
        </p:nvSpPr>
        <p:spPr>
          <a:xfrm rot="10800000">
            <a:off x="224746" y="5623127"/>
            <a:ext cx="3770999" cy="428858"/>
          </a:xfrm>
          <a:prstGeom prst="snip2SameRect">
            <a:avLst>
              <a:gd name="adj1" fmla="val 50000"/>
              <a:gd name="adj2" fmla="val 0"/>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defRPr/>
            </a:pPr>
            <a:endParaRPr lang="en-GB" sz="1800" b="0" dirty="0">
              <a:solidFill>
                <a:srgbClr val="FFFFFF"/>
              </a:solidFill>
            </a:endParaRPr>
          </a:p>
        </p:txBody>
      </p:sp>
      <p:sp>
        <p:nvSpPr>
          <p:cNvPr id="47" name="Snip Same Side Corner Rectangle 46"/>
          <p:cNvSpPr/>
          <p:nvPr/>
        </p:nvSpPr>
        <p:spPr>
          <a:xfrm rot="10800000">
            <a:off x="5226893" y="5623127"/>
            <a:ext cx="3770999" cy="428858"/>
          </a:xfrm>
          <a:prstGeom prst="snip2SameRect">
            <a:avLst>
              <a:gd name="adj1" fmla="val 50000"/>
              <a:gd name="adj2" fmla="val 0"/>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defRPr/>
            </a:pPr>
            <a:endParaRPr lang="en-GB" sz="1800" b="0" dirty="0">
              <a:solidFill>
                <a:srgbClr val="FFFFFF"/>
              </a:solidFill>
            </a:endParaRPr>
          </a:p>
        </p:txBody>
      </p:sp>
      <p:sp>
        <p:nvSpPr>
          <p:cNvPr id="52" name="Rectangle 51"/>
          <p:cNvSpPr/>
          <p:nvPr/>
        </p:nvSpPr>
        <p:spPr>
          <a:xfrm>
            <a:off x="1043608" y="5714020"/>
            <a:ext cx="2147318" cy="2654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defRPr/>
            </a:pPr>
            <a:r>
              <a:rPr lang="en-GB" sz="1200" dirty="0" smtClean="0">
                <a:solidFill>
                  <a:srgbClr val="FFFFFF"/>
                </a:solidFill>
              </a:rPr>
              <a:t>Parliament</a:t>
            </a:r>
            <a:endParaRPr lang="en-GB" sz="1200" dirty="0">
              <a:solidFill>
                <a:srgbClr val="FFFFFF"/>
              </a:solidFill>
            </a:endParaRPr>
          </a:p>
        </p:txBody>
      </p:sp>
      <p:sp>
        <p:nvSpPr>
          <p:cNvPr id="53" name="Rectangle 52"/>
          <p:cNvSpPr/>
          <p:nvPr/>
        </p:nvSpPr>
        <p:spPr>
          <a:xfrm>
            <a:off x="5857408" y="5714020"/>
            <a:ext cx="2499250" cy="2654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defRPr/>
            </a:pPr>
            <a:r>
              <a:rPr lang="en-GB" sz="1200" dirty="0" smtClean="0">
                <a:solidFill>
                  <a:srgbClr val="FFFFFF"/>
                </a:solidFill>
              </a:rPr>
              <a:t>Council</a:t>
            </a:r>
            <a:endParaRPr lang="en-GB" sz="1400" dirty="0">
              <a:solidFill>
                <a:srgbClr val="FFFFFF"/>
              </a:solidFill>
            </a:endParaRPr>
          </a:p>
        </p:txBody>
      </p:sp>
      <p:pic>
        <p:nvPicPr>
          <p:cNvPr id="57" name="Picture 5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57011" y="188640"/>
            <a:ext cx="1077914" cy="1077914"/>
          </a:xfrm>
          <a:prstGeom prst="rect">
            <a:avLst/>
          </a:prstGeom>
        </p:spPr>
      </p:pic>
      <p:pic>
        <p:nvPicPr>
          <p:cNvPr id="58" name="Picture 5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4156" y="260648"/>
            <a:ext cx="1737236" cy="974979"/>
          </a:xfrm>
          <a:prstGeom prst="rect">
            <a:avLst/>
          </a:prstGeom>
        </p:spPr>
      </p:pic>
    </p:spTree>
    <p:extLst>
      <p:ext uri="{BB962C8B-B14F-4D97-AF65-F5344CB8AC3E}">
        <p14:creationId xmlns:p14="http://schemas.microsoft.com/office/powerpoint/2010/main" val="93743029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6" name="Straight Connector 65"/>
          <p:cNvCxnSpPr/>
          <p:nvPr/>
        </p:nvCxnSpPr>
        <p:spPr bwMode="auto">
          <a:xfrm>
            <a:off x="7140733" y="1276409"/>
            <a:ext cx="1843936" cy="4510796"/>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67" name="Straight Connector 66"/>
          <p:cNvCxnSpPr/>
          <p:nvPr/>
        </p:nvCxnSpPr>
        <p:spPr bwMode="auto">
          <a:xfrm flipH="1">
            <a:off x="5238963" y="1268179"/>
            <a:ext cx="1908538" cy="4516645"/>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63" name="Straight Connector 62"/>
          <p:cNvCxnSpPr/>
          <p:nvPr/>
        </p:nvCxnSpPr>
        <p:spPr bwMode="auto">
          <a:xfrm>
            <a:off x="2117501" y="1258830"/>
            <a:ext cx="1865526" cy="4522702"/>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37" name="Straight Connector 36"/>
          <p:cNvCxnSpPr/>
          <p:nvPr/>
        </p:nvCxnSpPr>
        <p:spPr bwMode="auto">
          <a:xfrm flipH="1">
            <a:off x="234939" y="1250600"/>
            <a:ext cx="1889332" cy="4519026"/>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7" name="Straight Connector 6"/>
          <p:cNvCxnSpPr/>
          <p:nvPr/>
        </p:nvCxnSpPr>
        <p:spPr bwMode="auto">
          <a:xfrm flipH="1">
            <a:off x="4642507" y="661998"/>
            <a:ext cx="9032" cy="5712702"/>
          </a:xfrm>
          <a:prstGeom prst="line">
            <a:avLst/>
          </a:prstGeom>
          <a:noFill/>
          <a:ln w="41275" cap="flat" cmpd="sng" algn="ctr">
            <a:solidFill>
              <a:schemeClr val="bg1">
                <a:lumMod val="50000"/>
              </a:schemeClr>
            </a:solidFill>
            <a:prstDash val="solid"/>
            <a:round/>
            <a:headEnd type="none" w="med" len="med"/>
            <a:tailEnd type="none" w="med" len="med"/>
          </a:ln>
          <a:effectLst/>
        </p:spPr>
      </p:cxnSp>
      <p:sp>
        <p:nvSpPr>
          <p:cNvPr id="45" name="Rounded Rectangle 44"/>
          <p:cNvSpPr/>
          <p:nvPr/>
        </p:nvSpPr>
        <p:spPr>
          <a:xfrm>
            <a:off x="3974378" y="1959152"/>
            <a:ext cx="1350933" cy="1300825"/>
          </a:xfrm>
          <a:prstGeom prst="roundRect">
            <a:avLst>
              <a:gd name="adj" fmla="val 8971"/>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400" dirty="0">
                <a:solidFill>
                  <a:schemeClr val="bg2"/>
                </a:solidFill>
              </a:rPr>
              <a:t>Widening participation </a:t>
            </a:r>
          </a:p>
          <a:p>
            <a:pPr algn="ctr" defTabSz="457200" fontAlgn="auto">
              <a:spcBef>
                <a:spcPts val="0"/>
              </a:spcBef>
              <a:spcAft>
                <a:spcPts val="0"/>
              </a:spcAft>
            </a:pPr>
            <a:r>
              <a:rPr lang="en-GB" sz="1400" i="1" dirty="0">
                <a:solidFill>
                  <a:schemeClr val="bg2"/>
                </a:solidFill>
              </a:rPr>
              <a:t>(doubling of budget)</a:t>
            </a:r>
          </a:p>
        </p:txBody>
      </p:sp>
      <p:pic>
        <p:nvPicPr>
          <p:cNvPr id="56" name="Picture 55"/>
          <p:cNvPicPr>
            <a:picLocks noChangeAspect="1"/>
          </p:cNvPicPr>
          <p:nvPr/>
        </p:nvPicPr>
        <p:blipFill>
          <a:blip r:embed="rId3"/>
          <a:srcRect l="-489" t="-1170" r="-1922" b="-1241"/>
          <a:stretch>
            <a:fillRect/>
          </a:stretch>
        </p:blipFill>
        <p:spPr>
          <a:xfrm>
            <a:off x="4189750" y="280357"/>
            <a:ext cx="914547" cy="928644"/>
          </a:xfrm>
          <a:custGeom>
            <a:avLst/>
            <a:gdLst>
              <a:gd name="connsiteX0" fmla="*/ 2377056 w 4943475"/>
              <a:gd name="connsiteY0" fmla="*/ 294061 h 5019675"/>
              <a:gd name="connsiteX1" fmla="*/ 4582499 w 4943475"/>
              <a:gd name="connsiteY1" fmla="*/ 2499505 h 5019675"/>
              <a:gd name="connsiteX2" fmla="*/ 2377056 w 4943475"/>
              <a:gd name="connsiteY2" fmla="*/ 4704948 h 5019675"/>
              <a:gd name="connsiteX3" fmla="*/ 171612 w 4943475"/>
              <a:gd name="connsiteY3" fmla="*/ 2499505 h 5019675"/>
              <a:gd name="connsiteX4" fmla="*/ 2377056 w 4943475"/>
              <a:gd name="connsiteY4" fmla="*/ 294061 h 5019675"/>
              <a:gd name="connsiteX5" fmla="*/ 23614 w 4943475"/>
              <a:gd name="connsiteY5" fmla="*/ 57349 h 5019675"/>
              <a:gd name="connsiteX6" fmla="*/ 23614 w 4943475"/>
              <a:gd name="connsiteY6" fmla="*/ 4958831 h 5019675"/>
              <a:gd name="connsiteX7" fmla="*/ 4850690 w 4943475"/>
              <a:gd name="connsiteY7" fmla="*/ 4958831 h 5019675"/>
              <a:gd name="connsiteX8" fmla="*/ 4850690 w 4943475"/>
              <a:gd name="connsiteY8" fmla="*/ 57349 h 5019675"/>
              <a:gd name="connsiteX9" fmla="*/ 0 w 4943475"/>
              <a:gd name="connsiteY9" fmla="*/ 0 h 5019675"/>
              <a:gd name="connsiteX10" fmla="*/ 4943475 w 4943475"/>
              <a:gd name="connsiteY10" fmla="*/ 0 h 5019675"/>
              <a:gd name="connsiteX11" fmla="*/ 4943475 w 4943475"/>
              <a:gd name="connsiteY11" fmla="*/ 5019675 h 5019675"/>
              <a:gd name="connsiteX12" fmla="*/ 0 w 4943475"/>
              <a:gd name="connsiteY12" fmla="*/ 5019675 h 501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43475" h="5019675">
                <a:moveTo>
                  <a:pt x="2377056" y="294061"/>
                </a:moveTo>
                <a:cubicBezTo>
                  <a:pt x="3595088" y="294061"/>
                  <a:pt x="4582499" y="1281472"/>
                  <a:pt x="4582499" y="2499505"/>
                </a:cubicBezTo>
                <a:cubicBezTo>
                  <a:pt x="4582499" y="3717537"/>
                  <a:pt x="3595088" y="4704948"/>
                  <a:pt x="2377056" y="4704948"/>
                </a:cubicBezTo>
                <a:cubicBezTo>
                  <a:pt x="1159023" y="4704948"/>
                  <a:pt x="171612" y="3717537"/>
                  <a:pt x="171612" y="2499505"/>
                </a:cubicBezTo>
                <a:cubicBezTo>
                  <a:pt x="171612" y="1281472"/>
                  <a:pt x="1159023" y="294061"/>
                  <a:pt x="2377056" y="294061"/>
                </a:cubicBezTo>
                <a:close/>
                <a:moveTo>
                  <a:pt x="23614" y="57349"/>
                </a:moveTo>
                <a:lnTo>
                  <a:pt x="23614" y="4958831"/>
                </a:lnTo>
                <a:lnTo>
                  <a:pt x="4850690" y="4958831"/>
                </a:lnTo>
                <a:lnTo>
                  <a:pt x="4850690" y="57349"/>
                </a:lnTo>
                <a:close/>
                <a:moveTo>
                  <a:pt x="0" y="0"/>
                </a:moveTo>
                <a:lnTo>
                  <a:pt x="4943475" y="0"/>
                </a:lnTo>
                <a:lnTo>
                  <a:pt x="4943475" y="5019675"/>
                </a:lnTo>
                <a:lnTo>
                  <a:pt x="0" y="5019675"/>
                </a:lnTo>
                <a:close/>
              </a:path>
            </a:pathLst>
          </a:custGeom>
        </p:spPr>
      </p:pic>
      <p:sp>
        <p:nvSpPr>
          <p:cNvPr id="42" name="Rounded Rectangle 41"/>
          <p:cNvSpPr/>
          <p:nvPr/>
        </p:nvSpPr>
        <p:spPr>
          <a:xfrm>
            <a:off x="3939693" y="3867726"/>
            <a:ext cx="1443676" cy="1150984"/>
          </a:xfrm>
          <a:prstGeom prst="roundRect">
            <a:avLst>
              <a:gd name="adj" fmla="val 8971"/>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400" dirty="0">
                <a:solidFill>
                  <a:schemeClr val="bg2"/>
                </a:solidFill>
              </a:rPr>
              <a:t>Remuneration </a:t>
            </a:r>
          </a:p>
          <a:p>
            <a:pPr algn="ctr" defTabSz="457200" fontAlgn="auto">
              <a:spcBef>
                <a:spcPts val="0"/>
              </a:spcBef>
              <a:spcAft>
                <a:spcPts val="0"/>
              </a:spcAft>
            </a:pPr>
            <a:r>
              <a:rPr lang="en-GB" sz="1400" dirty="0">
                <a:solidFill>
                  <a:schemeClr val="bg2"/>
                </a:solidFill>
              </a:rPr>
              <a:t>of staff</a:t>
            </a:r>
          </a:p>
        </p:txBody>
      </p:sp>
      <p:sp>
        <p:nvSpPr>
          <p:cNvPr id="50" name="Rounded Rectangle 49"/>
          <p:cNvSpPr/>
          <p:nvPr/>
        </p:nvSpPr>
        <p:spPr>
          <a:xfrm>
            <a:off x="5496518" y="3864394"/>
            <a:ext cx="3474000" cy="1154316"/>
          </a:xfrm>
          <a:prstGeom prst="roundRect">
            <a:avLst>
              <a:gd name="adj" fmla="val 8971"/>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171450" indent="-171450" defTabSz="457200" fontAlgn="auto">
              <a:spcBef>
                <a:spcPts val="0"/>
              </a:spcBef>
              <a:spcAft>
                <a:spcPts val="0"/>
              </a:spcAft>
              <a:buFont typeface="Arial" panose="020B0604020202020204" pitchFamily="34" charset="0"/>
              <a:buChar char="•"/>
            </a:pPr>
            <a:r>
              <a:rPr lang="en-GB" sz="1200" b="0" dirty="0">
                <a:solidFill>
                  <a:schemeClr val="bg2"/>
                </a:solidFill>
              </a:rPr>
              <a:t>Commission proposal of project-based remuneration with a reference to social security charges </a:t>
            </a:r>
          </a:p>
          <a:p>
            <a:pPr marL="171450" indent="-171450" defTabSz="457200" fontAlgn="auto">
              <a:spcBef>
                <a:spcPts val="0"/>
              </a:spcBef>
              <a:spcAft>
                <a:spcPts val="0"/>
              </a:spcAft>
              <a:buFont typeface="Arial" panose="020B0604020202020204" pitchFamily="34" charset="0"/>
              <a:buChar char="•"/>
            </a:pPr>
            <a:r>
              <a:rPr lang="en-GB" sz="1200" b="0" dirty="0">
                <a:solidFill>
                  <a:schemeClr val="bg2"/>
                </a:solidFill>
              </a:rPr>
              <a:t>Widening budget </a:t>
            </a:r>
            <a:r>
              <a:rPr lang="en-GB" sz="1200" b="0" dirty="0" smtClean="0">
                <a:solidFill>
                  <a:schemeClr val="bg2"/>
                </a:solidFill>
              </a:rPr>
              <a:t>recital</a:t>
            </a:r>
            <a:endParaRPr lang="en-GB" sz="1200" b="0" dirty="0">
              <a:solidFill>
                <a:schemeClr val="bg2"/>
              </a:solidFill>
            </a:endParaRPr>
          </a:p>
        </p:txBody>
      </p:sp>
      <p:sp>
        <p:nvSpPr>
          <p:cNvPr id="41" name="TextBox 40"/>
          <p:cNvSpPr txBox="1"/>
          <p:nvPr/>
        </p:nvSpPr>
        <p:spPr>
          <a:xfrm>
            <a:off x="123720" y="1894213"/>
            <a:ext cx="407484" cy="400110"/>
          </a:xfrm>
          <a:prstGeom prst="rect">
            <a:avLst/>
          </a:prstGeom>
          <a:noFill/>
        </p:spPr>
        <p:txBody>
          <a:bodyPr wrap="none" rtlCol="0">
            <a:spAutoFit/>
          </a:bodyPr>
          <a:lstStyle/>
          <a:p>
            <a:pPr>
              <a:defRPr/>
            </a:pPr>
            <a:r>
              <a:rPr lang="en-GB" sz="2000" dirty="0" smtClean="0">
                <a:solidFill>
                  <a:srgbClr val="FFFFFF"/>
                </a:solidFill>
              </a:rPr>
              <a:t>+</a:t>
            </a:r>
            <a:endParaRPr lang="en-GB" sz="2400" dirty="0" smtClean="0">
              <a:solidFill>
                <a:srgbClr val="FFFFFF"/>
              </a:solidFill>
            </a:endParaRPr>
          </a:p>
        </p:txBody>
      </p:sp>
      <p:sp>
        <p:nvSpPr>
          <p:cNvPr id="43" name="TextBox 42"/>
          <p:cNvSpPr txBox="1"/>
          <p:nvPr/>
        </p:nvSpPr>
        <p:spPr>
          <a:xfrm>
            <a:off x="177060" y="5240596"/>
            <a:ext cx="308098" cy="400110"/>
          </a:xfrm>
          <a:prstGeom prst="rect">
            <a:avLst/>
          </a:prstGeom>
          <a:noFill/>
        </p:spPr>
        <p:txBody>
          <a:bodyPr wrap="none" rtlCol="0">
            <a:spAutoFit/>
          </a:bodyPr>
          <a:lstStyle/>
          <a:p>
            <a:pPr>
              <a:defRPr/>
            </a:pPr>
            <a:r>
              <a:rPr lang="en-GB" sz="2000" dirty="0" smtClean="0">
                <a:solidFill>
                  <a:srgbClr val="FFFFFF"/>
                </a:solidFill>
              </a:rPr>
              <a:t>-</a:t>
            </a:r>
            <a:endParaRPr lang="en-GB" sz="2400" dirty="0" smtClean="0">
              <a:solidFill>
                <a:srgbClr val="FFFFFF"/>
              </a:solidFill>
            </a:endParaRPr>
          </a:p>
        </p:txBody>
      </p:sp>
      <p:sp>
        <p:nvSpPr>
          <p:cNvPr id="59" name="Rounded Rectangle 58"/>
          <p:cNvSpPr/>
          <p:nvPr/>
        </p:nvSpPr>
        <p:spPr>
          <a:xfrm>
            <a:off x="363538" y="1959152"/>
            <a:ext cx="3472701" cy="1300825"/>
          </a:xfrm>
          <a:prstGeom prst="roundRect">
            <a:avLst>
              <a:gd name="adj" fmla="val 8971"/>
            </a:avLst>
          </a:prstGeom>
          <a:solidFill>
            <a:srgbClr val="3166C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171450" indent="-171450" defTabSz="457200" fontAlgn="auto">
              <a:spcBef>
                <a:spcPts val="0"/>
              </a:spcBef>
              <a:spcAft>
                <a:spcPts val="0"/>
              </a:spcAft>
              <a:buFont typeface="Arial" panose="020B0604020202020204" pitchFamily="34" charset="0"/>
              <a:buChar char="•"/>
            </a:pPr>
            <a:r>
              <a:rPr lang="en-GB" sz="1200" b="0" dirty="0">
                <a:solidFill>
                  <a:srgbClr val="FFFFFF"/>
                </a:solidFill>
              </a:rPr>
              <a:t>Fixed list of widening MS in main article</a:t>
            </a:r>
          </a:p>
          <a:p>
            <a:pPr marL="171450" indent="-171450" defTabSz="457200" fontAlgn="auto">
              <a:spcBef>
                <a:spcPts val="0"/>
              </a:spcBef>
              <a:spcAft>
                <a:spcPts val="0"/>
              </a:spcAft>
              <a:buFont typeface="Arial" panose="020B0604020202020204" pitchFamily="34" charset="0"/>
              <a:buChar char="•"/>
            </a:pPr>
            <a:r>
              <a:rPr lang="en-GB" sz="1200" b="0" dirty="0">
                <a:solidFill>
                  <a:srgbClr val="FFFFFF"/>
                </a:solidFill>
              </a:rPr>
              <a:t>Excellence </a:t>
            </a:r>
            <a:r>
              <a:rPr lang="en-GB" sz="1200" b="0" dirty="0" smtClean="0">
                <a:solidFill>
                  <a:srgbClr val="FFFFFF"/>
                </a:solidFill>
              </a:rPr>
              <a:t>Initiatives</a:t>
            </a:r>
            <a:endParaRPr lang="en-GB" sz="1200" b="0" dirty="0">
              <a:solidFill>
                <a:srgbClr val="FFFFFF"/>
              </a:solidFill>
            </a:endParaRPr>
          </a:p>
          <a:p>
            <a:pPr marL="171450" indent="-171450" defTabSz="457200" fontAlgn="auto">
              <a:spcBef>
                <a:spcPts val="0"/>
              </a:spcBef>
              <a:spcAft>
                <a:spcPts val="0"/>
              </a:spcAft>
              <a:buFont typeface="Arial" panose="020B0604020202020204" pitchFamily="34" charset="0"/>
              <a:buChar char="•"/>
            </a:pPr>
            <a:r>
              <a:rPr lang="en-GB" sz="1200" b="0" dirty="0">
                <a:solidFill>
                  <a:srgbClr val="FFFFFF"/>
                </a:solidFill>
              </a:rPr>
              <a:t>Widening budget recital ‘at least 3.3%’ </a:t>
            </a:r>
          </a:p>
        </p:txBody>
      </p:sp>
      <p:cxnSp>
        <p:nvCxnSpPr>
          <p:cNvPr id="33" name="Straight Arrow Connector 32"/>
          <p:cNvCxnSpPr/>
          <p:nvPr/>
        </p:nvCxnSpPr>
        <p:spPr bwMode="auto">
          <a:xfrm>
            <a:off x="323528" y="1248411"/>
            <a:ext cx="8568952" cy="11938"/>
          </a:xfrm>
          <a:prstGeom prst="straightConnector1">
            <a:avLst/>
          </a:prstGeom>
          <a:ln w="41275">
            <a:solidFill>
              <a:schemeClr val="bg1">
                <a:lumMod val="50000"/>
              </a:schemeClr>
            </a:solidFill>
            <a:headEnd type="triangle" w="lg" len="lg"/>
            <a:tailEnd type="triangle" w="lg" len="lg"/>
          </a:ln>
        </p:spPr>
        <p:style>
          <a:lnRef idx="1">
            <a:schemeClr val="accent6"/>
          </a:lnRef>
          <a:fillRef idx="0">
            <a:schemeClr val="accent6"/>
          </a:fillRef>
          <a:effectRef idx="0">
            <a:schemeClr val="accent6"/>
          </a:effectRef>
          <a:fontRef idx="minor">
            <a:schemeClr val="tx1"/>
          </a:fontRef>
        </p:style>
      </p:cxnSp>
      <p:sp>
        <p:nvSpPr>
          <p:cNvPr id="29" name="Rounded Rectangle 28"/>
          <p:cNvSpPr/>
          <p:nvPr/>
        </p:nvSpPr>
        <p:spPr>
          <a:xfrm>
            <a:off x="5496518" y="1959153"/>
            <a:ext cx="3474000" cy="1300824"/>
          </a:xfrm>
          <a:prstGeom prst="roundRect">
            <a:avLst>
              <a:gd name="adj" fmla="val 8971"/>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171450" indent="-171450" defTabSz="457200" fontAlgn="auto">
              <a:spcBef>
                <a:spcPts val="0"/>
              </a:spcBef>
              <a:spcAft>
                <a:spcPts val="0"/>
              </a:spcAft>
              <a:buFont typeface="Arial" panose="020B0604020202020204" pitchFamily="34" charset="0"/>
              <a:buChar char="•"/>
            </a:pPr>
            <a:r>
              <a:rPr lang="en-GB" sz="1200" b="0" dirty="0">
                <a:solidFill>
                  <a:schemeClr val="bg2"/>
                </a:solidFill>
              </a:rPr>
              <a:t>Support to NCPs</a:t>
            </a:r>
          </a:p>
          <a:p>
            <a:pPr marL="171450" indent="-171450" defTabSz="457200" fontAlgn="auto">
              <a:spcBef>
                <a:spcPts val="0"/>
              </a:spcBef>
              <a:spcAft>
                <a:spcPts val="0"/>
              </a:spcAft>
              <a:buFont typeface="Arial" panose="020B0604020202020204" pitchFamily="34" charset="0"/>
              <a:buChar char="•"/>
            </a:pPr>
            <a:r>
              <a:rPr lang="en-GB" sz="1200" dirty="0">
                <a:solidFill>
                  <a:schemeClr val="bg2"/>
                </a:solidFill>
              </a:rPr>
              <a:t>“Advancing Europe package</a:t>
            </a:r>
            <a:r>
              <a:rPr lang="en-GB" sz="1200" b="0" dirty="0">
                <a:solidFill>
                  <a:schemeClr val="bg2"/>
                </a:solidFill>
              </a:rPr>
              <a:t>” with</a:t>
            </a:r>
          </a:p>
          <a:p>
            <a:pPr marL="171450" indent="-171450" defTabSz="457200" fontAlgn="auto">
              <a:spcBef>
                <a:spcPts val="0"/>
              </a:spcBef>
              <a:spcAft>
                <a:spcPts val="0"/>
              </a:spcAft>
              <a:buFont typeface="Arial" panose="020B0604020202020204" pitchFamily="34" charset="0"/>
              <a:buChar char="•"/>
            </a:pPr>
            <a:r>
              <a:rPr lang="en-GB" sz="1200" b="0" dirty="0">
                <a:solidFill>
                  <a:schemeClr val="bg2"/>
                </a:solidFill>
              </a:rPr>
              <a:t>“hop on” provision</a:t>
            </a:r>
          </a:p>
          <a:p>
            <a:pPr marL="171450" indent="-171450" defTabSz="457200" fontAlgn="auto">
              <a:spcBef>
                <a:spcPts val="0"/>
              </a:spcBef>
              <a:spcAft>
                <a:spcPts val="0"/>
              </a:spcAft>
              <a:buFont typeface="Arial" panose="020B0604020202020204" pitchFamily="34" charset="0"/>
              <a:buChar char="•"/>
            </a:pPr>
            <a:r>
              <a:rPr lang="en-GB" sz="1200" b="0" dirty="0">
                <a:solidFill>
                  <a:schemeClr val="bg2"/>
                </a:solidFill>
              </a:rPr>
              <a:t>Match making services</a:t>
            </a:r>
          </a:p>
        </p:txBody>
      </p:sp>
      <p:sp>
        <p:nvSpPr>
          <p:cNvPr id="34" name="Rounded Rectangle 33"/>
          <p:cNvSpPr/>
          <p:nvPr/>
        </p:nvSpPr>
        <p:spPr>
          <a:xfrm>
            <a:off x="3386883" y="6162574"/>
            <a:ext cx="2520280" cy="562228"/>
          </a:xfrm>
          <a:prstGeom prst="roundRect">
            <a:avLst>
              <a:gd name="adj" fmla="val 8971"/>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defRPr/>
            </a:pPr>
            <a:r>
              <a:rPr lang="en-GB" sz="1600" dirty="0">
                <a:solidFill>
                  <a:schemeClr val="bg2"/>
                </a:solidFill>
              </a:rPr>
              <a:t>Horizon Europe</a:t>
            </a:r>
          </a:p>
          <a:p>
            <a:pPr algn="ctr" defTabSz="457200" fontAlgn="auto">
              <a:spcBef>
                <a:spcPts val="0"/>
              </a:spcBef>
              <a:spcAft>
                <a:spcPts val="0"/>
              </a:spcAft>
              <a:defRPr/>
            </a:pPr>
            <a:r>
              <a:rPr lang="en-GB" sz="1600" dirty="0">
                <a:solidFill>
                  <a:schemeClr val="bg2"/>
                </a:solidFill>
              </a:rPr>
              <a:t>Commission proposal</a:t>
            </a:r>
          </a:p>
        </p:txBody>
      </p:sp>
      <p:sp>
        <p:nvSpPr>
          <p:cNvPr id="36" name="Rounded Rectangle 35"/>
          <p:cNvSpPr/>
          <p:nvPr/>
        </p:nvSpPr>
        <p:spPr>
          <a:xfrm>
            <a:off x="363538" y="3881546"/>
            <a:ext cx="3472701" cy="1137164"/>
          </a:xfrm>
          <a:prstGeom prst="roundRect">
            <a:avLst>
              <a:gd name="adj" fmla="val 8971"/>
            </a:avLst>
          </a:prstGeom>
          <a:solidFill>
            <a:srgbClr val="3166C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171450" indent="-171450" defTabSz="457200" fontAlgn="auto">
              <a:spcBef>
                <a:spcPts val="0"/>
              </a:spcBef>
              <a:spcAft>
                <a:spcPts val="0"/>
              </a:spcAft>
              <a:buFont typeface="Arial" panose="020B0604020202020204" pitchFamily="34" charset="0"/>
              <a:buChar char="•"/>
            </a:pPr>
            <a:r>
              <a:rPr lang="en-GB" sz="1200" b="0" dirty="0">
                <a:solidFill>
                  <a:srgbClr val="FFFFFF"/>
                </a:solidFill>
              </a:rPr>
              <a:t>Reference to remuneration gap in a </a:t>
            </a:r>
            <a:r>
              <a:rPr lang="en-GB" sz="1200" b="0" dirty="0" smtClean="0">
                <a:solidFill>
                  <a:srgbClr val="FFFFFF"/>
                </a:solidFill>
              </a:rPr>
              <a:t>recital</a:t>
            </a:r>
          </a:p>
          <a:p>
            <a:pPr marL="171450" indent="-171450" defTabSz="457200" fontAlgn="auto">
              <a:spcBef>
                <a:spcPts val="0"/>
              </a:spcBef>
              <a:spcAft>
                <a:spcPts val="0"/>
              </a:spcAft>
              <a:buFont typeface="Arial" panose="020B0604020202020204" pitchFamily="34" charset="0"/>
              <a:buChar char="•"/>
            </a:pPr>
            <a:r>
              <a:rPr lang="en-GB" sz="1200" b="0" dirty="0" smtClean="0">
                <a:solidFill>
                  <a:srgbClr val="FFFFFF"/>
                </a:solidFill>
              </a:rPr>
              <a:t>MS </a:t>
            </a:r>
            <a:r>
              <a:rPr lang="en-GB" sz="1200" b="0" dirty="0">
                <a:solidFill>
                  <a:srgbClr val="FFFFFF"/>
                </a:solidFill>
              </a:rPr>
              <a:t>to take measures on salaries, Commission to monitor the evolution </a:t>
            </a:r>
          </a:p>
        </p:txBody>
      </p:sp>
      <p:sp>
        <p:nvSpPr>
          <p:cNvPr id="24" name="Snip Same Side Corner Rectangle 23"/>
          <p:cNvSpPr/>
          <p:nvPr/>
        </p:nvSpPr>
        <p:spPr>
          <a:xfrm rot="10800000">
            <a:off x="224746" y="5623127"/>
            <a:ext cx="3770999" cy="428858"/>
          </a:xfrm>
          <a:prstGeom prst="snip2SameRect">
            <a:avLst>
              <a:gd name="adj1" fmla="val 50000"/>
              <a:gd name="adj2" fmla="val 0"/>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defRPr/>
            </a:pPr>
            <a:endParaRPr lang="en-GB" sz="1800" b="0" dirty="0">
              <a:solidFill>
                <a:srgbClr val="FFFFFF"/>
              </a:solidFill>
            </a:endParaRPr>
          </a:p>
        </p:txBody>
      </p:sp>
      <p:sp>
        <p:nvSpPr>
          <p:cNvPr id="25" name="Snip Same Side Corner Rectangle 24"/>
          <p:cNvSpPr/>
          <p:nvPr/>
        </p:nvSpPr>
        <p:spPr>
          <a:xfrm rot="10800000">
            <a:off x="5226893" y="5623127"/>
            <a:ext cx="3770999" cy="428858"/>
          </a:xfrm>
          <a:prstGeom prst="snip2SameRect">
            <a:avLst>
              <a:gd name="adj1" fmla="val 50000"/>
              <a:gd name="adj2" fmla="val 0"/>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defRPr/>
            </a:pPr>
            <a:endParaRPr lang="en-GB" sz="1800" b="0" dirty="0">
              <a:solidFill>
                <a:srgbClr val="FFFFFF"/>
              </a:solidFill>
            </a:endParaRPr>
          </a:p>
        </p:txBody>
      </p:sp>
      <p:sp>
        <p:nvSpPr>
          <p:cNvPr id="26" name="Rectangle 25"/>
          <p:cNvSpPr/>
          <p:nvPr/>
        </p:nvSpPr>
        <p:spPr>
          <a:xfrm>
            <a:off x="1043608" y="5714020"/>
            <a:ext cx="2147318" cy="2654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defRPr/>
            </a:pPr>
            <a:r>
              <a:rPr lang="en-GB" sz="1200" dirty="0" smtClean="0">
                <a:solidFill>
                  <a:srgbClr val="FFFFFF"/>
                </a:solidFill>
              </a:rPr>
              <a:t>Parliament</a:t>
            </a:r>
            <a:endParaRPr lang="en-GB" sz="1200" dirty="0">
              <a:solidFill>
                <a:srgbClr val="FFFFFF"/>
              </a:solidFill>
            </a:endParaRPr>
          </a:p>
        </p:txBody>
      </p:sp>
      <p:sp>
        <p:nvSpPr>
          <p:cNvPr id="27" name="Rectangle 26"/>
          <p:cNvSpPr/>
          <p:nvPr/>
        </p:nvSpPr>
        <p:spPr>
          <a:xfrm>
            <a:off x="5857408" y="5714020"/>
            <a:ext cx="2499250" cy="2654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defRPr/>
            </a:pPr>
            <a:r>
              <a:rPr lang="en-GB" sz="1200" dirty="0" smtClean="0">
                <a:solidFill>
                  <a:srgbClr val="FFFFFF"/>
                </a:solidFill>
              </a:rPr>
              <a:t>Council</a:t>
            </a:r>
            <a:endParaRPr lang="en-GB" sz="1400" dirty="0">
              <a:solidFill>
                <a:srgbClr val="FFFFFF"/>
              </a:solidFill>
            </a:endParaRPr>
          </a:p>
        </p:txBody>
      </p:sp>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57011" y="188640"/>
            <a:ext cx="1077914" cy="1077914"/>
          </a:xfrm>
          <a:prstGeom prst="rect">
            <a:avLst/>
          </a:prstGeom>
        </p:spPr>
      </p:pic>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4156" y="260648"/>
            <a:ext cx="1737236" cy="974979"/>
          </a:xfrm>
          <a:prstGeom prst="rect">
            <a:avLst/>
          </a:prstGeom>
        </p:spPr>
      </p:pic>
    </p:spTree>
    <p:extLst>
      <p:ext uri="{BB962C8B-B14F-4D97-AF65-F5344CB8AC3E}">
        <p14:creationId xmlns:p14="http://schemas.microsoft.com/office/powerpoint/2010/main" val="248549344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18474" y="345191"/>
            <a:ext cx="8532813" cy="865188"/>
          </a:xfrm>
          <a:prstGeom prst="rect">
            <a:avLst/>
          </a:prstGeom>
        </p:spPr>
        <p:txBody>
          <a:bodyPr/>
          <a:lstStyle/>
          <a:p>
            <a:pPr marL="0" indent="0"/>
            <a:r>
              <a:rPr lang="en-GB" sz="1600" dirty="0">
                <a:solidFill>
                  <a:schemeClr val="accent6"/>
                </a:solidFill>
                <a:latin typeface="Arial" panose="020B0604020202020204" pitchFamily="34" charset="0"/>
                <a:cs typeface="Arial" panose="020B0604020202020204" pitchFamily="34" charset="0"/>
              </a:rPr>
              <a:t>Clusters in 'Global Challenges and </a:t>
            </a:r>
            <a:r>
              <a:rPr lang="en-GB" sz="1600" dirty="0" smtClean="0">
                <a:solidFill>
                  <a:schemeClr val="accent6"/>
                </a:solidFill>
                <a:latin typeface="Arial" panose="020B0604020202020204" pitchFamily="34" charset="0"/>
                <a:cs typeface="Arial" panose="020B0604020202020204" pitchFamily="34" charset="0"/>
              </a:rPr>
              <a:t>European Industrial </a:t>
            </a:r>
            <a:r>
              <a:rPr lang="en-GB" sz="1600" dirty="0" smtClean="0">
                <a:solidFill>
                  <a:schemeClr val="accent6"/>
                </a:solidFill>
                <a:latin typeface="Arial" panose="020B0604020202020204" pitchFamily="34" charset="0"/>
                <a:cs typeface="Arial" panose="020B0604020202020204" pitchFamily="34" charset="0"/>
              </a:rPr>
              <a:t>Competitiveness‘ </a:t>
            </a:r>
            <a:r>
              <a:rPr lang="en-GB" sz="1600" dirty="0">
                <a:solidFill>
                  <a:schemeClr val="accent6"/>
                </a:solidFill>
                <a:latin typeface="Arial" panose="020B0604020202020204" pitchFamily="34" charset="0"/>
                <a:cs typeface="Arial" panose="020B0604020202020204" pitchFamily="34" charset="0"/>
              </a:rPr>
              <a:t/>
            </a:r>
            <a:br>
              <a:rPr lang="en-GB" sz="1600" dirty="0">
                <a:solidFill>
                  <a:schemeClr val="accent6"/>
                </a:solidFill>
                <a:latin typeface="Arial" panose="020B0604020202020204" pitchFamily="34" charset="0"/>
                <a:cs typeface="Arial" panose="020B0604020202020204" pitchFamily="34" charset="0"/>
              </a:rPr>
            </a:br>
            <a:r>
              <a:rPr lang="en-GB" sz="1600" dirty="0" smtClean="0">
                <a:solidFill>
                  <a:schemeClr val="accent2">
                    <a:lumMod val="50000"/>
                  </a:schemeClr>
                </a:solidFill>
                <a:latin typeface="Arial" panose="020B0604020202020204" pitchFamily="34" charset="0"/>
                <a:cs typeface="Arial" panose="020B0604020202020204" pitchFamily="34" charset="0"/>
              </a:rPr>
              <a:t>			</a:t>
            </a:r>
            <a:r>
              <a:rPr lang="en-GB" sz="1600" dirty="0">
                <a:solidFill>
                  <a:schemeClr val="accent2">
                    <a:lumMod val="50000"/>
                  </a:schemeClr>
                </a:solidFill>
                <a:latin typeface="Arial" panose="020B0604020202020204" pitchFamily="34" charset="0"/>
                <a:cs typeface="Arial" panose="020B0604020202020204" pitchFamily="34" charset="0"/>
              </a:rPr>
              <a:t/>
            </a:r>
            <a:br>
              <a:rPr lang="en-GB" sz="1600" dirty="0">
                <a:solidFill>
                  <a:schemeClr val="accent2">
                    <a:lumMod val="50000"/>
                  </a:schemeClr>
                </a:solidFill>
                <a:latin typeface="Arial" panose="020B0604020202020204" pitchFamily="34" charset="0"/>
                <a:cs typeface="Arial" panose="020B0604020202020204" pitchFamily="34" charset="0"/>
              </a:rPr>
            </a:br>
            <a:endParaRPr lang="en-GB" sz="1600" dirty="0">
              <a:solidFill>
                <a:schemeClr val="accent2">
                  <a:lumMod val="50000"/>
                </a:schemeClr>
              </a:solidFill>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954710868"/>
              </p:ext>
            </p:extLst>
          </p:nvPr>
        </p:nvGraphicFramePr>
        <p:xfrm>
          <a:off x="611189" y="692151"/>
          <a:ext cx="8137275" cy="5226926"/>
        </p:xfrm>
        <a:graphic>
          <a:graphicData uri="http://schemas.openxmlformats.org/drawingml/2006/table">
            <a:tbl>
              <a:tblPr firstRow="1" bandRow="1">
                <a:tableStyleId>{00A15C55-8517-42AA-B614-E9B94910E393}</a:tableStyleId>
              </a:tblPr>
              <a:tblGrid>
                <a:gridCol w="1642024">
                  <a:extLst>
                    <a:ext uri="{9D8B030D-6E8A-4147-A177-3AD203B41FA5}">
                      <a16:colId xmlns:a16="http://schemas.microsoft.com/office/drawing/2014/main" val="3428521370"/>
                    </a:ext>
                  </a:extLst>
                </a:gridCol>
                <a:gridCol w="3098975">
                  <a:extLst>
                    <a:ext uri="{9D8B030D-6E8A-4147-A177-3AD203B41FA5}">
                      <a16:colId xmlns:a16="http://schemas.microsoft.com/office/drawing/2014/main" val="445513343"/>
                    </a:ext>
                  </a:extLst>
                </a:gridCol>
                <a:gridCol w="3396276">
                  <a:extLst>
                    <a:ext uri="{9D8B030D-6E8A-4147-A177-3AD203B41FA5}">
                      <a16:colId xmlns:a16="http://schemas.microsoft.com/office/drawing/2014/main" val="1005903060"/>
                    </a:ext>
                  </a:extLst>
                </a:gridCol>
              </a:tblGrid>
              <a:tr h="3277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700" b="1" i="0" kern="1200" dirty="0" smtClean="0">
                          <a:solidFill>
                            <a:schemeClr val="bg1"/>
                          </a:solidFill>
                          <a:latin typeface="+mn-lt"/>
                          <a:ea typeface="+mn-ea"/>
                          <a:cs typeface="Arial" panose="020B0604020202020204" pitchFamily="34" charset="0"/>
                        </a:rPr>
                        <a:t>Clusters</a:t>
                      </a:r>
                      <a:endParaRPr lang="en-GB" sz="1700" b="1" i="0" kern="1200" dirty="0" smtClean="0">
                        <a:solidFill>
                          <a:schemeClr val="bg1"/>
                        </a:solidFill>
                        <a:latin typeface="+mn-lt"/>
                        <a:ea typeface="+mn-ea"/>
                        <a:cs typeface="Arial" panose="020B0604020202020204" pitchFamily="34" charset="0"/>
                      </a:endParaRPr>
                    </a:p>
                  </a:txBody>
                  <a:tcPr marL="76225" marR="76225" marT="38113" marB="38113">
                    <a:solidFill>
                      <a:schemeClr val="accent6"/>
                    </a:solidFill>
                  </a:tcPr>
                </a:tc>
                <a:tc gridSpan="2">
                  <a:txBody>
                    <a:bodyPr/>
                    <a:lstStyle/>
                    <a:p>
                      <a:pPr>
                        <a:spcBef>
                          <a:spcPts val="300"/>
                        </a:spcBef>
                      </a:pPr>
                      <a:r>
                        <a:rPr lang="de-DE" sz="1700" b="1" kern="1200" dirty="0" smtClean="0">
                          <a:solidFill>
                            <a:schemeClr val="bg1"/>
                          </a:solidFill>
                          <a:latin typeface="+mn-lt"/>
                          <a:ea typeface="+mn-ea"/>
                          <a:cs typeface="+mn-cs"/>
                        </a:rPr>
                        <a:t>Areas </a:t>
                      </a:r>
                      <a:r>
                        <a:rPr lang="de-DE" sz="1700" b="1" kern="1200" dirty="0" err="1" smtClean="0">
                          <a:solidFill>
                            <a:schemeClr val="bg1"/>
                          </a:solidFill>
                          <a:latin typeface="+mn-lt"/>
                          <a:ea typeface="+mn-ea"/>
                          <a:cs typeface="+mn-cs"/>
                        </a:rPr>
                        <a:t>of</a:t>
                      </a:r>
                      <a:r>
                        <a:rPr lang="de-DE" sz="1700" b="1" kern="1200" dirty="0" smtClean="0">
                          <a:solidFill>
                            <a:schemeClr val="bg1"/>
                          </a:solidFill>
                          <a:latin typeface="+mn-lt"/>
                          <a:ea typeface="+mn-ea"/>
                          <a:cs typeface="+mn-cs"/>
                        </a:rPr>
                        <a:t> </a:t>
                      </a:r>
                      <a:r>
                        <a:rPr lang="de-DE" sz="1700" b="1" kern="1200" dirty="0" err="1" smtClean="0">
                          <a:solidFill>
                            <a:schemeClr val="bg1"/>
                          </a:solidFill>
                          <a:latin typeface="+mn-lt"/>
                          <a:ea typeface="+mn-ea"/>
                          <a:cs typeface="+mn-cs"/>
                        </a:rPr>
                        <a:t>intervention</a:t>
                      </a:r>
                      <a:endParaRPr lang="en-GB" sz="1700" b="1" kern="1200" dirty="0">
                        <a:solidFill>
                          <a:schemeClr val="bg1"/>
                        </a:solidFill>
                        <a:latin typeface="+mn-lt"/>
                        <a:ea typeface="+mn-ea"/>
                        <a:cs typeface="+mn-cs"/>
                      </a:endParaRPr>
                    </a:p>
                  </a:txBody>
                  <a:tcPr marL="76225" marR="76225" marT="38113" marB="38113">
                    <a:solidFill>
                      <a:schemeClr val="accent6"/>
                    </a:solidFill>
                  </a:tcPr>
                </a:tc>
                <a:tc hMerge="1">
                  <a:txBody>
                    <a:bodyPr/>
                    <a:lstStyle/>
                    <a:p>
                      <a:endParaRPr lang="en-GB" dirty="0"/>
                    </a:p>
                  </a:txBody>
                  <a:tcPr/>
                </a:tc>
                <a:extLst>
                  <a:ext uri="{0D108BD9-81ED-4DB2-BD59-A6C34878D82A}">
                    <a16:rowId xmlns:a16="http://schemas.microsoft.com/office/drawing/2014/main" val="2616962437"/>
                  </a:ext>
                </a:extLst>
              </a:tr>
              <a:tr h="8900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i="0" dirty="0" smtClean="0">
                          <a:solidFill>
                            <a:schemeClr val="accent6"/>
                          </a:solidFill>
                          <a:latin typeface="+mj-lt"/>
                          <a:cs typeface="Arial" panose="020B0604020202020204" pitchFamily="34" charset="0"/>
                        </a:rPr>
                        <a:t>Health</a:t>
                      </a:r>
                    </a:p>
                  </a:txBody>
                  <a:tcPr marL="65453" marR="65453" marT="32727" marB="32727" anchor="ctr">
                    <a:lnR w="12700" cap="flat" cmpd="sng" algn="ctr">
                      <a:noFill/>
                      <a:prstDash val="solid"/>
                      <a:round/>
                      <a:headEnd type="none" w="med" len="med"/>
                      <a:tailEnd type="none" w="med" len="med"/>
                    </a:lnR>
                    <a:lnB w="12700" cmpd="sng">
                      <a:noFill/>
                    </a:lnB>
                    <a:solidFill>
                      <a:schemeClr val="accent4">
                        <a:lumMod val="40000"/>
                        <a:lumOff val="60000"/>
                      </a:schemeClr>
                    </a:solidFill>
                  </a:tcPr>
                </a:tc>
                <a:tc>
                  <a:txBody>
                    <a:bodyPr/>
                    <a:lstStyle/>
                    <a:p>
                      <a:pPr marL="171450" lvl="0" indent="-171450">
                        <a:buFont typeface="Arial" panose="020B0604020202020204" pitchFamily="34" charset="0"/>
                        <a:buChar char="•"/>
                      </a:pPr>
                      <a:r>
                        <a:rPr lang="en-GB" sz="1100" kern="1200" dirty="0" smtClean="0">
                          <a:solidFill>
                            <a:schemeClr val="accent3"/>
                          </a:solidFill>
                          <a:effectLst/>
                          <a:latin typeface="+mn-lt"/>
                          <a:ea typeface="+mn-ea"/>
                          <a:cs typeface="+mn-cs"/>
                        </a:rPr>
                        <a:t>Health throughout the life course</a:t>
                      </a:r>
                    </a:p>
                    <a:p>
                      <a:pPr marL="171450" lvl="0" indent="-171450">
                        <a:buFont typeface="Arial" panose="020B0604020202020204" pitchFamily="34" charset="0"/>
                        <a:buChar char="•"/>
                      </a:pPr>
                      <a:r>
                        <a:rPr lang="en-GB" sz="1100" kern="1200" dirty="0" smtClean="0">
                          <a:solidFill>
                            <a:schemeClr val="accent3"/>
                          </a:solidFill>
                          <a:effectLst/>
                          <a:latin typeface="+mn-lt"/>
                          <a:ea typeface="+mn-ea"/>
                          <a:cs typeface="+mn-cs"/>
                        </a:rPr>
                        <a:t>Non-communicable and rare diseases</a:t>
                      </a:r>
                      <a:endParaRPr lang="en-GB" sz="1100" kern="1200" baseline="0" dirty="0" smtClean="0">
                        <a:solidFill>
                          <a:schemeClr val="accent3"/>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kern="1200" dirty="0" smtClean="0">
                          <a:solidFill>
                            <a:schemeClr val="accent3"/>
                          </a:solidFill>
                          <a:effectLst/>
                          <a:latin typeface="+mn-lt"/>
                          <a:ea typeface="+mn-ea"/>
                          <a:cs typeface="+mn-cs"/>
                        </a:rPr>
                        <a:t>Tools, technologies and digital solutions for health and care, including personalised medicine</a:t>
                      </a:r>
                      <a:endParaRPr lang="en-GB" sz="1100" dirty="0"/>
                    </a:p>
                  </a:txBody>
                  <a:tcPr marL="76225" marR="76225" marT="38113" marB="38113" anchor="ctr">
                    <a:lnL w="12700" cap="flat" cmpd="sng" algn="ctr">
                      <a:noFill/>
                      <a:prstDash val="solid"/>
                      <a:round/>
                      <a:headEnd type="none" w="med" len="med"/>
                      <a:tailEnd type="none" w="med" len="med"/>
                    </a:lnL>
                    <a:lnB w="12700" cmpd="sng">
                      <a:noFill/>
                    </a:lnB>
                    <a:solidFill>
                      <a:schemeClr val="accent4">
                        <a:lumMod val="40000"/>
                        <a:lumOff val="60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kern="1200" dirty="0" smtClean="0">
                          <a:solidFill>
                            <a:schemeClr val="accent3"/>
                          </a:solidFill>
                          <a:effectLst/>
                          <a:latin typeface="+mn-lt"/>
                          <a:ea typeface="+mn-ea"/>
                          <a:cs typeface="+mn-cs"/>
                        </a:rPr>
                        <a:t>Environmental and social health</a:t>
                      </a:r>
                      <a:r>
                        <a:rPr lang="en-GB" sz="1100" kern="1200" baseline="0" dirty="0" smtClean="0">
                          <a:solidFill>
                            <a:schemeClr val="accent3"/>
                          </a:solidFill>
                          <a:effectLst/>
                          <a:latin typeface="+mn-lt"/>
                          <a:ea typeface="+mn-ea"/>
                          <a:cs typeface="+mn-cs"/>
                        </a:rPr>
                        <a:t> </a:t>
                      </a:r>
                      <a:r>
                        <a:rPr lang="en-GB" sz="1100" kern="1200" dirty="0" smtClean="0">
                          <a:solidFill>
                            <a:schemeClr val="accent3"/>
                          </a:solidFill>
                          <a:effectLst/>
                          <a:latin typeface="+mn-lt"/>
                          <a:ea typeface="+mn-ea"/>
                          <a:cs typeface="+mn-cs"/>
                        </a:rPr>
                        <a:t>determinants </a:t>
                      </a:r>
                      <a:endParaRPr lang="en-GB" sz="1100" kern="1200" baseline="0" dirty="0" smtClean="0">
                        <a:solidFill>
                          <a:schemeClr val="accent3"/>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kern="1200" dirty="0" smtClean="0">
                          <a:solidFill>
                            <a:schemeClr val="accent3"/>
                          </a:solidFill>
                          <a:effectLst/>
                          <a:latin typeface="+mn-lt"/>
                          <a:ea typeface="+mn-ea"/>
                          <a:cs typeface="+mn-cs"/>
                        </a:rPr>
                        <a:t>Infectious diseases, </a:t>
                      </a:r>
                      <a:r>
                        <a:rPr lang="en-US" sz="1100" kern="1200" dirty="0" smtClean="0">
                          <a:solidFill>
                            <a:schemeClr val="accent3"/>
                          </a:solidFill>
                          <a:effectLst/>
                          <a:latin typeface="+mn-lt"/>
                          <a:ea typeface="+mn-ea"/>
                          <a:cs typeface="+mn-cs"/>
                        </a:rPr>
                        <a:t>including poverty-related and neglected disease</a:t>
                      </a:r>
                      <a:r>
                        <a:rPr lang="en-GB" sz="1100" kern="1200" dirty="0" smtClean="0">
                          <a:solidFill>
                            <a:schemeClr val="accent3"/>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kern="1200" dirty="0" smtClean="0">
                          <a:solidFill>
                            <a:schemeClr val="accent3"/>
                          </a:solidFill>
                          <a:effectLst/>
                          <a:latin typeface="+mn-lt"/>
                          <a:ea typeface="+mn-ea"/>
                          <a:cs typeface="+mn-cs"/>
                        </a:rPr>
                        <a:t>Health care systems</a:t>
                      </a:r>
                      <a:endParaRPr lang="en-GB" sz="1100" kern="1200" dirty="0" smtClean="0">
                        <a:solidFill>
                          <a:schemeClr val="accent3"/>
                        </a:solidFill>
                        <a:latin typeface="+mn-lt"/>
                        <a:ea typeface="+mn-ea"/>
                        <a:cs typeface="+mn-cs"/>
                      </a:endParaRPr>
                    </a:p>
                  </a:txBody>
                  <a:tcPr marL="76225" marR="76225" marT="38113" marB="38113" anchor="ctr">
                    <a:solidFill>
                      <a:schemeClr val="accent4">
                        <a:lumMod val="40000"/>
                        <a:lumOff val="60000"/>
                      </a:schemeClr>
                    </a:solidFill>
                  </a:tcPr>
                </a:tc>
                <a:extLst>
                  <a:ext uri="{0D108BD9-81ED-4DB2-BD59-A6C34878D82A}">
                    <a16:rowId xmlns:a16="http://schemas.microsoft.com/office/drawing/2014/main" val="838109546"/>
                  </a:ext>
                </a:extLst>
              </a:tr>
              <a:tr h="5537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accent6"/>
                          </a:solidFill>
                          <a:latin typeface="+mj-lt"/>
                          <a:ea typeface="+mn-ea"/>
                          <a:cs typeface="Arial" panose="020B0604020202020204" pitchFamily="34" charset="0"/>
                        </a:rPr>
                        <a:t>Culture, creativity and inclusive society </a:t>
                      </a:r>
                      <a:endParaRPr lang="en-GB" sz="1200" b="1" i="0" kern="1200" dirty="0" smtClean="0">
                        <a:solidFill>
                          <a:schemeClr val="accent6"/>
                        </a:solidFill>
                        <a:latin typeface="+mj-lt"/>
                        <a:ea typeface="+mn-ea"/>
                        <a:cs typeface="Arial" panose="020B0604020202020204" pitchFamily="34" charset="0"/>
                      </a:endParaRPr>
                    </a:p>
                  </a:txBody>
                  <a:tcPr marL="65453" marR="65453" marT="32727" marB="32727" anchor="ctr">
                    <a:lnR w="12700" cap="flat" cmpd="sng" algn="ctr">
                      <a:noFill/>
                      <a:prstDash val="solid"/>
                      <a:round/>
                      <a:headEnd type="none" w="med" len="med"/>
                      <a:tailEnd type="none" w="med" len="med"/>
                    </a:lnR>
                    <a:lnT w="12700" cmpd="sng">
                      <a:noFill/>
                    </a:lnT>
                    <a:solidFill>
                      <a:schemeClr val="bg1"/>
                    </a:solidFill>
                  </a:tcPr>
                </a:tc>
                <a:tc>
                  <a:txBody>
                    <a:bodyPr/>
                    <a:lstStyle/>
                    <a:p>
                      <a:pPr marL="171450" lvl="0" indent="-171450">
                        <a:buFont typeface="Arial" panose="020B0604020202020204" pitchFamily="34" charset="0"/>
                        <a:buChar char="•"/>
                      </a:pPr>
                      <a:r>
                        <a:rPr lang="en-US" sz="1100" kern="1200" dirty="0" smtClean="0">
                          <a:solidFill>
                            <a:schemeClr val="accent3"/>
                          </a:solidFill>
                          <a:effectLst/>
                          <a:latin typeface="+mn-lt"/>
                          <a:ea typeface="+mn-ea"/>
                          <a:cs typeface="+mn-cs"/>
                        </a:rPr>
                        <a:t>Democracy and Governance                   </a:t>
                      </a:r>
                    </a:p>
                    <a:p>
                      <a:pPr marL="171450" lvl="0" indent="-171450">
                        <a:buFont typeface="Arial" panose="020B0604020202020204" pitchFamily="34" charset="0"/>
                        <a:buChar char="•"/>
                      </a:pPr>
                      <a:r>
                        <a:rPr lang="en-US" sz="1100" kern="1200" dirty="0" smtClean="0">
                          <a:solidFill>
                            <a:schemeClr val="accent3"/>
                          </a:solidFill>
                          <a:effectLst/>
                          <a:latin typeface="+mn-lt"/>
                          <a:ea typeface="+mn-ea"/>
                          <a:cs typeface="+mn-cs"/>
                        </a:rPr>
                        <a:t>Social and economic transformations</a:t>
                      </a:r>
                      <a:endParaRPr lang="en-GB" sz="1100" kern="1200" dirty="0" smtClean="0">
                        <a:solidFill>
                          <a:schemeClr val="accent3"/>
                        </a:solidFill>
                        <a:effectLst/>
                        <a:latin typeface="+mn-lt"/>
                        <a:ea typeface="+mn-ea"/>
                        <a:cs typeface="+mn-cs"/>
                      </a:endParaRPr>
                    </a:p>
                  </a:txBody>
                  <a:tcPr marL="76225" marR="76225" marT="38113" marB="38113" anchor="ctr">
                    <a:lnL w="12700" cap="flat" cmpd="sng" algn="ctr">
                      <a:noFill/>
                      <a:prstDash val="solid"/>
                      <a:round/>
                      <a:headEnd type="none" w="med" len="med"/>
                      <a:tailEnd type="none" w="med" len="med"/>
                    </a:lnL>
                    <a:lnT w="12700" cmpd="sng">
                      <a:noFill/>
                    </a:lnT>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smtClean="0">
                          <a:solidFill>
                            <a:schemeClr val="accent3"/>
                          </a:solidFill>
                          <a:effectLst/>
                          <a:latin typeface="+mn-lt"/>
                          <a:ea typeface="+mn-ea"/>
                          <a:cs typeface="+mn-cs"/>
                        </a:rPr>
                        <a:t>Culture, cultural heritage and creativity</a:t>
                      </a:r>
                    </a:p>
                  </a:txBody>
                  <a:tcPr marL="76225" marR="76225" marT="38113" marB="38113" anchor="ctr">
                    <a:solidFill>
                      <a:schemeClr val="bg1"/>
                    </a:solidFill>
                  </a:tcPr>
                </a:tc>
                <a:extLst>
                  <a:ext uri="{0D108BD9-81ED-4DB2-BD59-A6C34878D82A}">
                    <a16:rowId xmlns:a16="http://schemas.microsoft.com/office/drawing/2014/main" val="3239086767"/>
                  </a:ext>
                </a:extLst>
              </a:tr>
              <a:tr h="4017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i="0" kern="1200" dirty="0" smtClean="0">
                          <a:solidFill>
                            <a:schemeClr val="accent6"/>
                          </a:solidFill>
                          <a:latin typeface="+mj-lt"/>
                          <a:ea typeface="+mn-ea"/>
                          <a:cs typeface="Arial" panose="020B0604020202020204" pitchFamily="34" charset="0"/>
                        </a:rPr>
                        <a:t>Civil security for society</a:t>
                      </a:r>
                      <a:endParaRPr lang="de-DE" sz="1200" b="1" i="0" kern="1200" dirty="0" smtClean="0">
                        <a:solidFill>
                          <a:schemeClr val="accent6"/>
                        </a:solidFill>
                        <a:latin typeface="+mj-lt"/>
                        <a:ea typeface="+mn-ea"/>
                        <a:cs typeface="Arial" panose="020B0604020202020204" pitchFamily="34" charset="0"/>
                      </a:endParaRPr>
                    </a:p>
                  </a:txBody>
                  <a:tcPr marL="65453" marR="65453" marT="32727" marB="32727" anchor="ctr">
                    <a:lnR w="12700" cap="flat" cmpd="sng" algn="ctr">
                      <a:noFill/>
                      <a:prstDash val="solid"/>
                      <a:round/>
                      <a:headEnd type="none" w="med" len="med"/>
                      <a:tailEnd type="none" w="med" len="med"/>
                    </a:lnR>
                    <a:solidFill>
                      <a:schemeClr val="accent4">
                        <a:lumMod val="40000"/>
                        <a:lumOff val="60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smtClean="0">
                          <a:ln>
                            <a:noFill/>
                          </a:ln>
                          <a:solidFill>
                            <a:srgbClr val="404A52"/>
                          </a:solidFill>
                          <a:effectLst/>
                          <a:uLnTx/>
                          <a:uFillTx/>
                          <a:latin typeface="Arial"/>
                          <a:ea typeface="+mn-ea"/>
                          <a:cs typeface="+mn-cs"/>
                        </a:rPr>
                        <a:t>Disaster-resilient societies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smtClean="0">
                          <a:ln>
                            <a:noFill/>
                          </a:ln>
                          <a:solidFill>
                            <a:srgbClr val="404A52"/>
                          </a:solidFill>
                          <a:effectLst/>
                          <a:uLnTx/>
                          <a:uFillTx/>
                          <a:latin typeface="Arial"/>
                          <a:ea typeface="+mn-ea"/>
                          <a:cs typeface="+mn-cs"/>
                        </a:rPr>
                        <a:t>Protection and Security</a:t>
                      </a:r>
                    </a:p>
                  </a:txBody>
                  <a:tcPr marL="76225" marR="76225" marT="38113" marB="38113" anchor="ctr">
                    <a:lnL w="12700" cap="flat" cmpd="sng" algn="ctr">
                      <a:noFill/>
                      <a:prstDash val="solid"/>
                      <a:round/>
                      <a:headEnd type="none" w="med" len="med"/>
                      <a:tailEnd type="none" w="med" len="med"/>
                    </a:lnL>
                    <a:solidFill>
                      <a:schemeClr val="accent4">
                        <a:lumMod val="40000"/>
                        <a:lumOff val="60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smtClean="0">
                          <a:ln>
                            <a:noFill/>
                          </a:ln>
                          <a:solidFill>
                            <a:srgbClr val="404A52"/>
                          </a:solidFill>
                          <a:effectLst/>
                          <a:uLnTx/>
                          <a:uFillTx/>
                          <a:latin typeface="+mn-lt"/>
                          <a:ea typeface="+mn-ea"/>
                          <a:cs typeface="+mn-cs"/>
                        </a:rPr>
                        <a:t>Cybersecurity</a:t>
                      </a:r>
                      <a:endParaRPr kumimoji="0" lang="en-GB" sz="1100" b="0" i="0" u="none" strike="noStrike" kern="1200" cap="none" spc="0" normalizeH="0" baseline="0" noProof="0" dirty="0" smtClean="0">
                        <a:ln>
                          <a:noFill/>
                        </a:ln>
                        <a:solidFill>
                          <a:srgbClr val="404A52"/>
                        </a:solidFill>
                        <a:effectLst/>
                        <a:uLnTx/>
                        <a:uFillTx/>
                        <a:latin typeface="+mn-lt"/>
                        <a:ea typeface="+mn-ea"/>
                        <a:cs typeface="+mn-cs"/>
                      </a:endParaRPr>
                    </a:p>
                  </a:txBody>
                  <a:tcPr marL="76225" marR="76225" marT="38113" marB="38113" anchor="ctr">
                    <a:solidFill>
                      <a:schemeClr val="accent4">
                        <a:lumMod val="40000"/>
                        <a:lumOff val="60000"/>
                      </a:schemeClr>
                    </a:solidFill>
                  </a:tcPr>
                </a:tc>
                <a:extLst>
                  <a:ext uri="{0D108BD9-81ED-4DB2-BD59-A6C34878D82A}">
                    <a16:rowId xmlns:a16="http://schemas.microsoft.com/office/drawing/2014/main" val="782268380"/>
                  </a:ext>
                </a:extLst>
              </a:tr>
              <a:tr h="10528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i="0" dirty="0" smtClean="0">
                          <a:solidFill>
                            <a:schemeClr val="accent6"/>
                          </a:solidFill>
                          <a:latin typeface="+mj-lt"/>
                          <a:cs typeface="Arial" panose="020B0604020202020204" pitchFamily="34" charset="0"/>
                        </a:rPr>
                        <a:t>Digital,  Industry and space</a:t>
                      </a:r>
                    </a:p>
                  </a:txBody>
                  <a:tcPr marL="65453" marR="65453" marT="32727" marB="32727" anchor="ctr">
                    <a:lnR w="12700" cap="flat" cmpd="sng" algn="ctr">
                      <a:noFill/>
                      <a:prstDash val="solid"/>
                      <a:round/>
                      <a:headEnd type="none" w="med" len="med"/>
                      <a:tailEnd type="none" w="med" len="med"/>
                    </a:lnR>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kern="1200" dirty="0" smtClean="0">
                          <a:solidFill>
                            <a:schemeClr val="accent3"/>
                          </a:solidFill>
                          <a:effectLst/>
                          <a:latin typeface="+mn-lt"/>
                          <a:ea typeface="+mn-ea"/>
                          <a:cs typeface="+mn-cs"/>
                        </a:rPr>
                        <a:t>Manufacturing technologies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kern="1200" dirty="0" smtClean="0">
                          <a:solidFill>
                            <a:schemeClr val="accent3"/>
                          </a:solidFill>
                          <a:effectLst/>
                          <a:latin typeface="+mn-lt"/>
                          <a:ea typeface="+mn-ea"/>
                          <a:cs typeface="+mn-cs"/>
                        </a:rPr>
                        <a:t>Advanced materials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kern="1200" dirty="0" smtClean="0">
                          <a:solidFill>
                            <a:schemeClr val="accent3"/>
                          </a:solidFill>
                          <a:effectLst/>
                          <a:latin typeface="+mn-lt"/>
                          <a:ea typeface="+mn-ea"/>
                          <a:cs typeface="+mn-cs"/>
                        </a:rPr>
                        <a:t>Next generation internet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kern="1200" dirty="0" smtClean="0">
                          <a:solidFill>
                            <a:schemeClr val="accent3"/>
                          </a:solidFill>
                          <a:effectLst/>
                          <a:latin typeface="+mn-lt"/>
                          <a:ea typeface="+mn-ea"/>
                          <a:cs typeface="+mn-cs"/>
                        </a:rPr>
                        <a:t>Circular industries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kern="1200" dirty="0" smtClean="0">
                          <a:solidFill>
                            <a:schemeClr val="accent3"/>
                          </a:solidFill>
                          <a:effectLst/>
                          <a:latin typeface="+mn-lt"/>
                          <a:ea typeface="+mn-ea"/>
                          <a:cs typeface="+mn-cs"/>
                        </a:rPr>
                        <a:t>Space, including Earth Observation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kern="1200" dirty="0" smtClean="0">
                          <a:solidFill>
                            <a:schemeClr val="accent3"/>
                          </a:solidFill>
                          <a:effectLst/>
                          <a:latin typeface="+mn-lt"/>
                          <a:ea typeface="+mn-ea"/>
                          <a:cs typeface="+mn-cs"/>
                        </a:rPr>
                        <a:t>Emerging enabling technologies</a:t>
                      </a:r>
                    </a:p>
                  </a:txBody>
                  <a:tcPr marL="76225" marR="76225" marT="38113" marB="38113" anchor="ctr">
                    <a:lnL w="12700" cap="flat" cmpd="sng" algn="ctr">
                      <a:noFill/>
                      <a:prstDash val="solid"/>
                      <a:round/>
                      <a:headEnd type="none" w="med" len="med"/>
                      <a:tailEnd type="none" w="med" len="med"/>
                    </a:lnL>
                    <a:solidFill>
                      <a:schemeClr val="bg1"/>
                    </a:solidFill>
                  </a:tcPr>
                </a:tc>
                <a:tc>
                  <a:txBody>
                    <a:bodyPr/>
                    <a:lstStyle/>
                    <a:p>
                      <a:pPr marL="171450" lvl="0" indent="-171450">
                        <a:buFont typeface="Arial" panose="020B0604020202020204" pitchFamily="34" charset="0"/>
                        <a:buChar char="•"/>
                      </a:pPr>
                      <a:r>
                        <a:rPr lang="en-GB" sz="1100" kern="1200" dirty="0" smtClean="0">
                          <a:solidFill>
                            <a:schemeClr val="accent3"/>
                          </a:solidFill>
                          <a:effectLst/>
                          <a:latin typeface="+mn-lt"/>
                          <a:ea typeface="+mn-ea"/>
                          <a:cs typeface="+mn-cs"/>
                        </a:rPr>
                        <a:t>Key</a:t>
                      </a:r>
                      <a:r>
                        <a:rPr lang="en-GB" sz="1100" kern="1200" baseline="0" dirty="0" smtClean="0">
                          <a:solidFill>
                            <a:schemeClr val="accent3"/>
                          </a:solidFill>
                          <a:effectLst/>
                          <a:latin typeface="+mn-lt"/>
                          <a:ea typeface="+mn-ea"/>
                          <a:cs typeface="+mn-cs"/>
                        </a:rPr>
                        <a:t> d</a:t>
                      </a:r>
                      <a:r>
                        <a:rPr lang="en-GB" sz="1100" kern="1200" dirty="0" smtClean="0">
                          <a:solidFill>
                            <a:schemeClr val="accent3"/>
                          </a:solidFill>
                          <a:effectLst/>
                          <a:latin typeface="+mn-lt"/>
                          <a:ea typeface="+mn-ea"/>
                          <a:cs typeface="+mn-cs"/>
                        </a:rPr>
                        <a:t>igital technologies, including quantum technologies</a:t>
                      </a:r>
                    </a:p>
                    <a:p>
                      <a:pPr marL="171450" lvl="0" indent="-171450">
                        <a:buFont typeface="Arial" panose="020B0604020202020204" pitchFamily="34" charset="0"/>
                        <a:buChar char="•"/>
                      </a:pPr>
                      <a:r>
                        <a:rPr lang="en-GB" sz="1100" kern="1200" dirty="0" smtClean="0">
                          <a:solidFill>
                            <a:schemeClr val="accent3"/>
                          </a:solidFill>
                          <a:effectLst/>
                          <a:latin typeface="+mn-lt"/>
                          <a:ea typeface="+mn-ea"/>
                          <a:cs typeface="+mn-cs"/>
                        </a:rPr>
                        <a:t>Artificial Intelligence and robotics</a:t>
                      </a:r>
                    </a:p>
                    <a:p>
                      <a:pPr marL="171450" lvl="0" indent="-171450">
                        <a:buFont typeface="Arial" panose="020B0604020202020204" pitchFamily="34" charset="0"/>
                        <a:buChar char="•"/>
                      </a:pPr>
                      <a:r>
                        <a:rPr lang="en-GB" sz="1100" kern="1200" dirty="0" smtClean="0">
                          <a:solidFill>
                            <a:schemeClr val="accent3"/>
                          </a:solidFill>
                          <a:effectLst/>
                          <a:latin typeface="+mn-lt"/>
                          <a:ea typeface="+mn-ea"/>
                          <a:cs typeface="+mn-cs"/>
                        </a:rPr>
                        <a:t>Advanced computing and Big Data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kern="1200" dirty="0" smtClean="0">
                          <a:solidFill>
                            <a:schemeClr val="accent3"/>
                          </a:solidFill>
                          <a:effectLst/>
                          <a:latin typeface="+mn-lt"/>
                          <a:ea typeface="+mn-ea"/>
                          <a:cs typeface="+mn-cs"/>
                        </a:rPr>
                        <a:t>Low-carbon and clean industry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kern="1200" dirty="0" smtClean="0">
                          <a:solidFill>
                            <a:schemeClr val="accent3"/>
                          </a:solidFill>
                          <a:effectLst/>
                          <a:latin typeface="+mn-lt"/>
                          <a:ea typeface="+mn-ea"/>
                          <a:cs typeface="+mn-cs"/>
                        </a:rPr>
                        <a:t>Emerging enabling technologies</a:t>
                      </a:r>
                    </a:p>
                  </a:txBody>
                  <a:tcPr marL="76225" marR="76225" marT="38113" marB="38113" anchor="ctr">
                    <a:solidFill>
                      <a:schemeClr val="bg1"/>
                    </a:solidFill>
                  </a:tcPr>
                </a:tc>
                <a:extLst>
                  <a:ext uri="{0D108BD9-81ED-4DB2-BD59-A6C34878D82A}">
                    <a16:rowId xmlns:a16="http://schemas.microsoft.com/office/drawing/2014/main" val="3112835077"/>
                  </a:ext>
                </a:extLst>
              </a:tr>
              <a:tr h="10528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i="0" dirty="0" smtClean="0">
                          <a:solidFill>
                            <a:schemeClr val="accent6"/>
                          </a:solidFill>
                          <a:latin typeface="+mj-lt"/>
                          <a:cs typeface="Arial" panose="020B0604020202020204" pitchFamily="34" charset="0"/>
                        </a:rPr>
                        <a:t>Climate, Energy and Mobility</a:t>
                      </a:r>
                    </a:p>
                  </a:txBody>
                  <a:tcPr marL="65453" marR="65453" marT="32727" marB="32727" anchor="ctr">
                    <a:lnR w="12700" cap="flat" cmpd="sng" algn="ctr">
                      <a:noFill/>
                      <a:prstDash val="solid"/>
                      <a:round/>
                      <a:headEnd type="none" w="med" len="med"/>
                      <a:tailEnd type="none" w="med" len="med"/>
                    </a:lnR>
                    <a:solidFill>
                      <a:schemeClr val="accent4">
                        <a:lumMod val="40000"/>
                        <a:lumOff val="60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kern="1200" dirty="0" smtClean="0">
                          <a:solidFill>
                            <a:schemeClr val="accent3"/>
                          </a:solidFill>
                          <a:effectLst/>
                          <a:latin typeface="+mn-lt"/>
                          <a:ea typeface="+mn-ea"/>
                          <a:cs typeface="+mn-cs"/>
                        </a:rPr>
                        <a:t>Climate science and solutions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kern="1200" dirty="0" smtClean="0">
                          <a:solidFill>
                            <a:schemeClr val="accent3"/>
                          </a:solidFill>
                          <a:effectLst/>
                          <a:latin typeface="+mn-lt"/>
                          <a:ea typeface="+mn-ea"/>
                          <a:cs typeface="+mn-cs"/>
                        </a:rPr>
                        <a:t>Energy systems and grids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kern="1200" dirty="0" smtClean="0">
                          <a:solidFill>
                            <a:schemeClr val="accent3"/>
                          </a:solidFill>
                          <a:effectLst/>
                          <a:latin typeface="+mn-lt"/>
                          <a:ea typeface="+mn-ea"/>
                          <a:cs typeface="+mn-cs"/>
                        </a:rPr>
                        <a:t>Communities and cities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kern="1200" dirty="0" smtClean="0">
                          <a:solidFill>
                            <a:schemeClr val="accent3"/>
                          </a:solidFill>
                          <a:effectLst/>
                          <a:latin typeface="+mn-lt"/>
                          <a:ea typeface="+mn-ea"/>
                          <a:cs typeface="+mn-cs"/>
                        </a:rPr>
                        <a:t>Industrial competitiveness in transport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kern="1200" dirty="0" smtClean="0">
                          <a:solidFill>
                            <a:schemeClr val="accent3"/>
                          </a:solidFill>
                          <a:effectLst/>
                          <a:latin typeface="+mn-lt"/>
                          <a:ea typeface="+mn-ea"/>
                          <a:cs typeface="+mn-cs"/>
                        </a:rPr>
                        <a:t>Smart mobility</a:t>
                      </a:r>
                      <a:endParaRPr lang="en-GB" sz="1100" dirty="0"/>
                    </a:p>
                  </a:txBody>
                  <a:tcPr marL="76225" marR="76225" marT="38113" marB="38113" anchor="ctr">
                    <a:lnL w="12700" cap="flat" cmpd="sng" algn="ctr">
                      <a:noFill/>
                      <a:prstDash val="solid"/>
                      <a:round/>
                      <a:headEnd type="none" w="med" len="med"/>
                      <a:tailEnd type="none" w="med" len="med"/>
                    </a:lnL>
                    <a:solidFill>
                      <a:schemeClr val="accent4">
                        <a:lumMod val="40000"/>
                        <a:lumOff val="60000"/>
                      </a:schemeClr>
                    </a:solidFill>
                  </a:tcPr>
                </a:tc>
                <a:tc>
                  <a:txBody>
                    <a:bodyPr/>
                    <a:lstStyle/>
                    <a:p>
                      <a:pPr marL="171450" lvl="0" indent="-171450">
                        <a:buFont typeface="Arial" panose="020B0604020202020204" pitchFamily="34" charset="0"/>
                        <a:buChar char="•"/>
                      </a:pPr>
                      <a:r>
                        <a:rPr lang="en-GB" sz="1100" kern="1200" dirty="0" smtClean="0">
                          <a:solidFill>
                            <a:schemeClr val="accent3"/>
                          </a:solidFill>
                          <a:effectLst/>
                          <a:latin typeface="+mn-lt"/>
                          <a:ea typeface="+mn-ea"/>
                          <a:cs typeface="+mn-cs"/>
                        </a:rPr>
                        <a:t>Energy supply</a:t>
                      </a:r>
                    </a:p>
                    <a:p>
                      <a:pPr marL="171450" lvl="0" indent="-171450">
                        <a:buFont typeface="Arial" panose="020B0604020202020204" pitchFamily="34" charset="0"/>
                        <a:buChar char="•"/>
                      </a:pPr>
                      <a:r>
                        <a:rPr lang="en-GB" sz="1100" kern="1200" dirty="0" smtClean="0">
                          <a:solidFill>
                            <a:schemeClr val="accent3"/>
                          </a:solidFill>
                          <a:effectLst/>
                          <a:latin typeface="+mn-lt"/>
                          <a:ea typeface="+mn-ea"/>
                          <a:cs typeface="+mn-cs"/>
                        </a:rPr>
                        <a:t>Buildings and industrial facilities in energy transition</a:t>
                      </a:r>
                    </a:p>
                    <a:p>
                      <a:pPr marL="171450" lvl="0" indent="-171450">
                        <a:buFont typeface="Arial" panose="020B0604020202020204" pitchFamily="34" charset="0"/>
                        <a:buChar char="•"/>
                      </a:pPr>
                      <a:r>
                        <a:rPr lang="en-GB" sz="1100" kern="1200" dirty="0" smtClean="0">
                          <a:solidFill>
                            <a:schemeClr val="accent3"/>
                          </a:solidFill>
                          <a:effectLst/>
                          <a:latin typeface="+mn-lt"/>
                          <a:ea typeface="+mn-ea"/>
                          <a:cs typeface="+mn-cs"/>
                        </a:rPr>
                        <a:t>Clean, safe and accessible transport and mobility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kern="1200" dirty="0" smtClean="0">
                          <a:solidFill>
                            <a:schemeClr val="accent3"/>
                          </a:solidFill>
                          <a:effectLst/>
                          <a:latin typeface="+mn-lt"/>
                          <a:ea typeface="+mn-ea"/>
                          <a:cs typeface="+mn-cs"/>
                        </a:rPr>
                        <a:t>Energy storage</a:t>
                      </a:r>
                    </a:p>
                  </a:txBody>
                  <a:tcPr marL="76225" marR="76225" marT="38113" marB="38113" anchor="ctr">
                    <a:solidFill>
                      <a:schemeClr val="accent4">
                        <a:lumMod val="40000"/>
                        <a:lumOff val="60000"/>
                      </a:schemeClr>
                    </a:solidFill>
                  </a:tcPr>
                </a:tc>
                <a:extLst>
                  <a:ext uri="{0D108BD9-81ED-4DB2-BD59-A6C34878D82A}">
                    <a16:rowId xmlns:a16="http://schemas.microsoft.com/office/drawing/2014/main" val="820772983"/>
                  </a:ext>
                </a:extLst>
              </a:tr>
              <a:tr h="7273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b="1" i="0" kern="1200" dirty="0" smtClean="0">
                          <a:solidFill>
                            <a:schemeClr val="accent6"/>
                          </a:solidFill>
                          <a:latin typeface="+mj-lt"/>
                          <a:ea typeface="+mn-ea"/>
                          <a:cs typeface="Arial" panose="020B0604020202020204" pitchFamily="34" charset="0"/>
                        </a:rPr>
                        <a:t>Food,  </a:t>
                      </a:r>
                      <a:r>
                        <a:rPr lang="en-US" sz="1200" b="1" i="0" kern="1200" dirty="0" err="1" smtClean="0">
                          <a:solidFill>
                            <a:schemeClr val="accent6"/>
                          </a:solidFill>
                          <a:latin typeface="+mj-lt"/>
                          <a:ea typeface="+mn-ea"/>
                          <a:cs typeface="Arial" panose="020B0604020202020204" pitchFamily="34" charset="0"/>
                        </a:rPr>
                        <a:t>bioeconomy</a:t>
                      </a:r>
                      <a:r>
                        <a:rPr lang="en-US" sz="1200" b="1" i="0" kern="1200" dirty="0" smtClean="0">
                          <a:solidFill>
                            <a:schemeClr val="accent6"/>
                          </a:solidFill>
                          <a:latin typeface="+mj-lt"/>
                          <a:ea typeface="+mn-ea"/>
                          <a:cs typeface="Arial" panose="020B0604020202020204" pitchFamily="34" charset="0"/>
                        </a:rPr>
                        <a:t>, natural resources, agriculture and environment</a:t>
                      </a:r>
                      <a:endParaRPr lang="de-DE" sz="1200" b="1" i="0" kern="1200" dirty="0" smtClean="0">
                        <a:solidFill>
                          <a:schemeClr val="accent6"/>
                        </a:solidFill>
                        <a:latin typeface="+mj-lt"/>
                        <a:ea typeface="+mn-ea"/>
                        <a:cs typeface="Arial" panose="020B0604020202020204" pitchFamily="34" charset="0"/>
                      </a:endParaRPr>
                    </a:p>
                  </a:txBody>
                  <a:tcPr marL="65453" marR="65453" marT="32727" marB="32727" anchor="ctr">
                    <a:lnR w="12700" cap="flat" cmpd="sng" algn="ctr">
                      <a:noFill/>
                      <a:prstDash val="solid"/>
                      <a:round/>
                      <a:headEnd type="none" w="med" len="med"/>
                      <a:tailEnd type="none" w="med" len="med"/>
                    </a:lnR>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kern="1200" dirty="0" smtClean="0">
                          <a:solidFill>
                            <a:schemeClr val="accent3"/>
                          </a:solidFill>
                          <a:effectLst/>
                          <a:latin typeface="+mn-lt"/>
                          <a:ea typeface="+mn-ea"/>
                          <a:cs typeface="+mn-cs"/>
                        </a:rPr>
                        <a:t>Environmental observation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kern="1200" dirty="0" smtClean="0">
                          <a:solidFill>
                            <a:schemeClr val="accent3"/>
                          </a:solidFill>
                          <a:effectLst/>
                          <a:latin typeface="+mn-lt"/>
                          <a:ea typeface="+mn-ea"/>
                          <a:cs typeface="+mn-cs"/>
                        </a:rPr>
                        <a:t>Agriculture, forestry and rural areas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kern="1200" dirty="0" smtClean="0">
                          <a:solidFill>
                            <a:schemeClr val="accent3"/>
                          </a:solidFill>
                          <a:effectLst/>
                          <a:latin typeface="+mn-lt"/>
                          <a:ea typeface="+mn-ea"/>
                          <a:cs typeface="+mn-cs"/>
                        </a:rPr>
                        <a:t>Circular systems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kern="1200" dirty="0" smtClean="0">
                          <a:solidFill>
                            <a:schemeClr val="accent3"/>
                          </a:solidFill>
                          <a:effectLst/>
                          <a:latin typeface="+mn-lt"/>
                          <a:ea typeface="+mn-ea"/>
                          <a:cs typeface="+mn-cs"/>
                        </a:rPr>
                        <a:t>Food systems                                                </a:t>
                      </a:r>
                    </a:p>
                  </a:txBody>
                  <a:tcPr marL="76225" marR="76225" marT="38113" marB="38113" anchor="ctr">
                    <a:lnL w="12700" cap="flat" cmpd="sng" algn="ctr">
                      <a:noFill/>
                      <a:prstDash val="solid"/>
                      <a:round/>
                      <a:headEnd type="none" w="med" len="med"/>
                      <a:tailEnd type="none" w="med" len="med"/>
                    </a:lnL>
                    <a:solidFill>
                      <a:schemeClr val="bg1"/>
                    </a:solidFill>
                  </a:tcPr>
                </a:tc>
                <a:tc>
                  <a:txBody>
                    <a:bodyPr/>
                    <a:lstStyle/>
                    <a:p>
                      <a:pPr marL="171450" lvl="0" indent="-171450">
                        <a:buFont typeface="Arial" panose="020B0604020202020204" pitchFamily="34" charset="0"/>
                        <a:buChar char="•"/>
                      </a:pPr>
                      <a:r>
                        <a:rPr lang="en-GB" sz="1100" kern="1200" dirty="0" smtClean="0">
                          <a:solidFill>
                            <a:schemeClr val="accent3"/>
                          </a:solidFill>
                          <a:effectLst/>
                          <a:latin typeface="+mn-lt"/>
                          <a:ea typeface="+mn-ea"/>
                          <a:cs typeface="+mn-cs"/>
                        </a:rPr>
                        <a:t>Biodiversity and natural resources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kern="1200" dirty="0" smtClean="0">
                          <a:solidFill>
                            <a:schemeClr val="accent3"/>
                          </a:solidFill>
                          <a:effectLst/>
                          <a:latin typeface="+mn-lt"/>
                          <a:ea typeface="+mn-ea"/>
                          <a:cs typeface="+mn-cs"/>
                        </a:rPr>
                        <a:t>Seas, oceans and inland waters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kern="1200" dirty="0" smtClean="0">
                          <a:solidFill>
                            <a:schemeClr val="accent3"/>
                          </a:solidFill>
                          <a:effectLst/>
                          <a:latin typeface="+mn-lt"/>
                          <a:ea typeface="+mn-ea"/>
                          <a:cs typeface="+mn-cs"/>
                        </a:rPr>
                        <a:t>Bio-based innovation systems in the EU</a:t>
                      </a:r>
                      <a:r>
                        <a:rPr lang="en-GB" sz="1100" kern="1200" baseline="0" dirty="0" smtClean="0">
                          <a:solidFill>
                            <a:schemeClr val="accent3"/>
                          </a:solidFill>
                          <a:effectLst/>
                          <a:latin typeface="+mn-lt"/>
                          <a:ea typeface="+mn-ea"/>
                          <a:cs typeface="+mn-cs"/>
                        </a:rPr>
                        <a:t> </a:t>
                      </a:r>
                      <a:r>
                        <a:rPr lang="en-GB" sz="1100" kern="1200" dirty="0" err="1" smtClean="0">
                          <a:solidFill>
                            <a:schemeClr val="accent3"/>
                          </a:solidFill>
                          <a:effectLst/>
                          <a:latin typeface="+mn-lt"/>
                          <a:ea typeface="+mn-ea"/>
                          <a:cs typeface="+mn-cs"/>
                        </a:rPr>
                        <a:t>Bioeconomy</a:t>
                      </a:r>
                      <a:r>
                        <a:rPr lang="en-GB" sz="1100" kern="1200" dirty="0" smtClean="0">
                          <a:solidFill>
                            <a:schemeClr val="accent3"/>
                          </a:solidFill>
                          <a:effectLst/>
                          <a:latin typeface="+mn-lt"/>
                          <a:ea typeface="+mn-ea"/>
                          <a:cs typeface="+mn-cs"/>
                        </a:rPr>
                        <a:t> </a:t>
                      </a:r>
                      <a:endParaRPr lang="en-GB" sz="1100" kern="1200" dirty="0" smtClean="0">
                        <a:solidFill>
                          <a:schemeClr val="accent3"/>
                        </a:solidFill>
                        <a:latin typeface="+mn-lt"/>
                        <a:ea typeface="+mn-ea"/>
                        <a:cs typeface="+mn-cs"/>
                      </a:endParaRPr>
                    </a:p>
                  </a:txBody>
                  <a:tcPr marL="76225" marR="76225" marT="38113" marB="38113" anchor="ctr">
                    <a:solidFill>
                      <a:schemeClr val="bg1"/>
                    </a:solidFill>
                  </a:tcPr>
                </a:tc>
                <a:extLst>
                  <a:ext uri="{0D108BD9-81ED-4DB2-BD59-A6C34878D82A}">
                    <a16:rowId xmlns:a16="http://schemas.microsoft.com/office/drawing/2014/main" val="3953953671"/>
                  </a:ext>
                </a:extLst>
              </a:tr>
            </a:tbl>
          </a:graphicData>
        </a:graphic>
      </p:graphicFrame>
    </p:spTree>
    <p:extLst>
      <p:ext uri="{BB962C8B-B14F-4D97-AF65-F5344CB8AC3E}">
        <p14:creationId xmlns:p14="http://schemas.microsoft.com/office/powerpoint/2010/main" val="316090589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lowchart: Alternate Process 13"/>
          <p:cNvSpPr/>
          <p:nvPr/>
        </p:nvSpPr>
        <p:spPr>
          <a:xfrm>
            <a:off x="251520" y="1727190"/>
            <a:ext cx="4248472" cy="4032449"/>
          </a:xfrm>
          <a:prstGeom prst="flowChartAlternateProcess">
            <a:avLst/>
          </a:prstGeom>
          <a:solidFill>
            <a:schemeClr val="accent6"/>
          </a:solidFill>
          <a:ln w="38100">
            <a:solidFill>
              <a:schemeClr val="bg1"/>
            </a:solidFill>
          </a:ln>
          <a:effectLst/>
        </p:spPr>
        <p:style>
          <a:lnRef idx="1">
            <a:schemeClr val="accent5"/>
          </a:lnRef>
          <a:fillRef idx="3">
            <a:schemeClr val="accent5"/>
          </a:fillRef>
          <a:effectRef idx="2">
            <a:schemeClr val="accent5"/>
          </a:effectRef>
          <a:fontRef idx="minor">
            <a:schemeClr val="lt1"/>
          </a:fontRef>
        </p:style>
        <p:txBody>
          <a:bodyPr rtlCol="0" anchor="ctr"/>
          <a:lstStyle/>
          <a:p>
            <a:pPr lvl="0">
              <a:spcAft>
                <a:spcPts val="600"/>
              </a:spcAft>
            </a:pPr>
            <a:endParaRPr lang="en-US" sz="1400" dirty="0" smtClean="0">
              <a:solidFill>
                <a:schemeClr val="bg1"/>
              </a:solidFill>
            </a:endParaRPr>
          </a:p>
          <a:p>
            <a:pPr lvl="0">
              <a:spcAft>
                <a:spcPts val="600"/>
              </a:spcAft>
            </a:pPr>
            <a:endParaRPr lang="en-US" sz="1400" dirty="0">
              <a:solidFill>
                <a:schemeClr val="accent3"/>
              </a:solidFill>
            </a:endParaRPr>
          </a:p>
          <a:p>
            <a:pPr lvl="0">
              <a:spcAft>
                <a:spcPts val="600"/>
              </a:spcAft>
            </a:pPr>
            <a:r>
              <a:rPr lang="en-US" sz="1400" dirty="0">
                <a:solidFill>
                  <a:schemeClr val="bg1"/>
                </a:solidFill>
              </a:rPr>
              <a:t>Open access to scientific </a:t>
            </a:r>
            <a:r>
              <a:rPr lang="en-US" sz="1400" b="0" dirty="0">
                <a:solidFill>
                  <a:schemeClr val="bg1"/>
                </a:solidFill>
              </a:rPr>
              <a:t>publications to be ensured</a:t>
            </a:r>
          </a:p>
          <a:p>
            <a:pPr lvl="0">
              <a:spcAft>
                <a:spcPts val="600"/>
              </a:spcAft>
            </a:pPr>
            <a:r>
              <a:rPr lang="en-US" sz="1400" dirty="0">
                <a:solidFill>
                  <a:schemeClr val="bg1"/>
                </a:solidFill>
              </a:rPr>
              <a:t>Open access to research data to be ensured in line with principle 'as open as possible, as closed as necessary'</a:t>
            </a:r>
          </a:p>
          <a:p>
            <a:pPr lvl="0">
              <a:spcAft>
                <a:spcPts val="600"/>
              </a:spcAft>
            </a:pPr>
            <a:r>
              <a:rPr lang="en-US" sz="1400" dirty="0">
                <a:solidFill>
                  <a:schemeClr val="bg1"/>
                </a:solidFill>
              </a:rPr>
              <a:t>Responsible research data management </a:t>
            </a:r>
            <a:r>
              <a:rPr lang="en-US" sz="1400" b="0" dirty="0">
                <a:solidFill>
                  <a:schemeClr val="bg1"/>
                </a:solidFill>
              </a:rPr>
              <a:t>to be</a:t>
            </a:r>
            <a:r>
              <a:rPr lang="en-US" sz="1400" dirty="0">
                <a:solidFill>
                  <a:schemeClr val="bg1"/>
                </a:solidFill>
              </a:rPr>
              <a:t> </a:t>
            </a:r>
            <a:r>
              <a:rPr lang="en-US" sz="1400" b="0" dirty="0">
                <a:solidFill>
                  <a:schemeClr val="bg1"/>
                </a:solidFill>
              </a:rPr>
              <a:t>ensured in line with FAIR principles</a:t>
            </a:r>
          </a:p>
          <a:p>
            <a:pPr lvl="0">
              <a:spcAft>
                <a:spcPts val="600"/>
              </a:spcAft>
            </a:pPr>
            <a:r>
              <a:rPr lang="en-US" sz="1400" dirty="0">
                <a:solidFill>
                  <a:schemeClr val="bg1"/>
                </a:solidFill>
              </a:rPr>
              <a:t>Other open science practices</a:t>
            </a:r>
            <a:r>
              <a:rPr lang="en-US" sz="1400" b="0" dirty="0">
                <a:solidFill>
                  <a:schemeClr val="bg1"/>
                </a:solidFill>
              </a:rPr>
              <a:t> to be promoted and encouraged</a:t>
            </a:r>
            <a:endParaRPr lang="en-IE" sz="1400" dirty="0">
              <a:solidFill>
                <a:schemeClr val="bg1"/>
              </a:solidFill>
            </a:endParaRPr>
          </a:p>
          <a:p>
            <a:pPr lvl="0">
              <a:spcAft>
                <a:spcPts val="600"/>
              </a:spcAft>
            </a:pPr>
            <a:r>
              <a:rPr lang="en-IE" sz="1400" dirty="0">
                <a:solidFill>
                  <a:schemeClr val="bg1"/>
                </a:solidFill>
              </a:rPr>
              <a:t>Reciprocity in open </a:t>
            </a:r>
            <a:r>
              <a:rPr lang="en-IE" sz="1400" b="0" dirty="0">
                <a:solidFill>
                  <a:schemeClr val="bg1"/>
                </a:solidFill>
              </a:rPr>
              <a:t>science to promoted and encouraged in all association and cooperation agreements with third countries</a:t>
            </a:r>
            <a:endParaRPr lang="en-US" sz="1400" b="0" dirty="0">
              <a:solidFill>
                <a:schemeClr val="bg1"/>
              </a:solidFill>
            </a:endParaRPr>
          </a:p>
        </p:txBody>
      </p:sp>
      <p:sp>
        <p:nvSpPr>
          <p:cNvPr id="13" name="Flowchart: Alternate Process 12"/>
          <p:cNvSpPr/>
          <p:nvPr/>
        </p:nvSpPr>
        <p:spPr>
          <a:xfrm>
            <a:off x="4644008" y="1772816"/>
            <a:ext cx="4248472" cy="4032449"/>
          </a:xfrm>
          <a:prstGeom prst="flowChartAlternateProcess">
            <a:avLst/>
          </a:prstGeom>
          <a:solidFill>
            <a:schemeClr val="accent6"/>
          </a:solidFill>
          <a:ln w="38100">
            <a:solidFill>
              <a:schemeClr val="bg1"/>
            </a:solidFill>
          </a:ln>
          <a:effectLst/>
        </p:spPr>
        <p:style>
          <a:lnRef idx="1">
            <a:schemeClr val="accent5"/>
          </a:lnRef>
          <a:fillRef idx="3">
            <a:schemeClr val="accent5"/>
          </a:fillRef>
          <a:effectRef idx="2">
            <a:schemeClr val="accent5"/>
          </a:effectRef>
          <a:fontRef idx="minor">
            <a:schemeClr val="lt1"/>
          </a:fontRef>
        </p:style>
        <p:txBody>
          <a:bodyPr rtlCol="0" anchor="ctr"/>
          <a:lstStyle/>
          <a:p>
            <a:pPr lvl="0">
              <a:spcAft>
                <a:spcPts val="600"/>
              </a:spcAft>
            </a:pPr>
            <a:endParaRPr lang="en-US" sz="1400" dirty="0" smtClean="0">
              <a:solidFill>
                <a:schemeClr val="bg1"/>
              </a:solidFill>
            </a:endParaRPr>
          </a:p>
          <a:p>
            <a:pPr lvl="0">
              <a:spcAft>
                <a:spcPts val="600"/>
              </a:spcAft>
            </a:pPr>
            <a:endParaRPr lang="en-US" sz="1400" dirty="0" smtClean="0">
              <a:solidFill>
                <a:schemeClr val="bg1"/>
              </a:solidFill>
            </a:endParaRPr>
          </a:p>
          <a:p>
            <a:pPr lvl="0">
              <a:spcAft>
                <a:spcPts val="600"/>
              </a:spcAft>
            </a:pPr>
            <a:r>
              <a:rPr lang="en-US" sz="1400" dirty="0" smtClean="0">
                <a:solidFill>
                  <a:schemeClr val="bg1"/>
                </a:solidFill>
              </a:rPr>
              <a:t>Open access to scientific publications </a:t>
            </a:r>
            <a:r>
              <a:rPr lang="en-US" sz="1400" b="0" dirty="0" smtClean="0">
                <a:solidFill>
                  <a:schemeClr val="bg1"/>
                </a:solidFill>
              </a:rPr>
              <a:t>obligatory: sufficient IPR to be retained</a:t>
            </a:r>
          </a:p>
          <a:p>
            <a:pPr lvl="0">
              <a:spcAft>
                <a:spcPts val="600"/>
              </a:spcAft>
            </a:pPr>
            <a:r>
              <a:rPr lang="en-US" sz="1400" dirty="0" smtClean="0">
                <a:solidFill>
                  <a:schemeClr val="bg1"/>
                </a:solidFill>
              </a:rPr>
              <a:t>Open </a:t>
            </a:r>
            <a:r>
              <a:rPr lang="en-US" sz="1400" dirty="0">
                <a:solidFill>
                  <a:schemeClr val="bg1"/>
                </a:solidFill>
              </a:rPr>
              <a:t>access to research data, </a:t>
            </a:r>
            <a:r>
              <a:rPr lang="en-US" sz="1400" b="0" dirty="0">
                <a:solidFill>
                  <a:schemeClr val="bg1"/>
                </a:solidFill>
              </a:rPr>
              <a:t>'as open as possible, as closed as necessary' : exceptions</a:t>
            </a:r>
          </a:p>
          <a:p>
            <a:pPr lvl="0">
              <a:spcAft>
                <a:spcPts val="600"/>
              </a:spcAft>
            </a:pPr>
            <a:r>
              <a:rPr lang="en-US" sz="1400" dirty="0">
                <a:solidFill>
                  <a:schemeClr val="bg1"/>
                </a:solidFill>
              </a:rPr>
              <a:t>Responsible research data management </a:t>
            </a:r>
            <a:r>
              <a:rPr lang="en-US" sz="1400" b="0" dirty="0">
                <a:solidFill>
                  <a:schemeClr val="bg1"/>
                </a:solidFill>
              </a:rPr>
              <a:t>in line with FAIR principles; </a:t>
            </a:r>
            <a:r>
              <a:rPr lang="en-US" sz="1400" dirty="0">
                <a:solidFill>
                  <a:schemeClr val="bg1"/>
                </a:solidFill>
              </a:rPr>
              <a:t>Data Management Plan </a:t>
            </a:r>
            <a:r>
              <a:rPr lang="en-US" sz="1400" b="0" dirty="0">
                <a:solidFill>
                  <a:schemeClr val="bg1"/>
                </a:solidFill>
              </a:rPr>
              <a:t>mandatory; possible obligations (in specific WPs) to use the </a:t>
            </a:r>
            <a:r>
              <a:rPr lang="en-US" sz="1400" dirty="0">
                <a:solidFill>
                  <a:schemeClr val="bg1"/>
                </a:solidFill>
              </a:rPr>
              <a:t>European Open Science Cloud </a:t>
            </a:r>
            <a:r>
              <a:rPr lang="en-US" sz="1400" b="0" dirty="0">
                <a:solidFill>
                  <a:schemeClr val="bg1"/>
                </a:solidFill>
              </a:rPr>
              <a:t>for storing and providing access to data</a:t>
            </a:r>
          </a:p>
          <a:p>
            <a:pPr lvl="0">
              <a:spcAft>
                <a:spcPts val="600"/>
              </a:spcAft>
            </a:pPr>
            <a:r>
              <a:rPr lang="en-US" sz="1400" b="0" dirty="0">
                <a:solidFill>
                  <a:schemeClr val="bg1"/>
                </a:solidFill>
              </a:rPr>
              <a:t>Possible additional incentives or obligations through work </a:t>
            </a:r>
            <a:r>
              <a:rPr lang="en-US" sz="1400" b="0" dirty="0" err="1">
                <a:solidFill>
                  <a:schemeClr val="bg1"/>
                </a:solidFill>
              </a:rPr>
              <a:t>programmes</a:t>
            </a:r>
            <a:r>
              <a:rPr lang="en-US" sz="1400" b="0" dirty="0">
                <a:solidFill>
                  <a:schemeClr val="bg1"/>
                </a:solidFill>
              </a:rPr>
              <a:t> for </a:t>
            </a:r>
            <a:r>
              <a:rPr lang="en-US" sz="1400" dirty="0">
                <a:solidFill>
                  <a:schemeClr val="bg1"/>
                </a:solidFill>
              </a:rPr>
              <a:t>other open science practices</a:t>
            </a:r>
          </a:p>
        </p:txBody>
      </p:sp>
      <p:sp>
        <p:nvSpPr>
          <p:cNvPr id="3" name="TextBox 2"/>
          <p:cNvSpPr txBox="1"/>
          <p:nvPr/>
        </p:nvSpPr>
        <p:spPr>
          <a:xfrm>
            <a:off x="1331640" y="575142"/>
            <a:ext cx="792088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E4194"/>
                </a:solidFill>
                <a:effectLst/>
                <a:uLnTx/>
                <a:uFillTx/>
                <a:latin typeface="Verdana" pitchFamily="34" charset="0"/>
                <a:ea typeface="+mn-ea"/>
                <a:cs typeface="+mn-cs"/>
              </a:rPr>
              <a:t>Open </a:t>
            </a:r>
            <a:r>
              <a:rPr kumimoji="0" lang="en-GB" sz="2800" b="1" i="0" u="none" strike="noStrike" kern="1200" cap="none" spc="0" normalizeH="0" baseline="0" noProof="0" dirty="0" smtClean="0">
                <a:ln>
                  <a:noFill/>
                </a:ln>
                <a:solidFill>
                  <a:srgbClr val="0E4194"/>
                </a:solidFill>
                <a:effectLst/>
                <a:uLnTx/>
                <a:uFillTx/>
                <a:latin typeface="Verdana" pitchFamily="34" charset="0"/>
                <a:ea typeface="+mn-ea"/>
                <a:cs typeface="+mn-cs"/>
              </a:rPr>
              <a:t>science </a:t>
            </a:r>
            <a:r>
              <a:rPr kumimoji="0" lang="en-GB" sz="2800" b="1" i="0" u="none" strike="noStrike" kern="1200" cap="none" spc="0" normalizeH="0" baseline="0" noProof="0" dirty="0">
                <a:ln>
                  <a:noFill/>
                </a:ln>
                <a:solidFill>
                  <a:srgbClr val="0E4194"/>
                </a:solidFill>
                <a:effectLst/>
                <a:uLnTx/>
                <a:uFillTx/>
                <a:latin typeface="Verdana" pitchFamily="34" charset="0"/>
                <a:ea typeface="+mn-ea"/>
                <a:cs typeface="+mn-cs"/>
              </a:rPr>
              <a:t>across the programme</a:t>
            </a:r>
            <a:endParaRPr kumimoji="0" lang="en-GB" sz="2800" b="1" i="0" u="none" strike="noStrike" kern="0" cap="none" spc="0" normalizeH="0" baseline="0" noProof="0" dirty="0">
              <a:ln>
                <a:noFill/>
              </a:ln>
              <a:solidFill>
                <a:srgbClr val="0E4194"/>
              </a:solidFill>
              <a:effectLst/>
              <a:uLnTx/>
              <a:uFillTx/>
              <a:latin typeface="Arial"/>
              <a:ea typeface="+mn-ea"/>
              <a:cs typeface="+mn-cs"/>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856" y="476752"/>
            <a:ext cx="720000" cy="720000"/>
          </a:xfrm>
          <a:prstGeom prst="rect">
            <a:avLst/>
          </a:prstGeom>
        </p:spPr>
      </p:pic>
      <p:sp>
        <p:nvSpPr>
          <p:cNvPr id="2" name="Rectangle 1"/>
          <p:cNvSpPr/>
          <p:nvPr/>
        </p:nvSpPr>
        <p:spPr>
          <a:xfrm>
            <a:off x="251520" y="1628800"/>
            <a:ext cx="4248472" cy="720080"/>
          </a:xfrm>
          <a:prstGeom prst="rect">
            <a:avLst/>
          </a:prstGeom>
          <a:ln/>
          <a:effectLst/>
        </p:spPr>
        <p:style>
          <a:lnRef idx="3">
            <a:schemeClr val="lt1"/>
          </a:lnRef>
          <a:fillRef idx="1">
            <a:schemeClr val="dk1"/>
          </a:fillRef>
          <a:effectRef idx="1">
            <a:schemeClr val="dk1"/>
          </a:effectRef>
          <a:fontRef idx="minor">
            <a:schemeClr val="lt1"/>
          </a:fontRef>
        </p:style>
        <p:txBody>
          <a:bodyPr rtlCol="0" anchor="ctr"/>
          <a:lstStyle/>
          <a:p>
            <a:pPr lvl="0" algn="ctr"/>
            <a:r>
              <a:rPr lang="en-US" sz="1800" b="0" dirty="0">
                <a:solidFill>
                  <a:schemeClr val="accent3"/>
                </a:solidFill>
              </a:rPr>
              <a:t>Art. 10 - Open Science </a:t>
            </a:r>
          </a:p>
          <a:p>
            <a:pPr lvl="0" algn="ctr"/>
            <a:r>
              <a:rPr lang="en-US" sz="2000" dirty="0">
                <a:solidFill>
                  <a:schemeClr val="accent3"/>
                </a:solidFill>
              </a:rPr>
              <a:t>The approach</a:t>
            </a:r>
          </a:p>
        </p:txBody>
      </p:sp>
      <p:sp>
        <p:nvSpPr>
          <p:cNvPr id="7" name="Rectangle 6"/>
          <p:cNvSpPr/>
          <p:nvPr/>
        </p:nvSpPr>
        <p:spPr>
          <a:xfrm>
            <a:off x="4644008" y="1628800"/>
            <a:ext cx="4248472" cy="720080"/>
          </a:xfrm>
          <a:prstGeom prst="rect">
            <a:avLst/>
          </a:prstGeom>
          <a:ln/>
          <a:effectLst/>
        </p:spPr>
        <p:style>
          <a:lnRef idx="3">
            <a:schemeClr val="lt1"/>
          </a:lnRef>
          <a:fillRef idx="1">
            <a:schemeClr val="dk1"/>
          </a:fillRef>
          <a:effectRef idx="1">
            <a:schemeClr val="dk1"/>
          </a:effectRef>
          <a:fontRef idx="minor">
            <a:schemeClr val="lt1"/>
          </a:fontRef>
        </p:style>
        <p:txBody>
          <a:bodyPr rtlCol="0" anchor="ctr"/>
          <a:lstStyle/>
          <a:p>
            <a:pPr lvl="0" algn="ctr"/>
            <a:r>
              <a:rPr lang="en-US" sz="1800" b="0" dirty="0">
                <a:solidFill>
                  <a:schemeClr val="accent3"/>
                </a:solidFill>
              </a:rPr>
              <a:t>Art. 35 - Exploitation </a:t>
            </a:r>
            <a:r>
              <a:rPr lang="en-US" sz="1800" b="0" dirty="0" smtClean="0">
                <a:solidFill>
                  <a:schemeClr val="accent3"/>
                </a:solidFill>
              </a:rPr>
              <a:t>and Dissemination </a:t>
            </a:r>
            <a:endParaRPr lang="en-US" sz="1800" b="0" dirty="0">
              <a:solidFill>
                <a:schemeClr val="accent3"/>
              </a:solidFill>
            </a:endParaRPr>
          </a:p>
          <a:p>
            <a:pPr lvl="0" algn="ctr"/>
            <a:r>
              <a:rPr lang="en-US" sz="2000" dirty="0">
                <a:solidFill>
                  <a:schemeClr val="accent3"/>
                </a:solidFill>
              </a:rPr>
              <a:t>The modalities</a:t>
            </a:r>
          </a:p>
        </p:txBody>
      </p:sp>
    </p:spTree>
    <p:extLst>
      <p:ext uri="{BB962C8B-B14F-4D97-AF65-F5344CB8AC3E}">
        <p14:creationId xmlns:p14="http://schemas.microsoft.com/office/powerpoint/2010/main" val="249677370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19416" y="5085184"/>
            <a:ext cx="8501057" cy="1004748"/>
          </a:xfrm>
          <a:prstGeom prst="rect">
            <a:avLst/>
          </a:prstGeom>
        </p:spPr>
        <p:txBody>
          <a:bodyPr/>
          <a:lst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0" lvl="0" indent="0" algn="ctr" defTabSz="457200" fontAlgn="auto">
              <a:spcBef>
                <a:spcPts val="0"/>
              </a:spcBef>
              <a:spcAft>
                <a:spcPts val="0"/>
              </a:spcAft>
              <a:buClr>
                <a:srgbClr val="000000"/>
              </a:buClr>
              <a:buSzPct val="100000"/>
              <a:defRPr/>
            </a:pPr>
            <a:r>
              <a:rPr lang="fr-BE" sz="1800" dirty="0" smtClean="0">
                <a:solidFill>
                  <a:schemeClr val="accent6"/>
                </a:solidFill>
              </a:rPr>
              <a:t>… </a:t>
            </a:r>
            <a:r>
              <a:rPr lang="fr-BE" sz="1800" dirty="0">
                <a:solidFill>
                  <a:schemeClr val="accent6"/>
                </a:solidFill>
              </a:rPr>
              <a:t>and </a:t>
            </a:r>
            <a:r>
              <a:rPr lang="fr-BE" sz="1800" dirty="0" err="1">
                <a:solidFill>
                  <a:schemeClr val="accent6"/>
                </a:solidFill>
              </a:rPr>
              <a:t>our</a:t>
            </a:r>
            <a:r>
              <a:rPr lang="fr-BE" sz="1800" dirty="0">
                <a:solidFill>
                  <a:schemeClr val="accent6"/>
                </a:solidFill>
              </a:rPr>
              <a:t> </a:t>
            </a:r>
            <a:r>
              <a:rPr lang="fr-BE" sz="1800" dirty="0" err="1">
                <a:solidFill>
                  <a:schemeClr val="accent6"/>
                </a:solidFill>
              </a:rPr>
              <a:t>strategic</a:t>
            </a:r>
            <a:r>
              <a:rPr lang="fr-BE" sz="1800" dirty="0">
                <a:solidFill>
                  <a:schemeClr val="accent6"/>
                </a:solidFill>
              </a:rPr>
              <a:t> plan </a:t>
            </a:r>
            <a:r>
              <a:rPr lang="fr-BE" sz="1800" dirty="0" err="1">
                <a:solidFill>
                  <a:schemeClr val="accent6"/>
                </a:solidFill>
              </a:rPr>
              <a:t>will</a:t>
            </a:r>
            <a:r>
              <a:rPr lang="fr-BE" sz="1800" dirty="0">
                <a:solidFill>
                  <a:schemeClr val="accent6"/>
                </a:solidFill>
              </a:rPr>
              <a:t> </a:t>
            </a:r>
            <a:r>
              <a:rPr lang="fr-BE" sz="1800" dirty="0" err="1">
                <a:solidFill>
                  <a:schemeClr val="accent6"/>
                </a:solidFill>
              </a:rPr>
              <a:t>attract</a:t>
            </a:r>
            <a:r>
              <a:rPr lang="fr-BE" sz="1800" dirty="0">
                <a:solidFill>
                  <a:schemeClr val="accent6"/>
                </a:solidFill>
              </a:rPr>
              <a:t> attention and </a:t>
            </a:r>
            <a:r>
              <a:rPr lang="fr-BE" sz="1800" dirty="0" err="1">
                <a:solidFill>
                  <a:schemeClr val="accent6"/>
                </a:solidFill>
              </a:rPr>
              <a:t>cooperation</a:t>
            </a:r>
            <a:r>
              <a:rPr lang="fr-BE" sz="1800" dirty="0">
                <a:solidFill>
                  <a:schemeClr val="accent6"/>
                </a:solidFill>
              </a:rPr>
              <a:t> at international/global </a:t>
            </a:r>
            <a:r>
              <a:rPr lang="fr-BE" sz="1800" dirty="0" err="1">
                <a:solidFill>
                  <a:schemeClr val="accent6"/>
                </a:solidFill>
              </a:rPr>
              <a:t>level</a:t>
            </a:r>
            <a:endParaRPr lang="it-IT" sz="1800" dirty="0">
              <a:solidFill>
                <a:schemeClr val="accent6"/>
              </a:solidFill>
            </a:endParaRPr>
          </a:p>
        </p:txBody>
      </p:sp>
      <p:sp>
        <p:nvSpPr>
          <p:cNvPr id="15" name="Title 1"/>
          <p:cNvSpPr txBox="1">
            <a:spLocks/>
          </p:cNvSpPr>
          <p:nvPr/>
        </p:nvSpPr>
        <p:spPr>
          <a:xfrm>
            <a:off x="395536" y="539536"/>
            <a:ext cx="8290657" cy="864096"/>
          </a:xfrm>
          <a:prstGeom prst="rect">
            <a:avLst/>
          </a:prstGeom>
        </p:spPr>
        <p:txBody>
          <a:bodyPr/>
          <a:lst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lvl="0">
              <a:defRPr/>
            </a:pPr>
            <a:r>
              <a:rPr kumimoji="0" lang="en-GB" sz="3000" b="1" i="0" u="none" strike="noStrike" kern="0" cap="none" spc="0" normalizeH="0" baseline="0" noProof="0" dirty="0" smtClean="0">
                <a:ln>
                  <a:noFill/>
                </a:ln>
                <a:solidFill>
                  <a:srgbClr val="0E4194"/>
                </a:solidFill>
                <a:effectLst/>
                <a:uLnTx/>
                <a:uFillTx/>
                <a:latin typeface="Arial" panose="020B0604020202020204" pitchFamily="34" charset="0"/>
                <a:ea typeface="+mj-ea"/>
                <a:cs typeface="Arial" panose="020B0604020202020204" pitchFamily="34" charset="0"/>
              </a:rPr>
              <a:t> </a:t>
            </a:r>
            <a:r>
              <a:rPr lang="fr-BE" sz="3200" dirty="0">
                <a:solidFill>
                  <a:schemeClr val="accent6"/>
                </a:solidFill>
              </a:rPr>
              <a:t>The Strategic Planning </a:t>
            </a:r>
            <a:r>
              <a:rPr lang="fr-BE" sz="3200" dirty="0" err="1">
                <a:solidFill>
                  <a:schemeClr val="accent6"/>
                </a:solidFill>
              </a:rPr>
              <a:t>Process</a:t>
            </a:r>
            <a:r>
              <a:rPr lang="fr-BE" sz="3200" dirty="0">
                <a:solidFill>
                  <a:schemeClr val="accent6"/>
                </a:solidFill>
              </a:rPr>
              <a:t>:</a:t>
            </a:r>
            <a:endParaRPr kumimoji="0" lang="en-GB" sz="3000" b="1" i="0" u="sng" strike="noStrike" kern="0" cap="none" spc="0" normalizeH="0" baseline="0" noProof="0" dirty="0">
              <a:ln>
                <a:noFill/>
              </a:ln>
              <a:solidFill>
                <a:srgbClr val="F8A907"/>
              </a:solidFill>
              <a:effectLst/>
              <a:uLnTx/>
              <a:uFillTx/>
              <a:latin typeface="Arial" panose="020B0604020202020204" pitchFamily="34" charset="0"/>
              <a:ea typeface="+mj-ea"/>
              <a:cs typeface="Arial" panose="020B0604020202020204"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1640" y="1268760"/>
            <a:ext cx="6573710" cy="3393519"/>
          </a:xfrm>
          <a:prstGeom prst="rect">
            <a:avLst/>
          </a:prstGeom>
        </p:spPr>
      </p:pic>
      <p:sp>
        <p:nvSpPr>
          <p:cNvPr id="4" name="TextBox 3"/>
          <p:cNvSpPr txBox="1"/>
          <p:nvPr/>
        </p:nvSpPr>
        <p:spPr>
          <a:xfrm>
            <a:off x="1644792" y="2454060"/>
            <a:ext cx="3528392" cy="584775"/>
          </a:xfrm>
          <a:prstGeom prst="rect">
            <a:avLst/>
          </a:prstGeom>
          <a:noFill/>
        </p:spPr>
        <p:txBody>
          <a:bodyPr wrap="square" rtlCol="0">
            <a:spAutoFit/>
          </a:bodyPr>
          <a:lstStyle/>
          <a:p>
            <a:r>
              <a:rPr lang="fr-BE" sz="1600" b="0" dirty="0">
                <a:solidFill>
                  <a:srgbClr val="FFFFFF"/>
                </a:solidFill>
                <a:latin typeface="Arial"/>
              </a:rPr>
              <a:t>R&amp;I Strategic Planning of </a:t>
            </a:r>
            <a:r>
              <a:rPr lang="fr-BE" sz="1600" b="0" dirty="0" smtClean="0">
                <a:solidFill>
                  <a:srgbClr val="FFFFFF"/>
                </a:solidFill>
                <a:latin typeface="Arial"/>
              </a:rPr>
              <a:t/>
            </a:r>
            <a:br>
              <a:rPr lang="fr-BE" sz="1600" b="0" dirty="0" smtClean="0">
                <a:solidFill>
                  <a:srgbClr val="FFFFFF"/>
                </a:solidFill>
                <a:latin typeface="Arial"/>
              </a:rPr>
            </a:br>
            <a:r>
              <a:rPr lang="fr-BE" sz="1600" b="0" dirty="0" smtClean="0">
                <a:solidFill>
                  <a:srgbClr val="FFFFFF"/>
                </a:solidFill>
                <a:latin typeface="Arial"/>
              </a:rPr>
              <a:t>Horizon Europe</a:t>
            </a:r>
            <a:endParaRPr lang="it-IT" sz="1600" b="0" dirty="0">
              <a:solidFill>
                <a:srgbClr val="FFFFFF"/>
              </a:solidFill>
              <a:latin typeface="Arial"/>
            </a:endParaRPr>
          </a:p>
        </p:txBody>
      </p:sp>
      <p:sp>
        <p:nvSpPr>
          <p:cNvPr id="11" name="Rectangle 10"/>
          <p:cNvSpPr/>
          <p:nvPr/>
        </p:nvSpPr>
        <p:spPr>
          <a:xfrm>
            <a:off x="319416" y="1691664"/>
            <a:ext cx="1156240" cy="28174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defTabSz="457200" fontAlgn="auto">
              <a:spcBef>
                <a:spcPts val="0"/>
              </a:spcBef>
              <a:spcAft>
                <a:spcPts val="0"/>
              </a:spcAft>
              <a:buClr>
                <a:srgbClr val="000000"/>
              </a:buClr>
              <a:buSzPct val="100000"/>
              <a:defRPr/>
            </a:pPr>
            <a:r>
              <a:rPr lang="fr-BE" sz="1800" dirty="0" smtClean="0">
                <a:solidFill>
                  <a:schemeClr val="accent6">
                    <a:lumMod val="75000"/>
                  </a:schemeClr>
                </a:solidFill>
              </a:rPr>
              <a:t>The </a:t>
            </a:r>
            <a:r>
              <a:rPr lang="fr-BE" sz="1800" dirty="0" err="1" smtClean="0">
                <a:solidFill>
                  <a:schemeClr val="accent6">
                    <a:lumMod val="75000"/>
                  </a:schemeClr>
                </a:solidFill>
              </a:rPr>
              <a:t>present</a:t>
            </a:r>
            <a:r>
              <a:rPr lang="fr-BE" sz="1800" dirty="0" smtClean="0">
                <a:solidFill>
                  <a:schemeClr val="accent6">
                    <a:lumMod val="75000"/>
                  </a:schemeClr>
                </a:solidFill>
              </a:rPr>
              <a:t> </a:t>
            </a:r>
            <a:r>
              <a:rPr lang="fr-BE" sz="1800" dirty="0" err="1" smtClean="0">
                <a:solidFill>
                  <a:schemeClr val="accent6">
                    <a:lumMod val="75000"/>
                  </a:schemeClr>
                </a:solidFill>
              </a:rPr>
              <a:t>we</a:t>
            </a:r>
            <a:r>
              <a:rPr lang="fr-BE" sz="1800" dirty="0" smtClean="0">
                <a:solidFill>
                  <a:schemeClr val="accent6">
                    <a:lumMod val="75000"/>
                  </a:schemeClr>
                </a:solidFill>
              </a:rPr>
              <a:t> </a:t>
            </a:r>
          </a:p>
          <a:p>
            <a:pPr lvl="0" algn="ctr" defTabSz="457200" fontAlgn="auto">
              <a:spcBef>
                <a:spcPts val="0"/>
              </a:spcBef>
              <a:spcAft>
                <a:spcPts val="0"/>
              </a:spcAft>
              <a:buClr>
                <a:srgbClr val="000000"/>
              </a:buClr>
              <a:buSzPct val="100000"/>
              <a:defRPr/>
            </a:pPr>
            <a:r>
              <a:rPr lang="fr-BE" sz="1800" dirty="0" smtClean="0">
                <a:solidFill>
                  <a:schemeClr val="accent6">
                    <a:lumMod val="75000"/>
                  </a:schemeClr>
                </a:solidFill>
              </a:rPr>
              <a:t>have</a:t>
            </a:r>
            <a:endParaRPr lang="it-IT" sz="1800" dirty="0">
              <a:solidFill>
                <a:schemeClr val="accent6">
                  <a:lumMod val="75000"/>
                </a:schemeClr>
              </a:solidFill>
            </a:endParaRPr>
          </a:p>
        </p:txBody>
      </p:sp>
      <p:sp>
        <p:nvSpPr>
          <p:cNvPr id="13" name="Rectangle 12"/>
          <p:cNvSpPr/>
          <p:nvPr/>
        </p:nvSpPr>
        <p:spPr>
          <a:xfrm>
            <a:off x="7905350" y="2272300"/>
            <a:ext cx="986851" cy="165618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defTabSz="457200" fontAlgn="auto">
              <a:spcBef>
                <a:spcPts val="0"/>
              </a:spcBef>
              <a:spcAft>
                <a:spcPts val="0"/>
              </a:spcAft>
              <a:buClr>
                <a:srgbClr val="000000"/>
              </a:buClr>
              <a:buSzPct val="100000"/>
              <a:defRPr/>
            </a:pPr>
            <a:r>
              <a:rPr lang="fr-BE" sz="1800" dirty="0">
                <a:solidFill>
                  <a:srgbClr val="002060"/>
                </a:solidFill>
              </a:rPr>
              <a:t>The future </a:t>
            </a:r>
            <a:r>
              <a:rPr lang="fr-BE" sz="1800" dirty="0" err="1">
                <a:solidFill>
                  <a:srgbClr val="002060"/>
                </a:solidFill>
              </a:rPr>
              <a:t>we</a:t>
            </a:r>
            <a:r>
              <a:rPr lang="fr-BE" sz="1800" dirty="0">
                <a:solidFill>
                  <a:srgbClr val="002060"/>
                </a:solidFill>
              </a:rPr>
              <a:t> </a:t>
            </a:r>
            <a:r>
              <a:rPr lang="fr-BE" sz="1800" dirty="0" err="1">
                <a:solidFill>
                  <a:srgbClr val="002060"/>
                </a:solidFill>
              </a:rPr>
              <a:t>want</a:t>
            </a:r>
            <a:endParaRPr lang="it-IT" sz="1800" dirty="0">
              <a:solidFill>
                <a:srgbClr val="002060"/>
              </a:solidFill>
            </a:endParaRPr>
          </a:p>
        </p:txBody>
      </p:sp>
      <p:sp>
        <p:nvSpPr>
          <p:cNvPr id="14" name="TextBox 13"/>
          <p:cNvSpPr txBox="1"/>
          <p:nvPr/>
        </p:nvSpPr>
        <p:spPr>
          <a:xfrm>
            <a:off x="1619672" y="3676456"/>
            <a:ext cx="4608512" cy="338554"/>
          </a:xfrm>
          <a:prstGeom prst="rect">
            <a:avLst/>
          </a:prstGeom>
          <a:noFill/>
        </p:spPr>
        <p:txBody>
          <a:bodyPr wrap="square" rtlCol="0">
            <a:spAutoFit/>
          </a:bodyPr>
          <a:lstStyle/>
          <a:p>
            <a:pPr lvl="0" defTabSz="457200" fontAlgn="auto">
              <a:spcBef>
                <a:spcPts val="0"/>
              </a:spcBef>
              <a:spcAft>
                <a:spcPts val="0"/>
              </a:spcAft>
              <a:buClr>
                <a:srgbClr val="000000"/>
              </a:buClr>
              <a:buSzPct val="100000"/>
              <a:defRPr/>
            </a:pPr>
            <a:r>
              <a:rPr lang="fr-BE" sz="1600" b="0" dirty="0" smtClean="0">
                <a:solidFill>
                  <a:srgbClr val="FFFFFF"/>
                </a:solidFill>
                <a:latin typeface="Arial"/>
              </a:rPr>
              <a:t>Synergies </a:t>
            </a:r>
            <a:r>
              <a:rPr lang="fr-BE" sz="1600" b="0" dirty="0" err="1">
                <a:solidFill>
                  <a:srgbClr val="FFFFFF"/>
                </a:solidFill>
                <a:latin typeface="Arial"/>
              </a:rPr>
              <a:t>across</a:t>
            </a:r>
            <a:r>
              <a:rPr lang="fr-BE" sz="1600" b="0" dirty="0">
                <a:solidFill>
                  <a:srgbClr val="FFFFFF"/>
                </a:solidFill>
                <a:latin typeface="Arial"/>
              </a:rPr>
              <a:t> </a:t>
            </a:r>
            <a:r>
              <a:rPr lang="fr-BE" sz="1600" b="0" dirty="0" err="1">
                <a:solidFill>
                  <a:srgbClr val="FFFFFF"/>
                </a:solidFill>
                <a:latin typeface="Arial"/>
              </a:rPr>
              <a:t>other</a:t>
            </a:r>
            <a:r>
              <a:rPr lang="fr-BE" sz="1600" b="0" dirty="0">
                <a:solidFill>
                  <a:srgbClr val="FFFFFF"/>
                </a:solidFill>
                <a:latin typeface="Arial"/>
              </a:rPr>
              <a:t> EU </a:t>
            </a:r>
            <a:r>
              <a:rPr lang="fr-BE" sz="1600" b="0" dirty="0" err="1">
                <a:solidFill>
                  <a:srgbClr val="FFFFFF"/>
                </a:solidFill>
                <a:latin typeface="Arial"/>
              </a:rPr>
              <a:t>policy</a:t>
            </a:r>
            <a:r>
              <a:rPr lang="fr-BE" sz="1600" b="0" dirty="0">
                <a:solidFill>
                  <a:srgbClr val="FFFFFF"/>
                </a:solidFill>
                <a:latin typeface="Arial"/>
              </a:rPr>
              <a:t> interventions</a:t>
            </a:r>
            <a:endParaRPr lang="it-IT" sz="1600" b="0" dirty="0">
              <a:solidFill>
                <a:srgbClr val="FFFFFF"/>
              </a:solidFill>
              <a:latin typeface="Arial"/>
            </a:endParaRPr>
          </a:p>
        </p:txBody>
      </p:sp>
      <p:sp>
        <p:nvSpPr>
          <p:cNvPr id="16" name="TextBox 15"/>
          <p:cNvSpPr txBox="1"/>
          <p:nvPr/>
        </p:nvSpPr>
        <p:spPr>
          <a:xfrm>
            <a:off x="1619672" y="3238588"/>
            <a:ext cx="3528392" cy="338554"/>
          </a:xfrm>
          <a:prstGeom prst="rect">
            <a:avLst/>
          </a:prstGeom>
          <a:noFill/>
        </p:spPr>
        <p:txBody>
          <a:bodyPr wrap="square" rtlCol="0">
            <a:spAutoFit/>
          </a:bodyPr>
          <a:lstStyle/>
          <a:p>
            <a:pPr lvl="0" defTabSz="457200" fontAlgn="auto">
              <a:spcBef>
                <a:spcPts val="0"/>
              </a:spcBef>
              <a:spcAft>
                <a:spcPts val="0"/>
              </a:spcAft>
              <a:buClr>
                <a:srgbClr val="000000"/>
              </a:buClr>
              <a:buSzPct val="100000"/>
              <a:defRPr/>
            </a:pPr>
            <a:r>
              <a:rPr lang="fr-BE" sz="1600" b="0" dirty="0">
                <a:solidFill>
                  <a:srgbClr val="FFFFFF"/>
                </a:solidFill>
                <a:latin typeface="Arial"/>
              </a:rPr>
              <a:t>Synergies </a:t>
            </a:r>
            <a:r>
              <a:rPr lang="fr-BE" sz="1600" b="0" dirty="0" err="1">
                <a:solidFill>
                  <a:srgbClr val="FFFFFF"/>
                </a:solidFill>
                <a:latin typeface="Arial"/>
              </a:rPr>
              <a:t>across</a:t>
            </a:r>
            <a:r>
              <a:rPr lang="fr-BE" sz="1600" b="0" dirty="0">
                <a:solidFill>
                  <a:srgbClr val="FFFFFF"/>
                </a:solidFill>
                <a:latin typeface="Arial"/>
              </a:rPr>
              <a:t> the MFF</a:t>
            </a:r>
            <a:endParaRPr lang="it-IT" sz="1600" b="0" dirty="0">
              <a:solidFill>
                <a:srgbClr val="FFFFFF"/>
              </a:solidFill>
              <a:latin typeface="Arial"/>
            </a:endParaRPr>
          </a:p>
        </p:txBody>
      </p:sp>
      <p:sp>
        <p:nvSpPr>
          <p:cNvPr id="17" name="TextBox 16"/>
          <p:cNvSpPr txBox="1"/>
          <p:nvPr/>
        </p:nvSpPr>
        <p:spPr>
          <a:xfrm>
            <a:off x="1633416" y="4153206"/>
            <a:ext cx="4608512" cy="338554"/>
          </a:xfrm>
          <a:prstGeom prst="rect">
            <a:avLst/>
          </a:prstGeom>
          <a:noFill/>
        </p:spPr>
        <p:txBody>
          <a:bodyPr wrap="square" rtlCol="0">
            <a:spAutoFit/>
          </a:bodyPr>
          <a:lstStyle/>
          <a:p>
            <a:pPr lvl="0" defTabSz="457200" fontAlgn="auto">
              <a:spcBef>
                <a:spcPts val="0"/>
              </a:spcBef>
              <a:spcAft>
                <a:spcPts val="0"/>
              </a:spcAft>
              <a:buClr>
                <a:srgbClr val="000000"/>
              </a:buClr>
              <a:buSzPct val="100000"/>
              <a:defRPr/>
            </a:pPr>
            <a:r>
              <a:rPr lang="fr-BE" sz="1600" b="0" dirty="0">
                <a:solidFill>
                  <a:srgbClr val="FFFFFF"/>
                </a:solidFill>
                <a:latin typeface="Arial"/>
              </a:rPr>
              <a:t>Synergies </a:t>
            </a:r>
            <a:r>
              <a:rPr lang="fr-BE" sz="1600" b="0" dirty="0" err="1">
                <a:solidFill>
                  <a:srgbClr val="FFFFFF"/>
                </a:solidFill>
                <a:latin typeface="Arial"/>
              </a:rPr>
              <a:t>with</a:t>
            </a:r>
            <a:r>
              <a:rPr lang="fr-BE" sz="1600" b="0" dirty="0">
                <a:solidFill>
                  <a:srgbClr val="FFFFFF"/>
                </a:solidFill>
                <a:latin typeface="Arial"/>
              </a:rPr>
              <a:t> the MS actions</a:t>
            </a:r>
            <a:endParaRPr lang="it-IT" sz="1600" b="0" dirty="0">
              <a:solidFill>
                <a:srgbClr val="FFFFFF"/>
              </a:solidFill>
              <a:latin typeface="Arial"/>
            </a:endParaRPr>
          </a:p>
        </p:txBody>
      </p:sp>
    </p:spTree>
    <p:extLst>
      <p:ext uri="{BB962C8B-B14F-4D97-AF65-F5344CB8AC3E}">
        <p14:creationId xmlns:p14="http://schemas.microsoft.com/office/powerpoint/2010/main" val="364191819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a:off x="611560" y="1628800"/>
            <a:ext cx="7920880" cy="2376264"/>
          </a:xfrm>
          <a:custGeom>
            <a:avLst/>
            <a:gdLst>
              <a:gd name="connsiteX0" fmla="*/ 0 w 8208912"/>
              <a:gd name="connsiteY0" fmla="*/ 0 h 668901"/>
              <a:gd name="connsiteX1" fmla="*/ 8208912 w 8208912"/>
              <a:gd name="connsiteY1" fmla="*/ 0 h 668901"/>
              <a:gd name="connsiteX2" fmla="*/ 8208912 w 8208912"/>
              <a:gd name="connsiteY2" fmla="*/ 668901 h 668901"/>
              <a:gd name="connsiteX3" fmla="*/ 0 w 8208912"/>
              <a:gd name="connsiteY3" fmla="*/ 668901 h 668901"/>
              <a:gd name="connsiteX4" fmla="*/ 0 w 8208912"/>
              <a:gd name="connsiteY4" fmla="*/ 0 h 668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08912" h="668901">
                <a:moveTo>
                  <a:pt x="0" y="0"/>
                </a:moveTo>
                <a:lnTo>
                  <a:pt x="8208912" y="0"/>
                </a:lnTo>
                <a:lnTo>
                  <a:pt x="8208912" y="668901"/>
                </a:lnTo>
                <a:lnTo>
                  <a:pt x="0" y="668901"/>
                </a:lnTo>
                <a:lnTo>
                  <a:pt x="0" y="0"/>
                </a:lnTo>
                <a:close/>
              </a:path>
            </a:pathLst>
          </a:custGeom>
          <a:solidFill>
            <a:schemeClr val="bg1"/>
          </a:solidFill>
          <a:ln w="28575">
            <a:solidFill>
              <a:schemeClr val="tx2"/>
            </a:solidFill>
          </a:ln>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spcFirstLastPara="0" vert="horz" wrap="square" lIns="170688" tIns="170688" rIns="170688" bIns="170688" numCol="1" spcCol="1270" anchor="ctr" anchorCtr="0">
            <a:noAutofit/>
          </a:bodyPr>
          <a:lstStyle/>
          <a:p>
            <a:pPr marL="342900" indent="-342900">
              <a:buClr>
                <a:schemeClr val="tx2"/>
              </a:buClr>
              <a:buFont typeface="Wingdings" panose="05000000000000000000" pitchFamily="2" charset="2"/>
              <a:buChar char="§"/>
            </a:pPr>
            <a:r>
              <a:rPr lang="en-GB" sz="2000" dirty="0">
                <a:solidFill>
                  <a:schemeClr val="accent6"/>
                </a:solidFill>
                <a:latin typeface="Arial" panose="020B0604020202020204" pitchFamily="34" charset="0"/>
                <a:cs typeface="Arial" panose="020B0604020202020204" pitchFamily="34" charset="0"/>
              </a:rPr>
              <a:t>Enhancing </a:t>
            </a:r>
            <a:r>
              <a:rPr lang="en-GB" sz="2000" dirty="0" smtClean="0">
                <a:solidFill>
                  <a:schemeClr val="accent6"/>
                </a:solidFill>
                <a:latin typeface="Arial" panose="020B0604020202020204" pitchFamily="34" charset="0"/>
                <a:cs typeface="Arial" panose="020B0604020202020204" pitchFamily="34" charset="0"/>
              </a:rPr>
              <a:t>synergies with </a:t>
            </a:r>
            <a:r>
              <a:rPr lang="en-GB" sz="2000" dirty="0">
                <a:solidFill>
                  <a:schemeClr val="accent6"/>
                </a:solidFill>
                <a:latin typeface="Arial" panose="020B0604020202020204" pitchFamily="34" charset="0"/>
                <a:cs typeface="Arial" panose="020B0604020202020204" pitchFamily="34" charset="0"/>
              </a:rPr>
              <a:t>other EU programmes</a:t>
            </a:r>
          </a:p>
          <a:p>
            <a:pPr marL="342900" indent="-342900">
              <a:buClr>
                <a:schemeClr val="tx2"/>
              </a:buClr>
              <a:buFont typeface="Wingdings" panose="05000000000000000000" pitchFamily="2" charset="2"/>
              <a:buChar char="§"/>
            </a:pPr>
            <a:endParaRPr lang="en-GB" sz="2000" dirty="0">
              <a:solidFill>
                <a:schemeClr val="accent6"/>
              </a:solidFill>
              <a:latin typeface="Arial" panose="020B0604020202020204" pitchFamily="34" charset="0"/>
              <a:cs typeface="Arial" panose="020B0604020202020204" pitchFamily="34" charset="0"/>
            </a:endParaRPr>
          </a:p>
          <a:p>
            <a:pPr marL="342900" indent="-342900">
              <a:buClr>
                <a:schemeClr val="tx2"/>
              </a:buClr>
              <a:buFont typeface="Wingdings" panose="05000000000000000000" pitchFamily="2" charset="2"/>
              <a:buChar char="§"/>
            </a:pPr>
            <a:r>
              <a:rPr lang="en-IE" sz="2000" dirty="0">
                <a:solidFill>
                  <a:schemeClr val="accent6"/>
                </a:solidFill>
                <a:latin typeface="Arial" panose="020B0604020202020204" pitchFamily="34" charset="0"/>
                <a:cs typeface="Arial" panose="020B0604020202020204" pitchFamily="34" charset="0"/>
              </a:rPr>
              <a:t>Simplifying the model grant agreements and guidance to be beneficiaries</a:t>
            </a:r>
          </a:p>
          <a:p>
            <a:pPr marL="342900" indent="-342900">
              <a:buClr>
                <a:schemeClr val="tx2"/>
              </a:buClr>
              <a:buFont typeface="Wingdings" panose="05000000000000000000" pitchFamily="2" charset="2"/>
              <a:buChar char="§"/>
            </a:pPr>
            <a:endParaRPr lang="en-IE" sz="2000" dirty="0">
              <a:solidFill>
                <a:schemeClr val="accent6"/>
              </a:solidFill>
              <a:latin typeface="Arial" panose="020B0604020202020204" pitchFamily="34" charset="0"/>
              <a:cs typeface="Arial" panose="020B0604020202020204" pitchFamily="34" charset="0"/>
            </a:endParaRPr>
          </a:p>
          <a:p>
            <a:pPr marL="342900" indent="-342900">
              <a:buClr>
                <a:schemeClr val="tx2"/>
              </a:buClr>
              <a:buFont typeface="Wingdings" panose="05000000000000000000" pitchFamily="2" charset="2"/>
              <a:buChar char="§"/>
            </a:pPr>
            <a:r>
              <a:rPr lang="en-IE" sz="2000" dirty="0">
                <a:solidFill>
                  <a:schemeClr val="accent6"/>
                </a:solidFill>
                <a:latin typeface="Arial" panose="020B0604020202020204" pitchFamily="34" charset="0"/>
                <a:cs typeface="Arial" panose="020B0604020202020204" pitchFamily="34" charset="0"/>
              </a:rPr>
              <a:t>Funding and tenders portal – </a:t>
            </a:r>
            <a:r>
              <a:rPr lang="en-IE" sz="2000" dirty="0" smtClean="0">
                <a:solidFill>
                  <a:schemeClr val="accent6"/>
                </a:solidFill>
                <a:latin typeface="Arial" panose="020B0604020202020204" pitchFamily="34" charset="0"/>
                <a:cs typeface="Arial" panose="020B0604020202020204" pitchFamily="34" charset="0"/>
              </a:rPr>
              <a:t>one-stop-shop </a:t>
            </a:r>
            <a:r>
              <a:rPr lang="en-IE" sz="2000" dirty="0">
                <a:solidFill>
                  <a:schemeClr val="accent6"/>
                </a:solidFill>
                <a:latin typeface="Arial" panose="020B0604020202020204" pitchFamily="34" charset="0"/>
                <a:cs typeface="Arial" panose="020B0604020202020204" pitchFamily="34" charset="0"/>
              </a:rPr>
              <a:t>for easy access to EU funding and project implementation</a:t>
            </a:r>
          </a:p>
        </p:txBody>
      </p:sp>
      <p:sp>
        <p:nvSpPr>
          <p:cNvPr id="2" name="Title 1"/>
          <p:cNvSpPr>
            <a:spLocks noGrp="1"/>
          </p:cNvSpPr>
          <p:nvPr>
            <p:ph type="title" idx="4294967295"/>
          </p:nvPr>
        </p:nvSpPr>
        <p:spPr>
          <a:xfrm>
            <a:off x="251520" y="557823"/>
            <a:ext cx="8784976" cy="720081"/>
          </a:xfrm>
          <a:prstGeom prst="rect">
            <a:avLst/>
          </a:prstGeom>
        </p:spPr>
        <p:txBody>
          <a:bodyPr/>
          <a:lstStyle/>
          <a:p>
            <a:pPr marL="265113" indent="0"/>
            <a:r>
              <a:rPr lang="en-GB" dirty="0">
                <a:solidFill>
                  <a:schemeClr val="accent6"/>
                </a:solidFill>
                <a:latin typeface="Arial" panose="020B0604020202020204" pitchFamily="34" charset="0"/>
                <a:cs typeface="Arial" panose="020B0604020202020204" pitchFamily="34" charset="0"/>
              </a:rPr>
              <a:t>Implementation Strategy </a:t>
            </a:r>
            <a:r>
              <a:rPr lang="en-GB" sz="1800" dirty="0" smtClean="0">
                <a:solidFill>
                  <a:schemeClr val="accent6"/>
                </a:solidFill>
                <a:latin typeface="Arial" panose="020B0604020202020204" pitchFamily="34" charset="0"/>
                <a:cs typeface="Arial" panose="020B0604020202020204" pitchFamily="34" charset="0"/>
              </a:rPr>
              <a:t>to shift the focus from administration to content </a:t>
            </a:r>
            <a:endParaRPr lang="en-GB" sz="1800" b="0" u="sng" dirty="0">
              <a:solidFill>
                <a:schemeClr val="accent6"/>
              </a:solidFill>
              <a:latin typeface="Arial" panose="020B0604020202020204" pitchFamily="34" charset="0"/>
              <a:cs typeface="Arial" panose="020B0604020202020204" pitchFamily="34" charset="0"/>
            </a:endParaRPr>
          </a:p>
        </p:txBody>
      </p:sp>
      <p:sp>
        <p:nvSpPr>
          <p:cNvPr id="4" name="Freeform 3"/>
          <p:cNvSpPr/>
          <p:nvPr/>
        </p:nvSpPr>
        <p:spPr>
          <a:xfrm>
            <a:off x="611560" y="4221088"/>
            <a:ext cx="7920880" cy="1440160"/>
          </a:xfrm>
          <a:custGeom>
            <a:avLst/>
            <a:gdLst>
              <a:gd name="connsiteX0" fmla="*/ 0 w 8208912"/>
              <a:gd name="connsiteY0" fmla="*/ 0 h 668901"/>
              <a:gd name="connsiteX1" fmla="*/ 8208912 w 8208912"/>
              <a:gd name="connsiteY1" fmla="*/ 0 h 668901"/>
              <a:gd name="connsiteX2" fmla="*/ 8208912 w 8208912"/>
              <a:gd name="connsiteY2" fmla="*/ 668901 h 668901"/>
              <a:gd name="connsiteX3" fmla="*/ 0 w 8208912"/>
              <a:gd name="connsiteY3" fmla="*/ 668901 h 668901"/>
              <a:gd name="connsiteX4" fmla="*/ 0 w 8208912"/>
              <a:gd name="connsiteY4" fmla="*/ 0 h 668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08912" h="668901">
                <a:moveTo>
                  <a:pt x="0" y="0"/>
                </a:moveTo>
                <a:lnTo>
                  <a:pt x="8208912" y="0"/>
                </a:lnTo>
                <a:lnTo>
                  <a:pt x="8208912" y="668901"/>
                </a:lnTo>
                <a:lnTo>
                  <a:pt x="0" y="668901"/>
                </a:lnTo>
                <a:lnTo>
                  <a:pt x="0" y="0"/>
                </a:lnTo>
                <a:close/>
              </a:path>
            </a:pathLst>
          </a:custGeom>
          <a:solidFill>
            <a:schemeClr val="accent6"/>
          </a:solidFill>
          <a:ln>
            <a:noFill/>
          </a:ln>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spcFirstLastPara="0" vert="horz" wrap="square" lIns="90000" tIns="170688" rIns="72000" bIns="170688" numCol="1" spcCol="1270" anchor="ctr" anchorCtr="0">
            <a:noAutofit/>
          </a:bodyPr>
          <a:lstStyle/>
          <a:p>
            <a:pPr lvl="0" algn="ctr" defTabSz="1066800">
              <a:lnSpc>
                <a:spcPct val="90000"/>
              </a:lnSpc>
              <a:spcBef>
                <a:spcPct val="0"/>
              </a:spcBef>
              <a:spcAft>
                <a:spcPct val="35000"/>
              </a:spcAft>
            </a:pPr>
            <a:r>
              <a:rPr lang="de-DE" sz="2200" kern="1200" dirty="0" smtClean="0">
                <a:solidFill>
                  <a:schemeClr val="bg1"/>
                </a:solidFill>
              </a:rPr>
              <a:t>Early </a:t>
            </a:r>
            <a:r>
              <a:rPr lang="de-DE" sz="2200" kern="1200" dirty="0" err="1" smtClean="0">
                <a:solidFill>
                  <a:schemeClr val="bg1"/>
                </a:solidFill>
              </a:rPr>
              <a:t>consultation</a:t>
            </a:r>
            <a:r>
              <a:rPr lang="de-DE" sz="2200" kern="1200" dirty="0" smtClean="0">
                <a:solidFill>
                  <a:schemeClr val="bg1"/>
                </a:solidFill>
              </a:rPr>
              <a:t> </a:t>
            </a:r>
            <a:r>
              <a:rPr lang="de-DE" sz="2200" kern="1200" dirty="0" err="1" smtClean="0">
                <a:solidFill>
                  <a:schemeClr val="bg1"/>
                </a:solidFill>
              </a:rPr>
              <a:t>with</a:t>
            </a:r>
            <a:r>
              <a:rPr lang="de-DE" sz="2200" kern="1200" dirty="0" smtClean="0">
                <a:solidFill>
                  <a:schemeClr val="bg1"/>
                </a:solidFill>
              </a:rPr>
              <a:t> </a:t>
            </a:r>
            <a:r>
              <a:rPr lang="de-DE" sz="2200" kern="1200" dirty="0" err="1" smtClean="0">
                <a:solidFill>
                  <a:schemeClr val="bg1"/>
                </a:solidFill>
              </a:rPr>
              <a:t>stakeholders</a:t>
            </a:r>
            <a:r>
              <a:rPr lang="de-DE" sz="2200" kern="1200" dirty="0" smtClean="0">
                <a:solidFill>
                  <a:schemeClr val="bg1"/>
                </a:solidFill>
              </a:rPr>
              <a:t>/</a:t>
            </a:r>
            <a:r>
              <a:rPr lang="de-DE" sz="2200" kern="1200" dirty="0" err="1" smtClean="0">
                <a:solidFill>
                  <a:schemeClr val="bg1"/>
                </a:solidFill>
              </a:rPr>
              <a:t>programme</a:t>
            </a:r>
            <a:r>
              <a:rPr lang="de-DE" sz="2200" kern="1200" dirty="0" smtClean="0">
                <a:solidFill>
                  <a:schemeClr val="bg1"/>
                </a:solidFill>
              </a:rPr>
              <a:t> </a:t>
            </a:r>
            <a:br>
              <a:rPr lang="de-DE" sz="2200" kern="1200" dirty="0" smtClean="0">
                <a:solidFill>
                  <a:schemeClr val="bg1"/>
                </a:solidFill>
              </a:rPr>
            </a:br>
            <a:r>
              <a:rPr lang="de-DE" sz="2200" kern="1200" dirty="0" err="1" smtClean="0">
                <a:solidFill>
                  <a:schemeClr val="bg1"/>
                </a:solidFill>
              </a:rPr>
              <a:t>ready</a:t>
            </a:r>
            <a:r>
              <a:rPr lang="de-DE" sz="2200" kern="1200" dirty="0" smtClean="0">
                <a:solidFill>
                  <a:schemeClr val="bg1"/>
                </a:solidFill>
              </a:rPr>
              <a:t> </a:t>
            </a:r>
            <a:r>
              <a:rPr lang="de-DE" sz="2200" kern="1200" dirty="0" err="1" smtClean="0">
                <a:solidFill>
                  <a:schemeClr val="bg1"/>
                </a:solidFill>
              </a:rPr>
              <a:t>to</a:t>
            </a:r>
            <a:r>
              <a:rPr lang="de-DE" sz="2200" kern="1200" dirty="0" smtClean="0">
                <a:solidFill>
                  <a:schemeClr val="bg1"/>
                </a:solidFill>
              </a:rPr>
              <a:t> </a:t>
            </a:r>
            <a:r>
              <a:rPr lang="de-DE" sz="2200" kern="1200" dirty="0" err="1" smtClean="0">
                <a:solidFill>
                  <a:schemeClr val="bg1"/>
                </a:solidFill>
              </a:rPr>
              <a:t>start</a:t>
            </a:r>
            <a:r>
              <a:rPr lang="de-DE" sz="2200" kern="1200" dirty="0" smtClean="0">
                <a:solidFill>
                  <a:schemeClr val="bg1"/>
                </a:solidFill>
              </a:rPr>
              <a:t> in 2021</a:t>
            </a:r>
            <a:endParaRPr lang="en-GB" sz="2200" kern="1200" dirty="0">
              <a:solidFill>
                <a:schemeClr val="bg1"/>
              </a:solidFill>
            </a:endParaRPr>
          </a:p>
        </p:txBody>
      </p:sp>
    </p:spTree>
    <p:extLst>
      <p:ext uri="{BB962C8B-B14F-4D97-AF65-F5344CB8AC3E}">
        <p14:creationId xmlns:p14="http://schemas.microsoft.com/office/powerpoint/2010/main" val="127033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04403" y="540196"/>
            <a:ext cx="8785225" cy="719137"/>
          </a:xfrm>
          <a:prstGeom prst="rect">
            <a:avLst/>
          </a:prstGeom>
        </p:spPr>
        <p:txBody>
          <a:bodyPr/>
          <a:lstStyle/>
          <a:p>
            <a:r>
              <a:rPr lang="en-GB" dirty="0" smtClean="0">
                <a:solidFill>
                  <a:schemeClr val="accent6"/>
                </a:solidFill>
                <a:latin typeface="Arial" panose="020B0604020202020204" pitchFamily="34" charset="0"/>
                <a:cs typeface="Arial" panose="020B0604020202020204" pitchFamily="34" charset="0"/>
              </a:rPr>
              <a:t>Horizon </a:t>
            </a:r>
            <a:r>
              <a:rPr lang="en-GB" dirty="0">
                <a:solidFill>
                  <a:schemeClr val="accent6"/>
                </a:solidFill>
                <a:latin typeface="Arial" panose="020B0604020202020204" pitchFamily="34" charset="0"/>
                <a:cs typeface="Arial" panose="020B0604020202020204" pitchFamily="34" charset="0"/>
              </a:rPr>
              <a:t>E</a:t>
            </a:r>
            <a:r>
              <a:rPr lang="en-GB" dirty="0" smtClean="0">
                <a:solidFill>
                  <a:schemeClr val="accent6"/>
                </a:solidFill>
                <a:latin typeface="Arial" panose="020B0604020202020204" pitchFamily="34" charset="0"/>
                <a:cs typeface="Arial" panose="020B0604020202020204" pitchFamily="34" charset="0"/>
              </a:rPr>
              <a:t>urope </a:t>
            </a:r>
            <a:endParaRPr lang="en-GB" u="sng" dirty="0">
              <a:solidFill>
                <a:schemeClr val="accent6"/>
              </a:solidFill>
              <a:latin typeface="Arial" panose="020B0604020202020204" pitchFamily="34" charset="0"/>
              <a:cs typeface="Arial" panose="020B0604020202020204" pitchFamily="34" charset="0"/>
            </a:endParaRPr>
          </a:p>
        </p:txBody>
      </p:sp>
      <p:sp>
        <p:nvSpPr>
          <p:cNvPr id="3" name="Content Placeholder 2"/>
          <p:cNvSpPr>
            <a:spLocks noGrp="1"/>
          </p:cNvSpPr>
          <p:nvPr>
            <p:ph idx="4294967295"/>
          </p:nvPr>
        </p:nvSpPr>
        <p:spPr>
          <a:xfrm>
            <a:off x="566057" y="1259333"/>
            <a:ext cx="8208962" cy="3456384"/>
          </a:xfrm>
          <a:prstGeom prst="rect">
            <a:avLst/>
          </a:prstGeom>
        </p:spPr>
        <p:txBody>
          <a:bodyPr/>
          <a:lstStyle/>
          <a:p>
            <a:pPr marL="0" indent="0">
              <a:spcBef>
                <a:spcPts val="1200"/>
              </a:spcBef>
              <a:spcAft>
                <a:spcPts val="1200"/>
              </a:spcAft>
              <a:buClr>
                <a:schemeClr val="tx1"/>
              </a:buClr>
              <a:buNone/>
            </a:pPr>
            <a:r>
              <a:rPr lang="en-GB" sz="2000" i="0" dirty="0" smtClean="0"/>
              <a:t>The ambitious EU research and innovation framework programme (2021-2027</a:t>
            </a:r>
            <a:r>
              <a:rPr lang="en-GB" sz="2000" i="0" dirty="0"/>
              <a:t>)</a:t>
            </a:r>
          </a:p>
          <a:p>
            <a:pPr marL="895350" lvl="1" indent="0">
              <a:spcBef>
                <a:spcPts val="600"/>
              </a:spcBef>
              <a:spcAft>
                <a:spcPts val="1200"/>
              </a:spcAft>
              <a:buClr>
                <a:schemeClr val="tx1"/>
              </a:buClr>
              <a:buNone/>
            </a:pPr>
            <a:r>
              <a:rPr lang="de-DE" dirty="0">
                <a:solidFill>
                  <a:schemeClr val="accent4">
                    <a:lumMod val="75000"/>
                  </a:schemeClr>
                </a:solidFill>
              </a:rPr>
              <a:t>	</a:t>
            </a:r>
            <a:r>
              <a:rPr lang="en-GB" dirty="0" smtClean="0">
                <a:solidFill>
                  <a:schemeClr val="accent6"/>
                </a:solidFill>
              </a:rPr>
              <a:t>to strengthen the EU's scientific and technological bases and the European Research Area (ERA)</a:t>
            </a:r>
          </a:p>
          <a:p>
            <a:pPr marL="895350" lvl="1" indent="0">
              <a:spcBef>
                <a:spcPts val="600"/>
              </a:spcBef>
              <a:spcAft>
                <a:spcPts val="1200"/>
              </a:spcAft>
              <a:buClr>
                <a:schemeClr val="tx1"/>
              </a:buClr>
              <a:buNone/>
            </a:pPr>
            <a:r>
              <a:rPr lang="en-GB" dirty="0" smtClean="0">
                <a:solidFill>
                  <a:schemeClr val="accent6"/>
                </a:solidFill>
              </a:rPr>
              <a:t>	to boost Europe's innovation capacity, competitiveness </a:t>
            </a:r>
            <a:br>
              <a:rPr lang="en-GB" dirty="0" smtClean="0">
                <a:solidFill>
                  <a:schemeClr val="accent6"/>
                </a:solidFill>
              </a:rPr>
            </a:br>
            <a:r>
              <a:rPr lang="en-GB" dirty="0" smtClean="0">
                <a:solidFill>
                  <a:schemeClr val="accent6"/>
                </a:solidFill>
              </a:rPr>
              <a:t>and jobs </a:t>
            </a:r>
          </a:p>
          <a:p>
            <a:pPr marL="895350" lvl="1" indent="0">
              <a:spcBef>
                <a:spcPts val="600"/>
              </a:spcBef>
              <a:spcAft>
                <a:spcPts val="1200"/>
              </a:spcAft>
              <a:buClr>
                <a:schemeClr val="tx1"/>
              </a:buClr>
              <a:buNone/>
            </a:pPr>
            <a:r>
              <a:rPr lang="en-GB" dirty="0" smtClean="0">
                <a:solidFill>
                  <a:schemeClr val="accent6"/>
                </a:solidFill>
              </a:rPr>
              <a:t>	to deliver on citizens' priorities and sustain our socio-economic model and values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057" y="1932072"/>
            <a:ext cx="623147" cy="623147"/>
          </a:xfrm>
          <a:prstGeom prst="rect">
            <a:avLst/>
          </a:prstGeom>
        </p:spPr>
      </p:pic>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2852936"/>
            <a:ext cx="623146" cy="623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1560" y="3698032"/>
            <a:ext cx="623146" cy="623146"/>
          </a:xfrm>
          <a:prstGeom prst="rect">
            <a:avLst/>
          </a:prstGeom>
        </p:spPr>
      </p:pic>
      <p:sp>
        <p:nvSpPr>
          <p:cNvPr id="4" name="TextBox 3"/>
          <p:cNvSpPr txBox="1"/>
          <p:nvPr/>
        </p:nvSpPr>
        <p:spPr>
          <a:xfrm>
            <a:off x="566057" y="5013176"/>
            <a:ext cx="8424936" cy="923330"/>
          </a:xfrm>
          <a:prstGeom prst="rect">
            <a:avLst/>
          </a:prstGeom>
          <a:noFill/>
        </p:spPr>
        <p:txBody>
          <a:bodyPr wrap="square" rtlCol="0">
            <a:spAutoFit/>
          </a:bodyPr>
          <a:lstStyle/>
          <a:p>
            <a:pPr marL="0" lvl="0" indent="0">
              <a:spcBef>
                <a:spcPts val="1800"/>
              </a:spcBef>
              <a:spcAft>
                <a:spcPts val="1200"/>
              </a:spcAft>
              <a:buClr>
                <a:schemeClr val="tx1"/>
              </a:buClr>
              <a:buNone/>
            </a:pPr>
            <a:r>
              <a:rPr lang="en-GB" sz="2000" b="0" dirty="0">
                <a:solidFill>
                  <a:schemeClr val="accent2">
                    <a:lumMod val="50000"/>
                  </a:schemeClr>
                </a:solidFill>
                <a:latin typeface="+mj-lt"/>
              </a:rPr>
              <a:t>The Commission proposes a budget of € 100 </a:t>
            </a:r>
            <a:r>
              <a:rPr lang="en-GB" sz="2000" b="0" dirty="0" smtClean="0">
                <a:solidFill>
                  <a:schemeClr val="accent2">
                    <a:lumMod val="50000"/>
                  </a:schemeClr>
                </a:solidFill>
                <a:latin typeface="+mj-lt"/>
              </a:rPr>
              <a:t>billion for Horizon Europe. </a:t>
            </a:r>
          </a:p>
          <a:p>
            <a:endParaRPr lang="en-GB" sz="2400" b="0" dirty="0" err="1" smtClean="0">
              <a:solidFill>
                <a:srgbClr val="0F5494"/>
              </a:solidFill>
            </a:endParaRPr>
          </a:p>
        </p:txBody>
      </p:sp>
    </p:spTree>
    <p:extLst>
      <p:ext uri="{BB962C8B-B14F-4D97-AF65-F5344CB8AC3E}">
        <p14:creationId xmlns:p14="http://schemas.microsoft.com/office/powerpoint/2010/main" val="17643675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22408" y="270936"/>
            <a:ext cx="8784976" cy="720081"/>
          </a:xfrm>
          <a:prstGeom prst="rect">
            <a:avLst/>
          </a:prstGeom>
        </p:spPr>
        <p:txBody>
          <a:bodyPr/>
          <a:lstStyle/>
          <a:p>
            <a:r>
              <a:rPr lang="en-GB" dirty="0">
                <a:solidFill>
                  <a:schemeClr val="accent6"/>
                </a:solidFill>
                <a:latin typeface="Arial" panose="020B0604020202020204" pitchFamily="34" charset="0"/>
                <a:cs typeface="Arial" panose="020B0604020202020204" pitchFamily="34" charset="0"/>
              </a:rPr>
              <a:t>Added value through Horizon Europe:</a:t>
            </a:r>
            <a:br>
              <a:rPr lang="en-GB" dirty="0">
                <a:solidFill>
                  <a:schemeClr val="accent6"/>
                </a:solidFill>
                <a:latin typeface="Arial" panose="020B0604020202020204" pitchFamily="34" charset="0"/>
                <a:cs typeface="Arial" panose="020B0604020202020204" pitchFamily="34" charset="0"/>
              </a:rPr>
            </a:br>
            <a:endParaRPr lang="en-GB" u="sng" dirty="0">
              <a:solidFill>
                <a:schemeClr val="accent6"/>
              </a:solidFill>
              <a:latin typeface="Arial" panose="020B0604020202020204" pitchFamily="34" charset="0"/>
              <a:cs typeface="Arial" panose="020B0604020202020204" pitchFamily="34" charset="0"/>
            </a:endParaRPr>
          </a:p>
        </p:txBody>
      </p:sp>
      <p:graphicFrame>
        <p:nvGraphicFramePr>
          <p:cNvPr id="6" name="Diagram 5"/>
          <p:cNvGraphicFramePr/>
          <p:nvPr>
            <p:extLst>
              <p:ext uri="{D42A27DB-BD31-4B8C-83A1-F6EECF244321}">
                <p14:modId xmlns:p14="http://schemas.microsoft.com/office/powerpoint/2010/main" val="151188869"/>
              </p:ext>
            </p:extLst>
          </p:nvPr>
        </p:nvGraphicFramePr>
        <p:xfrm>
          <a:off x="118594" y="927109"/>
          <a:ext cx="8413846" cy="58142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664364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748595"/>
            <a:ext cx="8676456" cy="1200329"/>
          </a:xfrm>
          <a:prstGeom prst="rect">
            <a:avLst/>
          </a:prstGeom>
          <a:solidFill>
            <a:schemeClr val="accent6"/>
          </a:solidFill>
        </p:spPr>
        <p:txBody>
          <a:bodyPr wrap="square" lIns="0" rtlCol="0" anchor="ctr" anchorCtr="0">
            <a:spAutoFit/>
          </a:bodyPr>
          <a:lstStyle/>
          <a:p>
            <a:pPr lvl="1"/>
            <a:r>
              <a:rPr lang="en-GB" sz="3600" dirty="0">
                <a:solidFill>
                  <a:schemeClr val="bg1"/>
                </a:solidFill>
                <a:latin typeface="+mj-lt"/>
              </a:rPr>
              <a:t>Horizon Europe – </a:t>
            </a:r>
            <a:endParaRPr lang="en-GB" sz="3600" dirty="0" smtClean="0">
              <a:solidFill>
                <a:schemeClr val="bg1"/>
              </a:solidFill>
              <a:latin typeface="+mj-lt"/>
            </a:endParaRPr>
          </a:p>
          <a:p>
            <a:pPr lvl="1"/>
            <a:r>
              <a:rPr lang="en-GB" sz="3600" dirty="0" smtClean="0">
                <a:solidFill>
                  <a:schemeClr val="bg1"/>
                </a:solidFill>
                <a:latin typeface="+mj-lt"/>
              </a:rPr>
              <a:t>Political agreement </a:t>
            </a:r>
            <a:endParaRPr lang="en-GB" sz="3600" dirty="0">
              <a:solidFill>
                <a:schemeClr val="bg1"/>
              </a:solidFill>
              <a:latin typeface="+mj-lt"/>
            </a:endParaRPr>
          </a:p>
        </p:txBody>
      </p:sp>
    </p:spTree>
    <p:extLst>
      <p:ext uri="{BB962C8B-B14F-4D97-AF65-F5344CB8AC3E}">
        <p14:creationId xmlns:p14="http://schemas.microsoft.com/office/powerpoint/2010/main" val="11897990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755576" y="1412776"/>
            <a:ext cx="8003232" cy="4680520"/>
          </a:xfrm>
          <a:prstGeom prst="rect">
            <a:avLst/>
          </a:prstGeom>
        </p:spPr>
        <p:txBody>
          <a:bodyPr/>
          <a:lstStyle>
            <a:lvl1pPr marL="342900" indent="-342900" algn="l" rtl="0" eaLnBrk="1" fontAlgn="base" hangingPunct="1">
              <a:spcBef>
                <a:spcPct val="20000"/>
              </a:spcBef>
              <a:spcAft>
                <a:spcPct val="0"/>
              </a:spcAft>
              <a:buClr>
                <a:schemeClr val="bg1"/>
              </a:buClr>
              <a:buChar char="•"/>
              <a:defRPr sz="2400" i="1">
                <a:solidFill>
                  <a:schemeClr val="accent2">
                    <a:lumMod val="50000"/>
                  </a:schemeClr>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accent2">
                    <a:lumMod val="50000"/>
                  </a:schemeClr>
                </a:solidFill>
                <a:latin typeface="+mn-lt"/>
              </a:defRPr>
            </a:lvl2pPr>
            <a:lvl3pPr marL="1143000" indent="-228600" algn="l" rtl="0" eaLnBrk="1" fontAlgn="base" hangingPunct="1">
              <a:spcBef>
                <a:spcPct val="20000"/>
              </a:spcBef>
              <a:spcAft>
                <a:spcPct val="0"/>
              </a:spcAft>
              <a:defRPr sz="1400">
                <a:solidFill>
                  <a:schemeClr val="accent2">
                    <a:lumMod val="50000"/>
                  </a:schemeClr>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ts val="1200"/>
              </a:spcAft>
              <a:buClr>
                <a:srgbClr val="F8A907"/>
              </a:buClr>
              <a:buSzTx/>
              <a:buFontTx/>
              <a:buNone/>
              <a:tabLst/>
              <a:defRPr/>
            </a:pPr>
            <a:endParaRPr kumimoji="0" lang="en-GB" sz="2400" b="0" i="1" u="none" strike="noStrike" kern="1200" cap="none" spc="0" normalizeH="0" baseline="0" noProof="0" dirty="0">
              <a:ln>
                <a:noFill/>
              </a:ln>
              <a:solidFill>
                <a:srgbClr val="878685">
                  <a:lumMod val="50000"/>
                </a:srgbClr>
              </a:solidFill>
              <a:effectLst/>
              <a:uLnTx/>
              <a:uFillTx/>
              <a:latin typeface="Arial"/>
              <a:ea typeface="+mn-ea"/>
              <a:cs typeface="+mn-cs"/>
            </a:endParaRPr>
          </a:p>
        </p:txBody>
      </p:sp>
      <p:sp>
        <p:nvSpPr>
          <p:cNvPr id="3" name="Title 1"/>
          <p:cNvSpPr txBox="1">
            <a:spLocks/>
          </p:cNvSpPr>
          <p:nvPr/>
        </p:nvSpPr>
        <p:spPr>
          <a:xfrm>
            <a:off x="179512" y="547068"/>
            <a:ext cx="8435280" cy="720081"/>
          </a:xfrm>
          <a:prstGeom prst="rect">
            <a:avLst/>
          </a:prstGeom>
        </p:spPr>
        <p:txBody>
          <a:bodyPr/>
          <a:lst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lvl="0">
              <a:defRPr/>
            </a:pPr>
            <a:r>
              <a:rPr kumimoji="0" lang="en-IE" sz="3000" b="1" i="0" u="none" strike="noStrike" kern="0" cap="none" spc="0" normalizeH="0" baseline="0" noProof="0" dirty="0" smtClean="0">
                <a:ln>
                  <a:noFill/>
                </a:ln>
                <a:solidFill>
                  <a:srgbClr val="0E4194"/>
                </a:solidFill>
                <a:effectLst/>
                <a:uLnTx/>
                <a:uFillTx/>
                <a:latin typeface="Arial"/>
                <a:ea typeface="+mj-ea"/>
                <a:cs typeface="+mj-cs"/>
              </a:rPr>
              <a:t>   European </a:t>
            </a:r>
            <a:r>
              <a:rPr lang="en-IE" kern="0" dirty="0" smtClean="0">
                <a:solidFill>
                  <a:srgbClr val="0E4194"/>
                </a:solidFill>
              </a:rPr>
              <a:t>Parliament </a:t>
            </a:r>
            <a:r>
              <a:rPr kumimoji="0" lang="en-IE" sz="3000" b="1" i="0" u="none" strike="noStrike" kern="0" cap="none" spc="0" normalizeH="0" baseline="0" noProof="0" dirty="0" smtClean="0">
                <a:ln>
                  <a:noFill/>
                </a:ln>
                <a:solidFill>
                  <a:srgbClr val="0E4194"/>
                </a:solidFill>
                <a:effectLst/>
                <a:uLnTx/>
                <a:uFillTx/>
                <a:latin typeface="Arial"/>
                <a:ea typeface="+mj-ea"/>
                <a:cs typeface="+mj-cs"/>
              </a:rPr>
              <a:t>and </a:t>
            </a:r>
            <a:r>
              <a:rPr lang="en-IE" kern="0" dirty="0" smtClean="0">
                <a:solidFill>
                  <a:srgbClr val="0E4194"/>
                </a:solidFill>
              </a:rPr>
              <a:t>Council </a:t>
            </a:r>
            <a:r>
              <a:rPr kumimoji="0" lang="en-IE" sz="3000" b="1" i="0" u="none" strike="noStrike" kern="0" cap="none" spc="0" normalizeH="0" baseline="0" noProof="0" dirty="0" smtClean="0">
                <a:ln>
                  <a:noFill/>
                </a:ln>
                <a:solidFill>
                  <a:srgbClr val="0E4194"/>
                </a:solidFill>
                <a:effectLst/>
                <a:uLnTx/>
                <a:uFillTx/>
                <a:latin typeface="Arial"/>
                <a:ea typeface="+mj-ea"/>
                <a:cs typeface="+mj-cs"/>
              </a:rPr>
              <a:t>reached a </a:t>
            </a:r>
            <a:r>
              <a:rPr kumimoji="0" lang="en-US" sz="3000" b="1" i="0" u="none" strike="noStrike" kern="0" cap="none" spc="0" normalizeH="0" baseline="0" noProof="0" dirty="0" smtClean="0">
                <a:ln>
                  <a:noFill/>
                </a:ln>
                <a:solidFill>
                  <a:srgbClr val="0E4194"/>
                </a:solidFill>
                <a:effectLst/>
                <a:uLnTx/>
                <a:uFillTx/>
                <a:latin typeface="Arial"/>
                <a:ea typeface="+mj-ea"/>
                <a:cs typeface="+mj-cs"/>
              </a:rPr>
              <a:t>common understanding on Horizon Europe on 19 </a:t>
            </a:r>
            <a:r>
              <a:rPr kumimoji="0" lang="en-US" sz="3000" b="1" i="0" u="none" strike="noStrike" kern="0" cap="none" spc="0" normalizeH="0" baseline="0" noProof="0" dirty="0">
                <a:ln>
                  <a:noFill/>
                </a:ln>
                <a:solidFill>
                  <a:srgbClr val="0E4194"/>
                </a:solidFill>
                <a:effectLst/>
                <a:uLnTx/>
                <a:uFillTx/>
                <a:latin typeface="Arial"/>
                <a:ea typeface="+mj-ea"/>
                <a:cs typeface="+mj-cs"/>
              </a:rPr>
              <a:t>March </a:t>
            </a:r>
            <a:r>
              <a:rPr kumimoji="0" lang="en-US" sz="3000" b="1" i="0" u="none" strike="noStrike" kern="0" cap="none" spc="0" normalizeH="0" baseline="0" noProof="0" dirty="0" smtClean="0">
                <a:ln>
                  <a:noFill/>
                </a:ln>
                <a:solidFill>
                  <a:srgbClr val="0E4194"/>
                </a:solidFill>
                <a:effectLst/>
                <a:uLnTx/>
                <a:uFillTx/>
                <a:latin typeface="Arial"/>
                <a:ea typeface="+mj-ea"/>
                <a:cs typeface="+mj-cs"/>
              </a:rPr>
              <a:t>2019 </a:t>
            </a:r>
            <a:endParaRPr kumimoji="0" lang="en-GB" sz="3000" b="1" i="0" u="none" strike="noStrike" kern="0" cap="none" spc="0" normalizeH="0" baseline="0" noProof="0" dirty="0">
              <a:ln>
                <a:noFill/>
              </a:ln>
              <a:solidFill>
                <a:srgbClr val="0E4194"/>
              </a:solidFill>
              <a:effectLst/>
              <a:uLnTx/>
              <a:uFillTx/>
              <a:latin typeface="Arial"/>
              <a:ea typeface="+mj-ea"/>
              <a:cs typeface="+mj-cs"/>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3968" y="2260490"/>
            <a:ext cx="4630354" cy="3472765"/>
          </a:xfrm>
          <a:prstGeom prst="rect">
            <a:avLst/>
          </a:prstGeom>
        </p:spPr>
      </p:pic>
      <p:sp>
        <p:nvSpPr>
          <p:cNvPr id="6" name="TextBox 5"/>
          <p:cNvSpPr txBox="1"/>
          <p:nvPr/>
        </p:nvSpPr>
        <p:spPr>
          <a:xfrm>
            <a:off x="497670" y="2276872"/>
            <a:ext cx="3517266" cy="3816429"/>
          </a:xfrm>
          <a:prstGeom prst="rect">
            <a:avLst/>
          </a:prstGeom>
          <a:noFill/>
        </p:spPr>
        <p:txBody>
          <a:bodyPr wrap="square" rtlCol="0">
            <a:spAutoFit/>
          </a:bodyPr>
          <a:lstStyle/>
          <a:p>
            <a:pPr marL="342900" marR="0" lvl="0" indent="-342900" algn="l" defTabSz="914400" rtl="0" eaLnBrk="1" fontAlgn="base" latinLnBrk="0" hangingPunct="1">
              <a:lnSpc>
                <a:spcPct val="100000"/>
              </a:lnSpc>
              <a:spcBef>
                <a:spcPct val="0"/>
              </a:spcBef>
              <a:spcAft>
                <a:spcPts val="0"/>
              </a:spcAft>
              <a:buClr>
                <a:srgbClr val="F8A907"/>
              </a:buClr>
              <a:buSzTx/>
              <a:buFont typeface="Wingdings" panose="05000000000000000000" pitchFamily="2" charset="2"/>
              <a:buChar char="§"/>
              <a:tabLst/>
              <a:defRPr/>
            </a:pPr>
            <a:r>
              <a:rPr kumimoji="0" lang="en-GB" sz="2200" b="0" i="0" u="none" strike="noStrike" kern="1200" cap="none" spc="0" normalizeH="0" baseline="0" noProof="0" dirty="0" smtClean="0">
                <a:ln>
                  <a:noFill/>
                </a:ln>
                <a:solidFill>
                  <a:srgbClr val="878685">
                    <a:lumMod val="50000"/>
                  </a:srgbClr>
                </a:solidFill>
                <a:uLnTx/>
                <a:uFillTx/>
                <a:latin typeface="Arial"/>
                <a:ea typeface="+mn-ea"/>
                <a:cs typeface="+mn-cs"/>
              </a:rPr>
              <a:t>Budget, synergies and third country association still pending, depending on the overall MFF negotiations</a:t>
            </a:r>
          </a:p>
          <a:p>
            <a:pPr marL="342900" marR="0" lvl="0" indent="-342900" algn="l" defTabSz="914400" rtl="0" eaLnBrk="1" fontAlgn="base" latinLnBrk="0" hangingPunct="1">
              <a:lnSpc>
                <a:spcPct val="100000"/>
              </a:lnSpc>
              <a:spcBef>
                <a:spcPct val="0"/>
              </a:spcBef>
              <a:spcAft>
                <a:spcPts val="0"/>
              </a:spcAft>
              <a:buClr>
                <a:srgbClr val="F8A907"/>
              </a:buClr>
              <a:buSzTx/>
              <a:buFont typeface="Wingdings" panose="05000000000000000000" pitchFamily="2" charset="2"/>
              <a:buChar char="§"/>
              <a:tabLst/>
              <a:defRPr/>
            </a:pPr>
            <a:endParaRPr kumimoji="0" lang="en-GB" sz="2200" b="0" i="0" u="none" strike="noStrike" kern="1200" cap="none" spc="0" normalizeH="0" baseline="0" noProof="0" dirty="0" smtClean="0">
              <a:ln>
                <a:noFill/>
              </a:ln>
              <a:solidFill>
                <a:srgbClr val="878685">
                  <a:lumMod val="50000"/>
                </a:srgbClr>
              </a:solidFill>
              <a:uLnTx/>
              <a:uFillTx/>
              <a:latin typeface="Arial"/>
              <a:ea typeface="+mn-ea"/>
              <a:cs typeface="+mn-cs"/>
            </a:endParaRPr>
          </a:p>
          <a:p>
            <a:pPr marL="342900" marR="0" lvl="0" indent="-342900" algn="l" defTabSz="914400" rtl="0" eaLnBrk="1" fontAlgn="base" latinLnBrk="0" hangingPunct="1">
              <a:lnSpc>
                <a:spcPct val="100000"/>
              </a:lnSpc>
              <a:spcBef>
                <a:spcPct val="0"/>
              </a:spcBef>
              <a:spcAft>
                <a:spcPts val="0"/>
              </a:spcAft>
              <a:buClr>
                <a:srgbClr val="F8A907"/>
              </a:buClr>
              <a:buSzTx/>
              <a:buFont typeface="Wingdings" panose="05000000000000000000" pitchFamily="2" charset="2"/>
              <a:buChar char="§"/>
              <a:tabLst/>
              <a:defRPr/>
            </a:pPr>
            <a:r>
              <a:rPr kumimoji="0" lang="en-GB" sz="2200" b="0" i="0" u="none" strike="noStrike" kern="1200" cap="none" spc="0" normalizeH="0" baseline="0" noProof="0" dirty="0" smtClean="0">
                <a:ln>
                  <a:noFill/>
                </a:ln>
                <a:solidFill>
                  <a:srgbClr val="878685">
                    <a:lumMod val="50000"/>
                  </a:srgbClr>
                </a:solidFill>
                <a:effectLst/>
                <a:uLnTx/>
                <a:uFillTx/>
                <a:latin typeface="Arial"/>
                <a:ea typeface="+mn-ea"/>
                <a:cs typeface="+mn-cs"/>
              </a:rPr>
              <a:t>Commission has started </a:t>
            </a:r>
            <a:r>
              <a:rPr kumimoji="0" lang="en-GB" sz="2200" b="0" i="0" u="none" strike="noStrike" kern="1200" cap="none" spc="0" normalizeH="0" baseline="0" noProof="0" dirty="0">
                <a:ln>
                  <a:noFill/>
                </a:ln>
                <a:solidFill>
                  <a:srgbClr val="878685">
                    <a:lumMod val="50000"/>
                  </a:srgbClr>
                </a:solidFill>
                <a:effectLst/>
                <a:uLnTx/>
                <a:uFillTx/>
                <a:latin typeface="Arial"/>
                <a:ea typeface="+mn-ea"/>
                <a:cs typeface="+mn-cs"/>
              </a:rPr>
              <a:t>preparations for </a:t>
            </a:r>
            <a:r>
              <a:rPr kumimoji="0" lang="en-GB" sz="2200" b="0" i="0" u="none" strike="noStrike" kern="1200" cap="none" spc="0" normalizeH="0" baseline="0" noProof="0" dirty="0" smtClean="0">
                <a:ln>
                  <a:noFill/>
                </a:ln>
                <a:solidFill>
                  <a:srgbClr val="878685">
                    <a:lumMod val="50000"/>
                  </a:srgbClr>
                </a:solidFill>
                <a:effectLst/>
                <a:uLnTx/>
                <a:uFillTx/>
                <a:latin typeface="Arial"/>
                <a:ea typeface="+mn-ea"/>
                <a:cs typeface="+mn-cs"/>
              </a:rPr>
              <a:t>the implementation of Horizon Europe </a:t>
            </a:r>
          </a:p>
        </p:txBody>
      </p:sp>
    </p:spTree>
    <p:extLst>
      <p:ext uri="{BB962C8B-B14F-4D97-AF65-F5344CB8AC3E}">
        <p14:creationId xmlns:p14="http://schemas.microsoft.com/office/powerpoint/2010/main" val="2273841721"/>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Custom 2">
      <a:dk1>
        <a:srgbClr val="F8A907"/>
      </a:dk1>
      <a:lt1>
        <a:srgbClr val="FFFFFF"/>
      </a:lt1>
      <a:dk2>
        <a:srgbClr val="F8A907"/>
      </a:dk2>
      <a:lt2>
        <a:srgbClr val="FFFFFF"/>
      </a:lt2>
      <a:accent1>
        <a:srgbClr val="FBE312"/>
      </a:accent1>
      <a:accent2>
        <a:srgbClr val="878685"/>
      </a:accent2>
      <a:accent3>
        <a:srgbClr val="404A52"/>
      </a:accent3>
      <a:accent4>
        <a:srgbClr val="78BAEB"/>
      </a:accent4>
      <a:accent5>
        <a:srgbClr val="2963F0"/>
      </a:accent5>
      <a:accent6>
        <a:srgbClr val="0E4194"/>
      </a:accent6>
      <a:hlink>
        <a:srgbClr val="2963F0"/>
      </a:hlink>
      <a:folHlink>
        <a:srgbClr val="78BAEB"/>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Blank">
  <a:themeElements>
    <a:clrScheme name="Custom 2">
      <a:dk1>
        <a:srgbClr val="F8A907"/>
      </a:dk1>
      <a:lt1>
        <a:srgbClr val="FFFFFF"/>
      </a:lt1>
      <a:dk2>
        <a:srgbClr val="F8A907"/>
      </a:dk2>
      <a:lt2>
        <a:srgbClr val="FFFFFF"/>
      </a:lt2>
      <a:accent1>
        <a:srgbClr val="FBE312"/>
      </a:accent1>
      <a:accent2>
        <a:srgbClr val="878685"/>
      </a:accent2>
      <a:accent3>
        <a:srgbClr val="404A52"/>
      </a:accent3>
      <a:accent4>
        <a:srgbClr val="78BAEB"/>
      </a:accent4>
      <a:accent5>
        <a:srgbClr val="2963F0"/>
      </a:accent5>
      <a:accent6>
        <a:srgbClr val="0E4194"/>
      </a:accent6>
      <a:hlink>
        <a:srgbClr val="2963F0"/>
      </a:hlink>
      <a:folHlink>
        <a:srgbClr val="78BAEB"/>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C297DFCFA838F449E04F66C48FA3D1D" ma:contentTypeVersion="1" ma:contentTypeDescription="Create a new document." ma:contentTypeScope="" ma:versionID="72ab51b346772fd3855b3b201c70de55">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A604692-0D68-48B9-A1B0-837637AF8D92}">
  <ds:schemaRefs>
    <ds:schemaRef ds:uri="http://schemas.microsoft.com/sharepoint/v3/contenttype/forms"/>
  </ds:schemaRefs>
</ds:datastoreItem>
</file>

<file path=customXml/itemProps2.xml><?xml version="1.0" encoding="utf-8"?>
<ds:datastoreItem xmlns:ds="http://schemas.openxmlformats.org/officeDocument/2006/customXml" ds:itemID="{CFC22A47-4E0E-4419-9C8A-B597C685A442}">
  <ds:schemaRefs>
    <ds:schemaRef ds:uri="http://schemas.microsoft.com/sharepoint/v3"/>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documentManagement/typ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19F4DBE5-BEFA-4F2E-A021-3943920AB9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3117</TotalTime>
  <Words>8876</Words>
  <Application>Microsoft Office PowerPoint</Application>
  <PresentationFormat>On-screen Show (4:3)</PresentationFormat>
  <Paragraphs>908</Paragraphs>
  <Slides>57</Slides>
  <Notes>56</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57</vt:i4>
      </vt:variant>
    </vt:vector>
  </HeadingPairs>
  <TitlesOfParts>
    <vt:vector size="69" baseType="lpstr">
      <vt:lpstr>MS Gothic</vt:lpstr>
      <vt:lpstr>Arial</vt:lpstr>
      <vt:lpstr>Calibri</vt:lpstr>
      <vt:lpstr>EC Square Sans Pro</vt:lpstr>
      <vt:lpstr>EC Square Sans Pro Extra Black</vt:lpstr>
      <vt:lpstr>EC Square Sans Pro Light</vt:lpstr>
      <vt:lpstr>Times New Roman</vt:lpstr>
      <vt:lpstr>Verdana</vt:lpstr>
      <vt:lpstr>Wingdings</vt:lpstr>
      <vt:lpstr>Blank</vt:lpstr>
      <vt:lpstr>2_Blank</vt:lpstr>
      <vt:lpstr>1_Default Design</vt:lpstr>
      <vt:lpstr>PowerPoint Presentation</vt:lpstr>
      <vt:lpstr>PowerPoint Presentation</vt:lpstr>
      <vt:lpstr>Our vision </vt:lpstr>
      <vt:lpstr>PowerPoint Presentation</vt:lpstr>
      <vt:lpstr>Sibiu recommendations: Europe can shape its future through research and innovation</vt:lpstr>
      <vt:lpstr>Horizon Europe </vt:lpstr>
      <vt:lpstr>Added value through Horizon Europe: </vt:lpstr>
      <vt:lpstr>PowerPoint Presentation</vt:lpstr>
      <vt:lpstr>PowerPoint Presentation</vt:lpstr>
      <vt:lpstr>PowerPoint Presentation</vt:lpstr>
      <vt:lpstr>   Commission proposal for budget: €100 billion* (2021-2027)</vt:lpstr>
      <vt:lpstr>PowerPoint Presentation</vt:lpstr>
      <vt:lpstr>Lessons Learned       Key Novelties from Horizon 2020 Interim Evaluation         in Horizon Europe</vt:lpstr>
      <vt:lpstr>European Innovation Council </vt:lpstr>
      <vt:lpstr>R&amp;I Missions</vt:lpstr>
      <vt:lpstr>PowerPoint Presentation</vt:lpstr>
      <vt:lpstr>PowerPoint Presentation</vt:lpstr>
      <vt:lpstr>PowerPoint Presentation</vt:lpstr>
      <vt:lpstr>PowerPoint Presentation</vt:lpstr>
      <vt:lpstr>Open Science across the programme</vt:lpstr>
      <vt:lpstr>PowerPoint Presentation</vt:lpstr>
      <vt:lpstr>PowerPoint Presentation</vt:lpstr>
      <vt:lpstr>PowerPoint Presentation</vt:lpstr>
      <vt:lpstr>Pillar 1 EXCELLENT SCIENCE:  reinforcing and extending the excellence of  the Union's science base</vt:lpstr>
      <vt:lpstr>PowerPoint Presentation</vt:lpstr>
      <vt:lpstr>Pillar 2 - Clusters Global Challenges &amp; European Industrial Competitiveness: boosting key technologies and solutions underpinning EU policies &amp; Sustainable Development Goals  Commission proposal for budget: € 52.7 billion</vt:lpstr>
      <vt:lpstr>PowerPoint Presentation</vt:lpstr>
      <vt:lpstr>Pillar 3 INNOVATIVE EUROPE:  stimulating market-creating breakthroughs and ecosystems conducive to innovation</vt:lpstr>
      <vt:lpstr>PowerPoint Presentation</vt:lpstr>
      <vt:lpstr>Widening Participation and Strengthening the European Research Area: optimising strengths &amp; potential for a more innovative Europe   </vt:lpstr>
      <vt:lpstr>Euratom research and training programme (2021-2025)</vt:lpstr>
      <vt:lpstr>InvestEU for Research and Innovation (R&amp;I)</vt:lpstr>
      <vt:lpstr>PowerPoint Presentation</vt:lpstr>
      <vt:lpstr>PowerPoint Presentation</vt:lpstr>
      <vt:lpstr>PowerPoint Presentation</vt:lpstr>
      <vt:lpstr>Commission proposal for synergies with other Union programmes </vt:lpstr>
      <vt:lpstr>PowerPoint Presentation</vt:lpstr>
      <vt:lpstr>Key impact pathways to track progress </vt:lpstr>
      <vt:lpstr>Strategic Plan for implementing Horizon Europe </vt:lpstr>
      <vt:lpstr>PowerPoint Presentation</vt:lpstr>
      <vt:lpstr>   Steps towards the first Horizon Europe work programme </vt:lpstr>
      <vt:lpstr>PowerPoint Presentation</vt:lpstr>
      <vt:lpstr>Research and innovation days, 24 – 26 September 2019 </vt:lpstr>
      <vt:lpstr>PowerPoint Presentation</vt:lpstr>
      <vt:lpstr>PowerPoint Presentation</vt:lpstr>
      <vt:lpstr>PowerPoint Presentation</vt:lpstr>
      <vt:lpstr>PowerPoint Presentation</vt:lpstr>
      <vt:lpstr>The next long-term EU budget (2021-2027):</vt:lpstr>
      <vt:lpstr>PowerPoint Presentation</vt:lpstr>
      <vt:lpstr>PowerPoint Presentation</vt:lpstr>
      <vt:lpstr>PowerPoint Presentation</vt:lpstr>
      <vt:lpstr>PowerPoint Presentation</vt:lpstr>
      <vt:lpstr>PowerPoint Presentation</vt:lpstr>
      <vt:lpstr>Clusters in 'Global Challenges and European Industrial Competitiveness‘      </vt:lpstr>
      <vt:lpstr>PowerPoint Presentation</vt:lpstr>
      <vt:lpstr>PowerPoint Presentation</vt:lpstr>
      <vt:lpstr>Implementation Strategy to shift the focus from administration to content </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Yvonne (COMM-EXT)</dc:creator>
  <cp:lastModifiedBy>VOGLER Isabel (RTD)</cp:lastModifiedBy>
  <cp:revision>459</cp:revision>
  <cp:lastPrinted>2019-05-17T13:44:47Z</cp:lastPrinted>
  <dcterms:created xsi:type="dcterms:W3CDTF">2018-03-19T13:44:15Z</dcterms:created>
  <dcterms:modified xsi:type="dcterms:W3CDTF">2019-08-08T08:31:25Z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0x010100DC297DFCFA838F449E04F66C48FA3D1D</vt:lpwstr>
  </property>
</Properties>
</file>