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327" r:id="rId3"/>
    <p:sldId id="348" r:id="rId4"/>
    <p:sldId id="349" r:id="rId5"/>
    <p:sldId id="29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8080"/>
    <a:srgbClr val="FFCC00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3250" autoAdjust="0"/>
  </p:normalViewPr>
  <p:slideViewPr>
    <p:cSldViewPr snapToGrid="0" snapToObjects="1">
      <p:cViewPr>
        <p:scale>
          <a:sx n="86" d="100"/>
          <a:sy n="86" d="100"/>
        </p:scale>
        <p:origin x="-763" y="-3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20-9-2019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wp/2018-2020/main/h2020-wp1820-sewp_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574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Member  States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: Bulgaria, Croatia, Cyprus, Czech Republic, Estonia, Hungary,  Latvia, Lithuania, Luxembourg, Malta, Poland, Portugal, Romania, Slovakia and Slovenia; 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Associated Countries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 (subject to valid association agreements of third countries with Horizon 2020): Albania, Armenia, Bosnia and Herzegovina, Faroe Islands, Former Yugoslav Republic of Macedonia, Georgia, Moldova, Montenegro, Serbia, Tunisia, Turkey and Ukraine 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  <a:hlinkClick r:id="rId3"/>
              </a:rPr>
              <a:t>http://ec.europa.eu/research/participants/data/ref/h2020/wp/2018-2020/main/h2020-wp1820-sewp_en.pdf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.europa.eu/jrc/en/news/european-commission-joint-research-centre-opens-world-class-laboratories-researcher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taucer@ec.europa.eu" TargetMode="External"/><Relationship Id="rId2" Type="http://schemas.openxmlformats.org/officeDocument/2006/relationships/hyperlink" Target="mailto:fabio.taucer@ec.europa.e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Picture 4" descr="JRC-city-pres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4" name="Rechthoek 13"/>
          <p:cNvSpPr/>
          <p:nvPr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Commission’s science </a:t>
            </a:r>
          </a:p>
          <a:p>
            <a:pPr algn="ctr"/>
            <a:r>
              <a:rPr lang="en-GB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 knowledge service</a:t>
            </a:r>
            <a:endParaRPr lang="en-GB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5" name="Rechthoek 14"/>
          <p:cNvSpPr/>
          <p:nvPr/>
        </p:nvSpPr>
        <p:spPr>
          <a:xfrm>
            <a:off x="3763290" y="2581248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</a:t>
            </a:r>
            <a:r>
              <a:rPr lang="nl-NL" sz="320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Centre</a:t>
            </a:r>
            <a:endParaRPr lang="nl-NL" sz="320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99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Access to JRC Physical Research Infrastructures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 smtClean="0"/>
              <a:t>Fabio Taucer, Deputy Head of Unit, A.5 Scientific Development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865081"/>
            <a:ext cx="12192000" cy="831899"/>
          </a:xfrm>
        </p:spPr>
        <p:txBody>
          <a:bodyPr/>
          <a:lstStyle/>
          <a:p>
            <a:r>
              <a:rPr lang="en-GB" sz="2000" b="1" dirty="0"/>
              <a:t>Western Balkans </a:t>
            </a:r>
            <a:r>
              <a:rPr lang="en-GB" sz="2000" b="1" dirty="0" smtClean="0"/>
              <a:t>on Research and Innovation: Research </a:t>
            </a:r>
            <a:r>
              <a:rPr lang="en-GB" sz="2000" b="1" dirty="0"/>
              <a:t>Meeting </a:t>
            </a:r>
            <a:endParaRPr lang="en-GB" sz="2000" b="1" dirty="0" smtClean="0"/>
          </a:p>
          <a:p>
            <a:r>
              <a:rPr lang="en-GB" sz="2000" i="1" dirty="0" smtClean="0"/>
              <a:t>Brussels, 23-24 September 2019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7" y="663342"/>
            <a:ext cx="11224555" cy="30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093" y="1679362"/>
            <a:ext cx="6671236" cy="4037945"/>
          </a:xfrm>
        </p:spPr>
        <p:txBody>
          <a:bodyPr anchor="t"/>
          <a:lstStyle/>
          <a:p>
            <a:pPr marL="179387" lvl="2">
              <a:spcBef>
                <a:spcPts val="30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Modes: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Relevance Driven (and Market Driven)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smtClean="0"/>
              <a:t>Peer-review selection following a call for proposals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smtClean="0"/>
              <a:t>Mainly </a:t>
            </a:r>
            <a:r>
              <a:rPr lang="en-GB" sz="1600" dirty="0"/>
              <a:t>targeted to </a:t>
            </a:r>
            <a:r>
              <a:rPr lang="en-GB" sz="1600" dirty="0" smtClean="0"/>
              <a:t>academia, research </a:t>
            </a:r>
            <a:r>
              <a:rPr lang="en-GB" sz="1600" dirty="0"/>
              <a:t>institutions, </a:t>
            </a:r>
            <a:r>
              <a:rPr lang="en-GB" sz="1600" dirty="0" smtClean="0"/>
              <a:t>SMEs</a:t>
            </a:r>
            <a:endParaRPr lang="en-GB" sz="1600" dirty="0"/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/>
              <a:t>Users charged the additional costs associated (18% </a:t>
            </a:r>
            <a:r>
              <a:rPr lang="en-GB" sz="1600" dirty="0" smtClean="0"/>
              <a:t>overheads)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smtClean="0"/>
              <a:t>Open </a:t>
            </a:r>
            <a:r>
              <a:rPr lang="en-GB" sz="1600" dirty="0"/>
              <a:t>dissemination after an 18 month embargo period </a:t>
            </a:r>
          </a:p>
          <a:p>
            <a:pPr marL="179387" lvl="2">
              <a:spcBef>
                <a:spcPts val="120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laboratories have opened to the JRC since 2016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ym typeface="Symbol" panose="05050102010706020507" pitchFamily="18" charset="2"/>
              </a:rPr>
              <a:t>100</a:t>
            </a:r>
            <a:r>
              <a:rPr lang="en-GB" sz="1600" dirty="0">
                <a:sym typeface="Symbol" panose="05050102010706020507" pitchFamily="18" charset="2"/>
              </a:rPr>
              <a:t> Proposals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ym typeface="Symbol" panose="05050102010706020507" pitchFamily="18" charset="2"/>
              </a:rPr>
              <a:t>280</a:t>
            </a:r>
            <a:r>
              <a:rPr lang="en-GB" sz="1600" dirty="0">
                <a:sym typeface="Symbol" panose="05050102010706020507" pitchFamily="18" charset="2"/>
              </a:rPr>
              <a:t> Users from 100 </a:t>
            </a:r>
            <a:r>
              <a:rPr lang="en-GB" sz="1600" dirty="0" smtClean="0">
                <a:sym typeface="Symbol" panose="05050102010706020507" pitchFamily="18" charset="2"/>
              </a:rPr>
              <a:t>Institutions</a:t>
            </a:r>
            <a:endParaRPr lang="en-GB" sz="1600" dirty="0">
              <a:sym typeface="Symbol" panose="05050102010706020507" pitchFamily="18" charset="2"/>
            </a:endParaRP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ym typeface="Symbol" panose="05050102010706020507" pitchFamily="18" charset="2"/>
              </a:rPr>
              <a:t>24</a:t>
            </a:r>
            <a:r>
              <a:rPr lang="en-GB" sz="1600" dirty="0">
                <a:sym typeface="Symbol" panose="05050102010706020507" pitchFamily="18" charset="2"/>
              </a:rPr>
              <a:t> Countries (North Macedonia, Turkey</a:t>
            </a:r>
            <a:r>
              <a:rPr lang="en-GB" sz="1600" dirty="0" smtClean="0">
                <a:sym typeface="Symbol" panose="05050102010706020507" pitchFamily="18" charset="2"/>
              </a:rPr>
              <a:t>)</a:t>
            </a:r>
          </a:p>
          <a:p>
            <a:pPr marL="179387" lvl="2"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Training and Capacity Building</a:t>
            </a:r>
            <a:endParaRPr lang="en-GB" sz="16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err="1"/>
              <a:t>Nanobiotechlogy</a:t>
            </a:r>
            <a:r>
              <a:rPr lang="en-GB" sz="1600" dirty="0"/>
              <a:t> </a:t>
            </a:r>
            <a:r>
              <a:rPr lang="en-GB" sz="1600" dirty="0" smtClean="0"/>
              <a:t>Laboratory</a:t>
            </a:r>
          </a:p>
          <a:p>
            <a:pPr marL="534988" lvl="1" indent="-17462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b="1" dirty="0"/>
              <a:t>40</a:t>
            </a:r>
            <a:r>
              <a:rPr lang="en-GB" sz="1600" dirty="0"/>
              <a:t> Users from Serbia, Armenia, Bosnia and Herzegovina, Switzerland, Turkey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b="1" dirty="0" smtClean="0"/>
              <a:t>Open Access to JRC Research Infrastructures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6650" y="2698390"/>
            <a:ext cx="3216263" cy="24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37104" y="5284256"/>
            <a:ext cx="228021" cy="10757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037103" y="5490444"/>
            <a:ext cx="228021" cy="10757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293366" y="5219296"/>
            <a:ext cx="2939547" cy="57815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rgbClr val="093B37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 States</a:t>
            </a:r>
          </a:p>
          <a:p>
            <a:pPr>
              <a:spcBef>
                <a:spcPts val="500"/>
              </a:spcBef>
            </a:pPr>
            <a:r>
              <a: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 Associated to H2020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6256" y="5674340"/>
            <a:ext cx="47961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Spreading Excellence and Widening </a:t>
            </a:r>
            <a:r>
              <a:rPr lang="en-GB" sz="1000" b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 countries </a:t>
            </a:r>
            <a:endParaRPr lang="en-GB" sz="1000" b="1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16649" y="1751091"/>
            <a:ext cx="3216263" cy="79195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 States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 associated to Horizon </a:t>
            </a:r>
            <a:r>
              <a:rPr lang="en-GB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0176" t="1366" r="4946" b="14116"/>
          <a:stretch/>
        </p:blipFill>
        <p:spPr>
          <a:xfrm>
            <a:off x="441988" y="0"/>
            <a:ext cx="11308024" cy="59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1129" y="5011271"/>
            <a:ext cx="8498542" cy="73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2419350" y="3273440"/>
            <a:ext cx="9201150" cy="2492990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	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fabio.taucer@ec.europa.eu</a:t>
            </a:r>
            <a:endParaRPr lang="en-GB" sz="18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andreas.jenet@ec.europa.eu</a:t>
            </a:r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ec.europa.eu/jrc/en/research-facility/open-access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9155" y="308212"/>
            <a:ext cx="5096375" cy="2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0</TotalTime>
  <Words>250</Words>
  <Application>Microsoft Office PowerPoint</Application>
  <PresentationFormat>Benutzerdefiniert</PresentationFormat>
  <Paragraphs>37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JRC-presentation_new-style_template</vt:lpstr>
      <vt:lpstr>PowerPoint-Präsentation</vt:lpstr>
      <vt:lpstr>Opening Access to JRC Physical Research Infrastructures</vt:lpstr>
      <vt:lpstr>PowerPoint-Präsentation</vt:lpstr>
      <vt:lpstr>PowerPoint-Präsentation</vt:lpstr>
      <vt:lpstr>PowerPoint-Präsentation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Pecarz</cp:lastModifiedBy>
  <cp:revision>237</cp:revision>
  <dcterms:created xsi:type="dcterms:W3CDTF">2017-04-24T08:06:23Z</dcterms:created>
  <dcterms:modified xsi:type="dcterms:W3CDTF">2019-09-20T13:41:10Z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f670d5e7-0d53-41cd-b0e2-688a2c71e3c8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Offisync_UpdateToken">
    <vt:lpwstr>3</vt:lpwstr>
  </property>
  <property fmtid="{D5CDD505-2E9C-101B-9397-08002B2CF9AE}" pid="5" name="Offisync_ServerID">
    <vt:lpwstr>0d3b22a6-6203-4efc-8e8e-b5279256493b</vt:lpwstr>
  </property>
  <property fmtid="{D5CDD505-2E9C-101B-9397-08002B2CF9AE}" pid="6" name="Jive_LatestUserAccountName">
    <vt:lpwstr>taucefa</vt:lpwstr>
  </property>
  <property fmtid="{D5CDD505-2E9C-101B-9397-08002B2CF9AE}" pid="7" name="Offisync_UniqueId">
    <vt:lpwstr>127154</vt:lpwstr>
  </property>
</Properties>
</file>