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9" r:id="rId2"/>
    <p:sldId id="294" r:id="rId3"/>
    <p:sldId id="289" r:id="rId4"/>
    <p:sldId id="290" r:id="rId5"/>
    <p:sldId id="292" r:id="rId6"/>
    <p:sldId id="291" r:id="rId7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81">
          <p15:clr>
            <a:srgbClr val="A4A3A4"/>
          </p15:clr>
        </p15:guide>
        <p15:guide id="2" pos="49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MITROVA Elisaveta (RTD)" initials="DE(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E88"/>
    <a:srgbClr val="0C467A"/>
    <a:srgbClr val="083054"/>
    <a:srgbClr val="BDDEFF"/>
    <a:srgbClr val="E2DDD0"/>
    <a:srgbClr val="3166CF"/>
    <a:srgbClr val="3E6FD2"/>
    <a:srgbClr val="2D5EC1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981"/>
        <p:guide pos="49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6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EEE5C23A-C4B6-4251-BFF3-4C21A0039A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616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80946"/>
            <a:ext cx="5375268" cy="44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1" tIns="45296" rIns="90591" bIns="45296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BF0D8774-3E4E-4E7A-AF3F-3E54FBD8D1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653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D8774-3E4E-4E7A-AF3F-3E54FBD8D1E6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6228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2284">
              <a:spcAft>
                <a:spcPts val="297"/>
              </a:spcAft>
            </a:pPr>
            <a:r>
              <a:rPr lang="en-GB" sz="1400" b="1" u="sng" dirty="0">
                <a:solidFill>
                  <a:srgbClr val="000000"/>
                </a:solidFill>
                <a:cs typeface="Calibri" panose="020F0502020204030204" pitchFamily="34" charset="0"/>
              </a:rPr>
              <a:t>Users forum</a:t>
            </a:r>
          </a:p>
          <a:p>
            <a:pPr marL="282677" indent="-282677" defTabSz="452284">
              <a:spcAft>
                <a:spcPts val="297"/>
              </a:spcAft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rgbClr val="000000"/>
                </a:solidFill>
                <a:cs typeface="Calibri" panose="020F0502020204030204" pitchFamily="34" charset="0"/>
              </a:rPr>
              <a:t>Science Users </a:t>
            </a:r>
          </a:p>
          <a:p>
            <a:pPr marL="282677" indent="-282677" defTabSz="452284">
              <a:spcAft>
                <a:spcPts val="297"/>
              </a:spcAft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rgbClr val="000000"/>
                </a:solidFill>
                <a:cs typeface="Calibri" panose="020F0502020204030204" pitchFamily="34" charset="0"/>
              </a:rPr>
              <a:t>Users of PRACE and HPC Centres of Excellence</a:t>
            </a:r>
          </a:p>
          <a:p>
            <a:pPr marL="282677" indent="-282677" defTabSz="452284">
              <a:spcAft>
                <a:spcPts val="297"/>
              </a:spcAft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rgbClr val="000000"/>
                </a:solidFill>
                <a:cs typeface="Calibri" panose="020F0502020204030204" pitchFamily="34" charset="0"/>
              </a:rPr>
              <a:t>Industry Users</a:t>
            </a:r>
          </a:p>
          <a:p>
            <a:pPr defTabSz="452284">
              <a:spcAft>
                <a:spcPts val="297"/>
              </a:spcAft>
            </a:pPr>
            <a:r>
              <a:rPr lang="en-GB" sz="1400" b="1" u="sng" dirty="0">
                <a:solidFill>
                  <a:srgbClr val="000000"/>
                </a:solidFill>
                <a:cs typeface="Calibri" panose="020F0502020204030204" pitchFamily="34" charset="0"/>
              </a:rPr>
              <a:t>(b) Technology forum</a:t>
            </a:r>
          </a:p>
          <a:p>
            <a:pPr marL="282677" indent="-282677" defTabSz="452284">
              <a:spcAft>
                <a:spcPts val="297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0000"/>
                </a:solidFill>
                <a:cs typeface="Calibri" panose="020F0502020204030204" pitchFamily="34" charset="0"/>
              </a:rPr>
              <a:t>PRACE, GEANT</a:t>
            </a:r>
          </a:p>
          <a:p>
            <a:pPr marL="282677" indent="-282677" defTabSz="452284">
              <a:spcAft>
                <a:spcPts val="297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0000"/>
                </a:solidFill>
                <a:cs typeface="Calibri" panose="020F0502020204030204" pitchFamily="34" charset="0"/>
              </a:rPr>
              <a:t>Tier-0 supercomputing centres</a:t>
            </a:r>
          </a:p>
          <a:p>
            <a:pPr marL="282677" indent="-282677" defTabSz="452284">
              <a:spcAft>
                <a:spcPts val="297"/>
              </a:spcAft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0000"/>
                </a:solidFill>
                <a:cs typeface="Calibri" panose="020F0502020204030204" pitchFamily="34" charset="0"/>
              </a:rPr>
              <a:t>Industry (ETP4HPC, BDVA PPP,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4566">
              <a:defRPr/>
            </a:pPr>
            <a:fld id="{54DED5FC-0176-4C2F-9918-CB5702FE236C}" type="slidenum">
              <a:rPr lang="en-GB" altLang="en-US">
                <a:solidFill>
                  <a:srgbClr val="000000"/>
                </a:solidFill>
              </a:rPr>
              <a:pPr defTabSz="904566">
                <a:defRPr/>
              </a:pPr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6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55C38-E42D-4E16-BE2A-8D54F4E4D35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23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1D366-1AC9-41C6-A555-F9189920BB4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28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5F7F9822-9625-48C4-B186-D61A7D71D53E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026" name="Picture 2" descr="C:\DOCUME~1\lenain\LOCALS~1\Temp\7zECB.tmp\LOGO-CE for RTD EN Positive Cy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4800" y="324000"/>
            <a:ext cx="1811933" cy="1396800"/>
          </a:xfrm>
          <a:prstGeom prst="rect">
            <a:avLst/>
          </a:prstGeom>
          <a:noFill/>
        </p:spPr>
      </p:pic>
      <p:pic>
        <p:nvPicPr>
          <p:cNvPr id="1027" name="Picture 3" descr="C:\DOCUME~1\lenain\LOCALS~1\Temp\7zECC.tmp\Footer Box RTD EN Cy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9200" y="6436800"/>
            <a:ext cx="685800" cy="457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0F95A6-17FE-4E52-8580-DED638A16E7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818D5-3B8B-4438-801E-B3F48B7DED1D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56938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AEF0"/>
              </a:buClr>
              <a:tabLst>
                <a:tab pos="7623175" algn="l"/>
              </a:tabLst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fld id="{5F7F9822-9625-48C4-B186-D61A7D71D53E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3" name="Picture 3" descr="C:\DOCUME~1\lenain\LOCALS~1\Temp\7zECC.tmp\Footer Box RTD EN Cy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5200" y="6458400"/>
            <a:ext cx="610200" cy="406800"/>
          </a:xfrm>
          <a:prstGeom prst="rect">
            <a:avLst/>
          </a:prstGeom>
          <a:noFill/>
        </p:spPr>
      </p:pic>
      <p:pic>
        <p:nvPicPr>
          <p:cNvPr id="2051" name="Picture 3" descr="C:\DOCUME~1\lenain\LOCALS~1\Temp\7zECD.tmp\LOGO-CE for RTD EN Negative Cy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2000" y="306000"/>
            <a:ext cx="1620466" cy="124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D1071F-37BE-4B10-9EDB-5A7D45A301C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729CF-AD1E-4566-A55D-62DBC78FA6D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ED8A4-AB8D-4014-87E5-F087D87FA4DD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3E91E-7D40-4330-B947-F0FC7EB1019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C108B-430C-4283-AB95-D7E6599A65B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1A8057-7B53-4BF1-8603-AA4B90D8C5A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850FF-E51D-4C76-9E4F-13FE66D83F8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5F7F9822-9625-48C4-B186-D61A7D71D53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AEF0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ec.europa.eu/info/events/2nd-eosc-summit-2018-jun-11_en" TargetMode="External"/><Relationship Id="rId5" Type="http://schemas.openxmlformats.org/officeDocument/2006/relationships/hyperlink" Target="https://doi.org/10.2777/1524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4869160"/>
            <a:ext cx="4392488" cy="1152128"/>
          </a:xfrm>
        </p:spPr>
        <p:txBody>
          <a:bodyPr/>
          <a:lstStyle/>
          <a:p>
            <a:r>
              <a:rPr lang="en-GB" sz="1600" dirty="0" smtClean="0"/>
              <a:t>Brussels, 23 September 2019</a:t>
            </a:r>
          </a:p>
          <a:p>
            <a:r>
              <a:rPr lang="en-US" sz="1600" dirty="0" smtClean="0"/>
              <a:t>DG RTD, Unit Open Science</a:t>
            </a:r>
          </a:p>
          <a:p>
            <a:r>
              <a:rPr lang="en-US" sz="1600" dirty="0" smtClean="0"/>
              <a:t>Anette </a:t>
            </a:r>
            <a:r>
              <a:rPr lang="en-US" sz="1600" dirty="0" err="1" smtClean="0"/>
              <a:t>Bjornsson</a:t>
            </a:r>
            <a:endParaRPr lang="en-GB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71800" y="2132856"/>
            <a:ext cx="5904656" cy="2304256"/>
          </a:xfrm>
        </p:spPr>
        <p:txBody>
          <a:bodyPr/>
          <a:lstStyle/>
          <a:p>
            <a:pPr algn="ctr"/>
            <a:r>
              <a:rPr lang="en-GB" sz="3200" dirty="0" smtClean="0"/>
              <a:t>Open Science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5807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36625"/>
          </a:xfrm>
        </p:spPr>
        <p:txBody>
          <a:bodyPr/>
          <a:lstStyle/>
          <a:p>
            <a:r>
              <a:rPr lang="en-GB" sz="2800" dirty="0" smtClean="0">
                <a:solidFill>
                  <a:schemeClr val="accent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Holistic </a:t>
            </a:r>
            <a:r>
              <a:rPr lang="en-GB" sz="2800" dirty="0" smtClean="0">
                <a:solidFill>
                  <a:schemeClr val="accent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Policy Agenda: scope &amp; ambitions</a:t>
            </a:r>
            <a:endParaRPr lang="en-GB" sz="2800" dirty="0">
              <a:solidFill>
                <a:schemeClr val="accent6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4536504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GB" sz="1800" i="0" dirty="0" smtClean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Open </a:t>
            </a:r>
            <a:r>
              <a:rPr lang="en-GB" sz="180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Data</a:t>
            </a:r>
            <a:r>
              <a:rPr lang="en-GB" sz="1800" b="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:  FAIR data sharing is the default for funding scientific research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GB" sz="180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Science cloud</a:t>
            </a:r>
            <a:r>
              <a:rPr lang="en-GB" sz="1800" b="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: All EU researchers are able to deposit, access and analyse European scientific data through the open science cloud, without leaving their desk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GB" sz="180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Altmetrics</a:t>
            </a:r>
            <a:r>
              <a:rPr lang="en-GB" sz="1800" b="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: </a:t>
            </a:r>
            <a:r>
              <a:rPr lang="en-GB" sz="1800" b="0" i="0" dirty="0" smtClean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Alternative </a:t>
            </a:r>
            <a:r>
              <a:rPr lang="en-GB" sz="1800" b="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metrics </a:t>
            </a:r>
            <a:r>
              <a:rPr lang="en-GB" sz="1800" b="0" i="0" dirty="0" smtClean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(next generation metrics) to complement </a:t>
            </a:r>
            <a:r>
              <a:rPr lang="en-GB" sz="1800" b="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conventional indicators for research quality and impact (e.g. Journal Impact Factors and citations)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GB" sz="180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Future of scholarly communication</a:t>
            </a:r>
            <a:r>
              <a:rPr lang="en-GB" sz="1800" b="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: All peer reviewed scientific publications are freely </a:t>
            </a:r>
            <a:r>
              <a:rPr lang="en-GB" sz="1800" b="0" i="0" dirty="0" smtClean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accessible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GB" sz="180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Rewards: The European research career evaluation system fully acknowledges Open Science activities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GB" sz="180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Research Integrity: All publicly funded research in the EU adheres to commonly agreed Open Science Standards of Research Integrity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GB" sz="180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Education and skills: All young scientists in Europe have the necessary skills and support to apply Open Science research routines and practices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GB" sz="1800" i="0" dirty="0">
                <a:solidFill>
                  <a:srgbClr val="2D2D8A"/>
                </a:solidFill>
                <a:latin typeface="Verdana(body)"/>
                <a:ea typeface="Verdana" panose="020B0604030504040204" pitchFamily="34" charset="0"/>
                <a:cs typeface="Calibri Light" panose="020F0302020204030204" pitchFamily="34" charset="0"/>
              </a:rPr>
              <a:t>Citizen Science: CS significantly contribute and are recognised as valid knowledge producers of European science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endParaRPr lang="en-GB" sz="2000" b="0" i="0" dirty="0">
              <a:solidFill>
                <a:srgbClr val="2D2D8A"/>
              </a:solidFill>
              <a:latin typeface="Calibri Light" panose="020F030202020403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7212-A8D4-4AF0-9D3C-42A4556292BC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674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340"/>
            <a:ext cx="8229600" cy="936625"/>
          </a:xfrm>
        </p:spPr>
        <p:txBody>
          <a:bodyPr/>
          <a:lstStyle/>
          <a:p>
            <a:pPr algn="ctr"/>
            <a:r>
              <a:rPr lang="en-GB" dirty="0" smtClean="0"/>
              <a:t>Open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590" y="1196752"/>
            <a:ext cx="8229600" cy="50739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i="0" dirty="0" smtClean="0"/>
              <a:t>In Horizon 2020 Open Access to publications has been mandatory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i="0" dirty="0" smtClean="0"/>
              <a:t>Since 2017 it has been recommended to let data be open and prepare data management plans. Still possibility for opt-out on the open access to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i="0" dirty="0" smtClean="0"/>
              <a:t>In Horizon Europe it will be mandatory that data is FAIR and to prepare data management plans for the projects. It will be possible to opt-out if well justified but it will be harder than today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11507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1E8110D5-FC08-4D02-AF96-E6FCE7E1C379}"/>
              </a:ext>
            </a:extLst>
          </p:cNvPr>
          <p:cNvSpPr/>
          <p:nvPr/>
        </p:nvSpPr>
        <p:spPr bwMode="auto">
          <a:xfrm>
            <a:off x="169985" y="4127332"/>
            <a:ext cx="2915749" cy="1317891"/>
          </a:xfrm>
          <a:prstGeom prst="rect">
            <a:avLst/>
          </a:prstGeom>
          <a:solidFill>
            <a:srgbClr val="9ED3D7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n-GB" sz="1800" b="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9986" y="2566944"/>
            <a:ext cx="2811402" cy="1551504"/>
          </a:xfrm>
          <a:prstGeom prst="rect">
            <a:avLst/>
          </a:prstGeom>
          <a:solidFill>
            <a:srgbClr val="76BD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 defTabSz="457200">
              <a:defRPr/>
            </a:pPr>
            <a:r>
              <a:rPr lang="en-GB" sz="2400" b="1" dirty="0" smtClean="0">
                <a:solidFill>
                  <a:schemeClr val="bg1"/>
                </a:solidFill>
                <a:cs typeface="Arial" charset="0"/>
              </a:rPr>
              <a:t>Stakeholder Forum</a:t>
            </a:r>
            <a:endParaRPr kumimoji="0" lang="en-GB" sz="1800" b="1" i="0" u="sng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8957" y="4127332"/>
            <a:ext cx="2986744" cy="1317891"/>
          </a:xfrm>
          <a:prstGeom prst="rect">
            <a:avLst/>
          </a:prstGeom>
          <a:solidFill>
            <a:srgbClr val="9ED3D7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/>
            <a:endParaRPr lang="en-GB" kern="0" dirty="0" err="1"/>
          </a:p>
        </p:txBody>
      </p:sp>
      <p:sp>
        <p:nvSpPr>
          <p:cNvPr id="3" name="Rectangle 2"/>
          <p:cNvSpPr/>
          <p:nvPr/>
        </p:nvSpPr>
        <p:spPr>
          <a:xfrm>
            <a:off x="3125585" y="2566943"/>
            <a:ext cx="2940116" cy="1569660"/>
          </a:xfrm>
          <a:prstGeom prst="rect">
            <a:avLst/>
          </a:prstGeom>
          <a:solidFill>
            <a:srgbClr val="485C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+mn-lt"/>
              </a:rPr>
              <a:t>Governance Board </a:t>
            </a:r>
            <a:r>
              <a:rPr lang="en-GB" sz="1800" b="1" dirty="0">
                <a:solidFill>
                  <a:schemeClr val="bg1"/>
                </a:solidFill>
              </a:rPr>
              <a:t/>
            </a:r>
            <a:br>
              <a:rPr lang="en-GB" sz="1800" b="1" dirty="0">
                <a:solidFill>
                  <a:schemeClr val="bg1"/>
                </a:solidFill>
              </a:rPr>
            </a:br>
            <a:endParaRPr lang="en-GB" sz="1800" b="1" dirty="0">
              <a:solidFill>
                <a:schemeClr val="bg1"/>
              </a:solidFill>
            </a:endParaRPr>
          </a:p>
          <a:p>
            <a:pPr algn="ctr"/>
            <a:endParaRPr lang="en-GB" sz="1800" dirty="0">
              <a:solidFill>
                <a:schemeClr val="bg1"/>
              </a:solidFill>
            </a:endParaRPr>
          </a:p>
          <a:p>
            <a:pPr algn="ctr"/>
            <a:endParaRPr lang="en-GB" sz="1800" dirty="0">
              <a:solidFill>
                <a:schemeClr val="bg1"/>
              </a:solidFill>
            </a:endParaRPr>
          </a:p>
          <a:p>
            <a:pPr algn="ctr"/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1471375" y="-5707"/>
            <a:ext cx="7766480" cy="107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8775" indent="-35877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EOSC 2019-2020: governance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27" name="Pentagon 26"/>
          <p:cNvSpPr/>
          <p:nvPr/>
        </p:nvSpPr>
        <p:spPr>
          <a:xfrm>
            <a:off x="107505" y="1364742"/>
            <a:ext cx="2880319" cy="912130"/>
          </a:xfrm>
          <a:prstGeom prst="homePlat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Advise</a:t>
            </a:r>
            <a:r>
              <a:rPr kumimoji="0" lang="en-GB" sz="2400" b="1" i="0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on / </a:t>
            </a:r>
            <a:r>
              <a:rPr kumimoji="0" lang="en-GB" sz="2400" b="1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</a:t>
            </a:r>
            <a:r>
              <a:rPr kumimoji="0" lang="en-GB" sz="24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br>
              <a:rPr kumimoji="0" lang="en-GB" sz="24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</a:t>
            </a:r>
          </a:p>
        </p:txBody>
      </p:sp>
      <p:sp>
        <p:nvSpPr>
          <p:cNvPr id="28" name="Pentagon 27"/>
          <p:cNvSpPr/>
          <p:nvPr/>
        </p:nvSpPr>
        <p:spPr>
          <a:xfrm>
            <a:off x="3112080" y="1330536"/>
            <a:ext cx="2953621" cy="946336"/>
          </a:xfrm>
          <a:prstGeom prst="homePlat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Steer</a:t>
            </a: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implementation</a:t>
            </a:r>
          </a:p>
        </p:txBody>
      </p:sp>
      <p:sp>
        <p:nvSpPr>
          <p:cNvPr id="37" name="Pentagon 36"/>
          <p:cNvSpPr/>
          <p:nvPr/>
        </p:nvSpPr>
        <p:spPr>
          <a:xfrm>
            <a:off x="6228184" y="1347438"/>
            <a:ext cx="2870493" cy="929434"/>
          </a:xfrm>
          <a:prstGeom prst="homePlat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400" b="1" u="sng" kern="0" dirty="0" err="1" smtClean="0">
                <a:solidFill>
                  <a:prstClr val="white"/>
                </a:solidFill>
                <a:latin typeface="Calibri"/>
              </a:rPr>
              <a:t>Contribute</a:t>
            </a:r>
            <a:r>
              <a:rPr lang="fr-BE" sz="2400" b="1" kern="0" dirty="0" smtClean="0">
                <a:solidFill>
                  <a:prstClr val="white"/>
                </a:solidFill>
                <a:latin typeface="Calibri"/>
              </a:rPr>
              <a:t> to </a:t>
            </a:r>
            <a:r>
              <a:rPr lang="fr-BE" sz="2000" b="1" kern="0" dirty="0" smtClean="0">
                <a:solidFill>
                  <a:prstClr val="white"/>
                </a:solidFill>
                <a:latin typeface="Calibri"/>
              </a:rPr>
              <a:t/>
            </a:r>
            <a:br>
              <a:rPr lang="fr-BE" sz="2000" b="1" kern="0" dirty="0" smtClean="0">
                <a:solidFill>
                  <a:prstClr val="white"/>
                </a:solidFill>
                <a:latin typeface="Calibri"/>
              </a:rPr>
            </a:br>
            <a:r>
              <a:rPr lang="fr-BE" sz="2000" b="1" kern="0" dirty="0" smtClean="0">
                <a:solidFill>
                  <a:prstClr val="white"/>
                </a:solidFill>
                <a:latin typeface="Calibri"/>
              </a:rPr>
              <a:t>the </a:t>
            </a:r>
            <a:r>
              <a:rPr lang="fr-BE" sz="2000" b="1" kern="0" dirty="0" err="1" smtClean="0">
                <a:solidFill>
                  <a:prstClr val="white"/>
                </a:solidFill>
                <a:latin typeface="Calibri"/>
              </a:rPr>
              <a:t>implementation</a:t>
            </a:r>
            <a:endParaRPr kumimoji="0" lang="en-GB" sz="2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1037946" y="6128651"/>
            <a:ext cx="7062445" cy="684725"/>
          </a:xfrm>
          <a:prstGeom prst="roundRect">
            <a:avLst/>
          </a:prstGeom>
          <a:solidFill>
            <a:srgbClr val="7CC6CA"/>
          </a:solidFill>
          <a:ln>
            <a:solidFill>
              <a:srgbClr val="080A45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EOSCSecretariat.eu</a:t>
            </a:r>
            <a:br>
              <a:rPr lang="en-GB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Coordination and Support Action</a:t>
            </a:r>
          </a:p>
        </p:txBody>
      </p:sp>
      <p:sp>
        <p:nvSpPr>
          <p:cNvPr id="70" name="Rounded Rectangle 69"/>
          <p:cNvSpPr/>
          <p:nvPr/>
        </p:nvSpPr>
        <p:spPr bwMode="auto">
          <a:xfrm>
            <a:off x="339630" y="3047212"/>
            <a:ext cx="2263490" cy="706477"/>
          </a:xfrm>
          <a:prstGeom prst="roundRect">
            <a:avLst/>
          </a:prstGeom>
          <a:ln>
            <a:solidFill>
              <a:srgbClr val="080A45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b="1" dirty="0" smtClean="0">
                <a:solidFill>
                  <a:srgbClr val="080A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Users, Service Providers, Public sector, Industry, SMEs, etc.  </a:t>
            </a:r>
          </a:p>
        </p:txBody>
      </p:sp>
      <p:sp>
        <p:nvSpPr>
          <p:cNvPr id="73" name="Rounded Rectangle 72"/>
          <p:cNvSpPr/>
          <p:nvPr/>
        </p:nvSpPr>
        <p:spPr bwMode="auto">
          <a:xfrm>
            <a:off x="431776" y="4777895"/>
            <a:ext cx="441415" cy="311313"/>
          </a:xfrm>
          <a:prstGeom prst="roundRect">
            <a:avLst/>
          </a:prstGeom>
          <a:ln>
            <a:solidFill>
              <a:srgbClr val="080A45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100" b="1" dirty="0" smtClean="0">
                <a:solidFill>
                  <a:srgbClr val="080A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WG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7946" y="4775404"/>
            <a:ext cx="1589838" cy="318594"/>
            <a:chOff x="891761" y="4694581"/>
            <a:chExt cx="1589838" cy="318594"/>
          </a:xfrm>
        </p:grpSpPr>
        <p:sp>
          <p:nvSpPr>
            <p:cNvPr id="71" name="Rounded Rectangle 70"/>
            <p:cNvSpPr/>
            <p:nvPr/>
          </p:nvSpPr>
          <p:spPr bwMode="auto">
            <a:xfrm>
              <a:off x="891761" y="4694581"/>
              <a:ext cx="441415" cy="311313"/>
            </a:xfrm>
            <a:prstGeom prst="roundRect">
              <a:avLst/>
            </a:prstGeom>
            <a:ln>
              <a:solidFill>
                <a:srgbClr val="080A45"/>
              </a:solidFill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algn="ctr"/>
              <a:r>
                <a:rPr lang="en-GB" sz="1100" b="1" dirty="0" smtClean="0">
                  <a:solidFill>
                    <a:srgbClr val="080A45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WG</a:t>
              </a:r>
            </a:p>
          </p:txBody>
        </p:sp>
        <p:sp>
          <p:nvSpPr>
            <p:cNvPr id="72" name="Rounded Rectangle 71"/>
            <p:cNvSpPr/>
            <p:nvPr/>
          </p:nvSpPr>
          <p:spPr bwMode="auto">
            <a:xfrm>
              <a:off x="1476671" y="4694581"/>
              <a:ext cx="441415" cy="311313"/>
            </a:xfrm>
            <a:prstGeom prst="roundRect">
              <a:avLst/>
            </a:prstGeom>
            <a:ln>
              <a:solidFill>
                <a:srgbClr val="080A45"/>
              </a:solidFill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algn="ctr"/>
              <a:r>
                <a:rPr lang="en-GB" sz="1100" b="1" dirty="0" smtClean="0">
                  <a:solidFill>
                    <a:srgbClr val="080A45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WG</a:t>
              </a:r>
            </a:p>
          </p:txBody>
        </p:sp>
        <p:sp>
          <p:nvSpPr>
            <p:cNvPr id="74" name="Rounded Rectangle 73"/>
            <p:cNvSpPr/>
            <p:nvPr/>
          </p:nvSpPr>
          <p:spPr bwMode="auto">
            <a:xfrm>
              <a:off x="2040184" y="4701862"/>
              <a:ext cx="441415" cy="311313"/>
            </a:xfrm>
            <a:prstGeom prst="roundRect">
              <a:avLst/>
            </a:prstGeom>
            <a:ln>
              <a:solidFill>
                <a:srgbClr val="080A45"/>
              </a:solidFill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algn="ctr"/>
              <a:r>
                <a:rPr lang="en-GB" sz="1100" b="1" dirty="0" smtClean="0">
                  <a:solidFill>
                    <a:srgbClr val="080A45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WG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88947" y="1784400"/>
            <a:ext cx="2811402" cy="3838583"/>
          </a:xfrm>
          <a:prstGeom prst="rect">
            <a:avLst/>
          </a:prstGeom>
        </p:spPr>
        <p:txBody>
          <a:bodyPr rtlCol="0" anchor="ctr">
            <a:spAutoFit/>
          </a:bodyPr>
          <a:lstStyle/>
          <a:p>
            <a:pPr algn="ctr"/>
            <a:endParaRPr lang="en-GB" sz="1400" b="1" dirty="0" err="1" smtClean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481599" y="3963852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3334179" y="4210453"/>
            <a:ext cx="280013" cy="1019886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" name="Group 3"/>
          <p:cNvGrpSpPr/>
          <p:nvPr/>
        </p:nvGrpSpPr>
        <p:grpSpPr>
          <a:xfrm>
            <a:off x="6237982" y="2566942"/>
            <a:ext cx="2654497" cy="2878282"/>
            <a:chOff x="6273506" y="1895672"/>
            <a:chExt cx="2654497" cy="3009050"/>
          </a:xfrm>
        </p:grpSpPr>
        <p:sp>
          <p:nvSpPr>
            <p:cNvPr id="2" name="Rectangle 1"/>
            <p:cNvSpPr/>
            <p:nvPr/>
          </p:nvSpPr>
          <p:spPr>
            <a:xfrm>
              <a:off x="6273506" y="1895672"/>
              <a:ext cx="2654497" cy="3009050"/>
            </a:xfrm>
            <a:prstGeom prst="rect">
              <a:avLst/>
            </a:prstGeom>
            <a:solidFill>
              <a:srgbClr val="FFFFCC">
                <a:alpha val="3019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407724" y="2041633"/>
              <a:ext cx="2376264" cy="506688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Calibri" panose="020F0502020204030204" pitchFamily="34" charset="0"/>
                </a:rPr>
                <a:t>EU-funded projects</a:t>
              </a:r>
              <a:endPara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407724" y="2706671"/>
              <a:ext cx="2376264" cy="56477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Calibri" panose="020F0502020204030204" pitchFamily="34" charset="0"/>
                </a:rPr>
                <a:t>Nationally-funded</a:t>
              </a:r>
              <a:r>
                <a:rPr kumimoji="0" lang="en-GB" sz="1500" b="1" i="0" u="none" strike="noStrike" kern="1200" cap="none" spc="0" normalizeH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Calibri" panose="020F0502020204030204" pitchFamily="34" charset="0"/>
                </a:rPr>
                <a:t> projects and initiatives</a:t>
              </a:r>
              <a:endPara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407724" y="3441745"/>
              <a:ext cx="2376264" cy="56477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Calibri" panose="020F0502020204030204" pitchFamily="34" charset="0"/>
                </a:rPr>
                <a:t>Other</a:t>
              </a:r>
              <a:r>
                <a:rPr kumimoji="0" lang="en-GB" sz="1500" b="1" i="0" u="none" strike="noStrike" kern="1200" cap="none" spc="0" normalizeH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Calibri" panose="020F0502020204030204" pitchFamily="34" charset="0"/>
                </a:rPr>
                <a:t> projects and initiatives</a:t>
              </a:r>
              <a:endPara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414183" y="4169216"/>
              <a:ext cx="2376264" cy="56221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Calibri" panose="020F0502020204030204" pitchFamily="34" charset="0"/>
                </a:rPr>
                <a:t>Extended Coalition </a:t>
              </a:r>
              <a:br>
                <a:rPr kumimoji="0" lang="en-GB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Calibri" panose="020F0502020204030204" pitchFamily="34" charset="0"/>
                </a:rPr>
              </a:br>
              <a:r>
                <a:rPr kumimoji="0" lang="en-GB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Calibri" panose="020F0502020204030204" pitchFamily="34" charset="0"/>
                </a:rPr>
                <a:t>of Doers</a:t>
              </a:r>
              <a:endPara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030061" y="1985752"/>
            <a:ext cx="3092816" cy="291120"/>
          </a:xfrm>
          <a:prstGeom prst="rect">
            <a:avLst/>
          </a:prstGeom>
        </p:spPr>
        <p:txBody>
          <a:bodyPr rtlCol="0" anchor="ctr">
            <a:spAutoFit/>
          </a:bodyPr>
          <a:lstStyle/>
          <a:p>
            <a:pPr algn="ctr"/>
            <a:endParaRPr lang="en-IE" sz="1400" b="1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4" name="Right Arrow 63"/>
          <p:cNvSpPr/>
          <p:nvPr/>
        </p:nvSpPr>
        <p:spPr>
          <a:xfrm rot="16200000">
            <a:off x="3546513" y="3457616"/>
            <a:ext cx="700209" cy="1031309"/>
          </a:xfrm>
          <a:prstGeom prst="rightArrow">
            <a:avLst>
              <a:gd name="adj1" fmla="val 57428"/>
              <a:gd name="adj2" fmla="val 28726"/>
            </a:avLst>
          </a:prstGeom>
          <a:solidFill>
            <a:schemeClr val="bg1">
              <a:lumMod val="65000"/>
            </a:schemeClr>
          </a:solidFill>
        </p:spPr>
        <p:txBody>
          <a:bodyPr vert="vert" wrap="square" rtlCol="0" anchor="ctr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  <a:latin typeface="+mj-lt"/>
              </a:rPr>
              <a:t>Proposes</a:t>
            </a:r>
            <a:br>
              <a:rPr lang="en-IE" sz="1000" b="1" dirty="0" smtClean="0">
                <a:solidFill>
                  <a:schemeClr val="tx1"/>
                </a:solidFill>
                <a:latin typeface="+mj-lt"/>
              </a:rPr>
            </a:br>
            <a:r>
              <a:rPr lang="en-IE" sz="1000" b="1" dirty="0" smtClean="0">
                <a:solidFill>
                  <a:schemeClr val="tx1"/>
                </a:solidFill>
                <a:latin typeface="+mj-lt"/>
              </a:rPr>
              <a:t>Monitors</a:t>
            </a:r>
          </a:p>
          <a:p>
            <a:pPr algn="ctr"/>
            <a:r>
              <a:rPr lang="en-IE" sz="1000" b="1" dirty="0" smtClean="0">
                <a:solidFill>
                  <a:schemeClr val="tx1"/>
                </a:solidFill>
                <a:latin typeface="+mj-lt"/>
              </a:rPr>
              <a:t>Reports</a:t>
            </a:r>
          </a:p>
        </p:txBody>
      </p:sp>
      <p:sp>
        <p:nvSpPr>
          <p:cNvPr id="76" name="Right Arrow 75"/>
          <p:cNvSpPr/>
          <p:nvPr/>
        </p:nvSpPr>
        <p:spPr>
          <a:xfrm rot="5400000">
            <a:off x="4929452" y="3440794"/>
            <a:ext cx="710876" cy="1137744"/>
          </a:xfrm>
          <a:prstGeom prst="rightArrow">
            <a:avLst>
              <a:gd name="adj1" fmla="val 50000"/>
              <a:gd name="adj2" fmla="val 34109"/>
            </a:avLst>
          </a:prstGeom>
          <a:solidFill>
            <a:schemeClr val="bg1">
              <a:lumMod val="65000"/>
            </a:schemeClr>
          </a:solidFill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  <a:latin typeface="+mj-lt"/>
              </a:rPr>
              <a:t>Reviews</a:t>
            </a:r>
            <a:br>
              <a:rPr lang="en-IE" sz="1000" b="1" dirty="0" smtClean="0">
                <a:solidFill>
                  <a:schemeClr val="tx1"/>
                </a:solidFill>
                <a:latin typeface="+mj-lt"/>
              </a:rPr>
            </a:br>
            <a:r>
              <a:rPr lang="en-IE" sz="1000" b="1" dirty="0" smtClean="0">
                <a:solidFill>
                  <a:schemeClr val="tx1"/>
                </a:solidFill>
                <a:latin typeface="+mj-lt"/>
              </a:rPr>
              <a:t>Endorses</a:t>
            </a:r>
          </a:p>
          <a:p>
            <a:pPr algn="ctr"/>
            <a:r>
              <a:rPr lang="en-IE" sz="1000" b="1" dirty="0" smtClean="0">
                <a:solidFill>
                  <a:schemeClr val="tx1"/>
                </a:solidFill>
                <a:latin typeface="+mj-lt"/>
              </a:rPr>
              <a:t>Orients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23528" y="4199340"/>
            <a:ext cx="241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Working Groups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3059832" y="4720034"/>
            <a:ext cx="2921190" cy="631434"/>
          </a:xfrm>
          <a:prstGeom prst="roundRect">
            <a:avLst/>
          </a:prstGeom>
          <a:ln>
            <a:solidFill>
              <a:srgbClr val="080A45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b="1" dirty="0" smtClean="0">
                <a:solidFill>
                  <a:srgbClr val="080A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European stakeholder organisations and individual experts)</a:t>
            </a:r>
          </a:p>
        </p:txBody>
      </p:sp>
      <p:sp>
        <p:nvSpPr>
          <p:cNvPr id="51" name="Right Arrow 50"/>
          <p:cNvSpPr/>
          <p:nvPr/>
        </p:nvSpPr>
        <p:spPr>
          <a:xfrm rot="16200000">
            <a:off x="4319928" y="5165312"/>
            <a:ext cx="504000" cy="1296000"/>
          </a:xfrm>
          <a:prstGeom prst="rightArrow">
            <a:avLst>
              <a:gd name="adj1" fmla="val 57428"/>
              <a:gd name="adj2" fmla="val 51141"/>
            </a:avLst>
          </a:prstGeom>
          <a:solidFill>
            <a:schemeClr val="bg1">
              <a:lumMod val="65000"/>
            </a:schemeClr>
          </a:solidFill>
        </p:spPr>
        <p:txBody>
          <a:bodyPr vert="vert" wrap="square" rtlCol="0" anchor="ctr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  <a:latin typeface="+mj-lt"/>
              </a:rPr>
              <a:t>Supports</a:t>
            </a:r>
          </a:p>
        </p:txBody>
      </p:sp>
      <p:sp>
        <p:nvSpPr>
          <p:cNvPr id="52" name="Right Arrow 51"/>
          <p:cNvSpPr/>
          <p:nvPr/>
        </p:nvSpPr>
        <p:spPr>
          <a:xfrm rot="16200000">
            <a:off x="1295592" y="5165312"/>
            <a:ext cx="504000" cy="1296000"/>
          </a:xfrm>
          <a:prstGeom prst="rightArrow">
            <a:avLst>
              <a:gd name="adj1" fmla="val 57428"/>
              <a:gd name="adj2" fmla="val 51141"/>
            </a:avLst>
          </a:prstGeom>
          <a:solidFill>
            <a:schemeClr val="bg1">
              <a:lumMod val="65000"/>
            </a:schemeClr>
          </a:solidFill>
        </p:spPr>
        <p:txBody>
          <a:bodyPr vert="vert" wrap="square" rtlCol="0" anchor="ctr">
            <a:spAutoFit/>
          </a:bodyPr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  <a:latin typeface="+mj-lt"/>
              </a:rPr>
              <a:t>Supports</a:t>
            </a:r>
          </a:p>
        </p:txBody>
      </p:sp>
      <p:sp>
        <p:nvSpPr>
          <p:cNvPr id="53" name="Right Arrow 52"/>
          <p:cNvSpPr/>
          <p:nvPr/>
        </p:nvSpPr>
        <p:spPr>
          <a:xfrm rot="16200000">
            <a:off x="7315921" y="5165312"/>
            <a:ext cx="504000" cy="1296000"/>
          </a:xfrm>
          <a:prstGeom prst="rightArrow">
            <a:avLst>
              <a:gd name="adj1" fmla="val 57428"/>
              <a:gd name="adj2" fmla="val 51141"/>
            </a:avLst>
          </a:prstGeom>
          <a:solidFill>
            <a:schemeClr val="bg1">
              <a:lumMod val="65000"/>
            </a:schemeClr>
          </a:solidFill>
        </p:spPr>
        <p:txBody>
          <a:bodyPr vert="vert" wrap="square" rtlCol="0" anchor="ctr">
            <a:spAutoFit/>
          </a:bodyPr>
          <a:lstStyle/>
          <a:p>
            <a:pPr algn="ctr"/>
            <a:r>
              <a:rPr lang="en-IE" sz="800" b="1" dirty="0" smtClean="0">
                <a:solidFill>
                  <a:schemeClr val="tx1"/>
                </a:solidFill>
                <a:latin typeface="+mj-lt"/>
              </a:rPr>
              <a:t>Supports/</a:t>
            </a:r>
            <a:br>
              <a:rPr lang="en-IE" sz="800" b="1" dirty="0" smtClean="0">
                <a:solidFill>
                  <a:schemeClr val="tx1"/>
                </a:solidFill>
                <a:latin typeface="+mj-lt"/>
              </a:rPr>
            </a:br>
            <a:r>
              <a:rPr lang="en-IE" sz="800" b="1" dirty="0" smtClean="0">
                <a:solidFill>
                  <a:schemeClr val="tx1"/>
                </a:solidFill>
                <a:latin typeface="+mj-lt"/>
              </a:rPr>
              <a:t>coordinates w.</a:t>
            </a:r>
          </a:p>
          <a:p>
            <a:pPr algn="ctr"/>
            <a:endParaRPr lang="en-IE" sz="1000" b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60076" y="4226091"/>
            <a:ext cx="241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Executive Board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3289137" y="2975374"/>
            <a:ext cx="2638204" cy="615515"/>
          </a:xfrm>
          <a:prstGeom prst="roundRect">
            <a:avLst/>
          </a:prstGeom>
          <a:ln>
            <a:solidFill>
              <a:srgbClr val="080A45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b="1" dirty="0" smtClean="0">
                <a:solidFill>
                  <a:srgbClr val="080A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MS/AC delegates and the European Commission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985" y="2566942"/>
            <a:ext cx="5895716" cy="2878282"/>
          </a:xfrm>
          <a:prstGeom prst="rect">
            <a:avLst/>
          </a:prstGeom>
          <a:ln>
            <a:noFill/>
          </a:ln>
        </p:spPr>
        <p:txBody>
          <a:bodyPr rtlCol="0" anchor="ctr">
            <a:spAutoFit/>
          </a:bodyPr>
          <a:lstStyle/>
          <a:p>
            <a:pPr algn="ctr"/>
            <a:endParaRPr lang="en-GB" sz="1400" b="1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Left-Right Arrow 37"/>
          <p:cNvSpPr/>
          <p:nvPr/>
        </p:nvSpPr>
        <p:spPr>
          <a:xfrm>
            <a:off x="5873105" y="4221088"/>
            <a:ext cx="715119" cy="589989"/>
          </a:xfrm>
          <a:prstGeom prst="leftRightArrow">
            <a:avLst>
              <a:gd name="adj1" fmla="val 31585"/>
              <a:gd name="adj2" fmla="val 40793"/>
            </a:avLst>
          </a:prstGeom>
          <a:solidFill>
            <a:srgbClr val="6699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sz="800" b="1" dirty="0" smtClean="0">
                <a:solidFill>
                  <a:schemeClr val="tx1"/>
                </a:solidFill>
              </a:rPr>
              <a:t>Interact</a:t>
            </a:r>
            <a:r>
              <a:rPr lang="en-GB" sz="800" b="0" dirty="0" smtClean="0">
                <a:solidFill>
                  <a:schemeClr val="lt1"/>
                </a:solidFill>
              </a:rPr>
              <a:t> </a:t>
            </a:r>
            <a:endParaRPr lang="en-GB" sz="800" b="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93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1C3CDE09-0B60-4A82-97BA-17A18B411550}"/>
              </a:ext>
            </a:extLst>
          </p:cNvPr>
          <p:cNvSpPr/>
          <p:nvPr/>
        </p:nvSpPr>
        <p:spPr>
          <a:xfrm>
            <a:off x="1" y="1808609"/>
            <a:ext cx="9144000" cy="675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9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FEBCD12-6BBE-4078-BD75-5C10B9A001F2}"/>
              </a:ext>
            </a:extLst>
          </p:cNvPr>
          <p:cNvSpPr/>
          <p:nvPr/>
        </p:nvSpPr>
        <p:spPr>
          <a:xfrm>
            <a:off x="11570" y="1744422"/>
            <a:ext cx="9144000" cy="675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9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6935AC0-FCA9-415F-8AEF-C1D9A0DC89D8}"/>
              </a:ext>
            </a:extLst>
          </p:cNvPr>
          <p:cNvSpPr/>
          <p:nvPr/>
        </p:nvSpPr>
        <p:spPr>
          <a:xfrm>
            <a:off x="0" y="1106440"/>
            <a:ext cx="4139896" cy="507839"/>
          </a:xfrm>
          <a:prstGeom prst="rect">
            <a:avLst/>
          </a:prstGeom>
        </p:spPr>
        <p:txBody>
          <a:bodyPr wrap="square" lIns="91450" tIns="45724" rIns="91450" bIns="45724">
            <a:spAutoFit/>
          </a:bodyPr>
          <a:lstStyle/>
          <a:p>
            <a:pPr marL="0" lvl="1"/>
            <a:r>
              <a:rPr lang="en-US" sz="2700" b="1" dirty="0">
                <a:solidFill>
                  <a:schemeClr val="bg1"/>
                </a:solidFill>
                <a:latin typeface="Verdana(body)"/>
              </a:rPr>
              <a:t>The vision (2016)</a:t>
            </a:r>
            <a:endParaRPr lang="en-US" sz="2700" kern="0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FF1956B4-C570-4222-BA50-D474759B9420}"/>
              </a:ext>
            </a:extLst>
          </p:cNvPr>
          <p:cNvSpPr/>
          <p:nvPr/>
        </p:nvSpPr>
        <p:spPr>
          <a:xfrm>
            <a:off x="23138" y="1030650"/>
            <a:ext cx="8761879" cy="507839"/>
          </a:xfrm>
          <a:prstGeom prst="rect">
            <a:avLst/>
          </a:prstGeom>
        </p:spPr>
        <p:txBody>
          <a:bodyPr wrap="square" lIns="91450" tIns="45724" rIns="91450" bIns="45724">
            <a:spAutoFit/>
          </a:bodyPr>
          <a:lstStyle/>
          <a:p>
            <a:pPr marL="0" lvl="1"/>
            <a:r>
              <a:rPr lang="en-US" sz="2700" b="1" dirty="0">
                <a:solidFill>
                  <a:schemeClr val="bg1"/>
                </a:solidFill>
                <a:latin typeface="Verdana(body)"/>
              </a:rPr>
              <a:t>Key issues for the next two years</a:t>
            </a:r>
            <a:endParaRPr lang="en-US" sz="2700" kern="0" dirty="0">
              <a:solidFill>
                <a:schemeClr val="bg1"/>
              </a:solidFill>
            </a:endParaRPr>
          </a:p>
        </p:txBody>
      </p:sp>
      <p:sp>
        <p:nvSpPr>
          <p:cNvPr id="20" name="CustomShape 1">
            <a:extLst>
              <a:ext uri="{FF2B5EF4-FFF2-40B4-BE49-F238E27FC236}">
                <a16:creationId xmlns="" xmlns:a16="http://schemas.microsoft.com/office/drawing/2014/main" id="{CFBA9A04-2665-4437-A8F3-8FA8D5E463BF}"/>
              </a:ext>
            </a:extLst>
          </p:cNvPr>
          <p:cNvSpPr/>
          <p:nvPr/>
        </p:nvSpPr>
        <p:spPr>
          <a:xfrm>
            <a:off x="256701" y="1538489"/>
            <a:ext cx="7160920" cy="4077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9" tIns="33754" rIns="67509" bIns="33754"/>
          <a:lstStyle/>
          <a:p>
            <a:pPr marL="405054" lvl="1" indent="-257209">
              <a:spcBef>
                <a:spcPts val="1350"/>
              </a:spcBef>
              <a:spcAft>
                <a:spcPts val="0"/>
              </a:spcAft>
              <a:buClr>
                <a:srgbClr val="0F5494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New </a:t>
            </a:r>
            <a:r>
              <a:rPr lang="en-GB" sz="1800" b="1" dirty="0">
                <a:latin typeface="Verdana(body)"/>
                <a:ea typeface="Microsoft YaHei" pitchFamily="2"/>
                <a:cs typeface="Mangal" pitchFamily="2"/>
              </a:rPr>
              <a:t>governance model </a:t>
            </a: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and best-fit </a:t>
            </a:r>
            <a:r>
              <a:rPr lang="en-GB" sz="1800" b="1" dirty="0">
                <a:latin typeface="Verdana(body)"/>
                <a:ea typeface="Microsoft YaHei" pitchFamily="2"/>
                <a:cs typeface="Mangal" pitchFamily="2"/>
              </a:rPr>
              <a:t>legal vehicle </a:t>
            </a: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for after 2020</a:t>
            </a:r>
          </a:p>
          <a:p>
            <a:pPr marL="405054" lvl="1" indent="-257209">
              <a:spcBef>
                <a:spcPts val="1350"/>
              </a:spcBef>
              <a:spcAft>
                <a:spcPts val="0"/>
              </a:spcAft>
              <a:buClr>
                <a:srgbClr val="0F5494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F</a:t>
            </a:r>
            <a:r>
              <a:rPr lang="en-GB" sz="1800" b="1" dirty="0">
                <a:latin typeface="Verdana(body)"/>
                <a:ea typeface="Microsoft YaHei" pitchFamily="2"/>
                <a:cs typeface="Mangal" pitchFamily="2"/>
              </a:rPr>
              <a:t>inancing model(s) </a:t>
            </a: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to sustain EOSC services in the long run</a:t>
            </a:r>
          </a:p>
          <a:p>
            <a:pPr marL="405054" lvl="1" indent="-257209">
              <a:spcBef>
                <a:spcPts val="1350"/>
              </a:spcBef>
              <a:buClr>
                <a:srgbClr val="0F5494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1800" b="1" dirty="0">
                <a:latin typeface="Verdana(body)"/>
                <a:ea typeface="Microsoft YaHei" pitchFamily="2"/>
                <a:cs typeface="Mangal" pitchFamily="2"/>
              </a:rPr>
              <a:t>Rules of participation </a:t>
            </a: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that will govern future </a:t>
            </a:r>
            <a:r>
              <a:rPr lang="en-GB" sz="1800" dirty="0" smtClean="0">
                <a:latin typeface="Verdana(body)"/>
                <a:ea typeface="Microsoft YaHei" pitchFamily="2"/>
                <a:cs typeface="Mangal" pitchFamily="2"/>
              </a:rPr>
              <a:t>EOSC </a:t>
            </a: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transactions</a:t>
            </a:r>
          </a:p>
          <a:p>
            <a:pPr marL="405054" lvl="1" indent="-257209">
              <a:spcBef>
                <a:spcPts val="1350"/>
              </a:spcBef>
              <a:buClr>
                <a:srgbClr val="0F5494"/>
              </a:buClr>
              <a:buSzPct val="100000"/>
              <a:buFont typeface="Wingdings" panose="05000000000000000000" pitchFamily="2" charset="2"/>
              <a:buChar char="ü"/>
            </a:pPr>
            <a:r>
              <a:rPr lang="fr-BE" sz="1800" dirty="0">
                <a:latin typeface="Verdana(body)"/>
                <a:ea typeface="Microsoft YaHei" pitchFamily="2"/>
                <a:cs typeface="Mangal" pitchFamily="2"/>
              </a:rPr>
              <a:t>Coordination of </a:t>
            </a:r>
            <a:r>
              <a:rPr lang="fr-BE" sz="1800" b="1" dirty="0">
                <a:latin typeface="Verdana(body)"/>
                <a:ea typeface="Microsoft YaHei" pitchFamily="2"/>
                <a:cs typeface="Mangal" pitchFamily="2"/>
              </a:rPr>
              <a:t>EOSC-relevant national initiatives</a:t>
            </a:r>
            <a:endParaRPr lang="en-GB" sz="1800" dirty="0">
              <a:latin typeface="Verdana(body)"/>
              <a:ea typeface="Microsoft YaHei" pitchFamily="2"/>
              <a:cs typeface="Mangal" pitchFamily="2"/>
            </a:endParaRPr>
          </a:p>
          <a:p>
            <a:pPr marL="405054" lvl="1" indent="-257209">
              <a:spcBef>
                <a:spcPts val="1350"/>
              </a:spcBef>
              <a:spcAft>
                <a:spcPts val="0"/>
              </a:spcAft>
              <a:buClr>
                <a:srgbClr val="0F5494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Evolution of the </a:t>
            </a:r>
            <a:r>
              <a:rPr lang="en-GB" sz="1800" b="1" dirty="0">
                <a:latin typeface="Verdana(body)"/>
                <a:ea typeface="Microsoft YaHei" pitchFamily="2"/>
                <a:cs typeface="Mangal" pitchFamily="2"/>
              </a:rPr>
              <a:t>EOSC Portal </a:t>
            </a: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and its </a:t>
            </a:r>
            <a:r>
              <a:rPr lang="en-GB" sz="1800" dirty="0" smtClean="0">
                <a:latin typeface="Verdana(body)"/>
                <a:ea typeface="Microsoft YaHei" pitchFamily="2"/>
                <a:cs typeface="Mangal" pitchFamily="2"/>
              </a:rPr>
              <a:t>interfaces, expansion of the </a:t>
            </a:r>
            <a:r>
              <a:rPr lang="en-GB" sz="1800" b="1" dirty="0" smtClean="0">
                <a:latin typeface="Verdana(body)"/>
                <a:ea typeface="Microsoft YaHei" pitchFamily="2"/>
                <a:cs typeface="Mangal" pitchFamily="2"/>
              </a:rPr>
              <a:t>EOSC service offering </a:t>
            </a:r>
            <a:r>
              <a:rPr lang="en-GB" sz="1800" dirty="0" smtClean="0">
                <a:latin typeface="Verdana(body)"/>
                <a:ea typeface="Microsoft YaHei" pitchFamily="2"/>
                <a:cs typeface="Mangal" pitchFamily="2"/>
              </a:rPr>
              <a:t>to the researchers</a:t>
            </a:r>
            <a:endParaRPr lang="en-GB" sz="1800" dirty="0">
              <a:latin typeface="Verdana(body)"/>
              <a:ea typeface="Microsoft YaHei" pitchFamily="2"/>
              <a:cs typeface="Mangal" pitchFamily="2"/>
            </a:endParaRPr>
          </a:p>
          <a:p>
            <a:pPr marL="405054" lvl="1" indent="-257209">
              <a:spcBef>
                <a:spcPts val="1350"/>
              </a:spcBef>
              <a:spcAft>
                <a:spcPts val="0"/>
              </a:spcAft>
              <a:buClr>
                <a:srgbClr val="0F5494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1800" b="1" dirty="0">
                <a:latin typeface="Verdana(body)"/>
                <a:ea typeface="Microsoft YaHei" pitchFamily="2"/>
                <a:cs typeface="Mangal" pitchFamily="2"/>
              </a:rPr>
              <a:t>FAIR digital objects</a:t>
            </a: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: turning principles into practice</a:t>
            </a:r>
          </a:p>
          <a:p>
            <a:pPr marL="405054" lvl="1" indent="-257209">
              <a:spcBef>
                <a:spcPts val="1350"/>
              </a:spcBef>
              <a:spcAft>
                <a:spcPts val="0"/>
              </a:spcAft>
              <a:buClr>
                <a:srgbClr val="0F5494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Widening strategy for the </a:t>
            </a:r>
            <a:r>
              <a:rPr lang="en-GB" sz="1800" b="1" dirty="0">
                <a:latin typeface="Verdana(body)"/>
                <a:ea typeface="Microsoft YaHei" pitchFamily="2"/>
                <a:cs typeface="Mangal" pitchFamily="2"/>
              </a:rPr>
              <a:t>EOSC user base</a:t>
            </a:r>
            <a:endParaRPr lang="en-GB" sz="1800" dirty="0">
              <a:latin typeface="Verdana(body)"/>
              <a:ea typeface="Microsoft YaHei" pitchFamily="2"/>
              <a:cs typeface="Mangal" pitchFamily="2"/>
            </a:endParaRPr>
          </a:p>
          <a:p>
            <a:pPr marL="405054" lvl="1" indent="-257209">
              <a:spcBef>
                <a:spcPts val="1350"/>
              </a:spcBef>
              <a:spcAft>
                <a:spcPts val="0"/>
              </a:spcAft>
              <a:buClr>
                <a:srgbClr val="0F5494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sz="1800" dirty="0">
                <a:latin typeface="Verdana(body)"/>
                <a:ea typeface="Microsoft YaHei" pitchFamily="2"/>
                <a:cs typeface="Mangal" pitchFamily="2"/>
              </a:rPr>
              <a:t>EOSC in the </a:t>
            </a:r>
            <a:r>
              <a:rPr lang="en-GB" sz="1800" b="1" dirty="0">
                <a:latin typeface="Verdana(body)"/>
                <a:ea typeface="Microsoft YaHei" pitchFamily="2"/>
                <a:cs typeface="Mangal" pitchFamily="2"/>
              </a:rPr>
              <a:t>international context</a:t>
            </a:r>
            <a:endParaRPr lang="en-GB" sz="1800" dirty="0">
              <a:latin typeface="Verdana(body)"/>
              <a:ea typeface="Microsoft YaHei" pitchFamily="2"/>
              <a:cs typeface="Mangal" pitchFamily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691" y="3867631"/>
            <a:ext cx="1621563" cy="229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190" y="1437045"/>
            <a:ext cx="1624999" cy="229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0A13380C-CAB6-4394-B61E-4E5A5C20E5BB}"/>
              </a:ext>
            </a:extLst>
          </p:cNvPr>
          <p:cNvSpPr txBox="1">
            <a:spLocks/>
          </p:cNvSpPr>
          <p:nvPr/>
        </p:nvSpPr>
        <p:spPr bwMode="auto">
          <a:xfrm>
            <a:off x="178458" y="6237312"/>
            <a:ext cx="6158513" cy="51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9" tIns="34294" rIns="68589" bIns="34294" numCol="1" anchor="ctr" anchorCtr="0" compatLnSpc="1">
            <a:prstTxWarp prst="textNoShape">
              <a:avLst/>
            </a:prstTxWarp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2400" b="1" i="0" u="none" strike="noStrike" kern="1200" spc="0">
                <a:ln>
                  <a:noFill/>
                </a:ln>
                <a:solidFill>
                  <a:srgbClr val="0F5494"/>
                </a:solidFill>
                <a:latin typeface="Verdana"/>
                <a:ea typeface="Microsoft YaHei" pitchFamily="2"/>
                <a:cs typeface="Mangal" pitchFamily="2"/>
              </a:defRPr>
            </a:defPPr>
            <a:lvl1pPr marL="432000" lvl="0" indent="-324000" algn="l" rtl="0" eaLnBrk="1" fontAlgn="base" hangingPunct="1">
              <a:spcBef>
                <a:spcPts val="0"/>
              </a:spcBef>
              <a:spcAft>
                <a:spcPts val="1417"/>
              </a:spcAft>
              <a:buClr>
                <a:schemeClr val="bg1"/>
              </a:buClr>
              <a:buSzPct val="45000"/>
              <a:buFont typeface="StarSymbol"/>
              <a:buChar char="●"/>
              <a:defRPr lang="en-GB" sz="2400" b="1" i="0" u="none" strike="noStrike" kern="1200" spc="0">
                <a:ln>
                  <a:noFill/>
                </a:ln>
                <a:solidFill>
                  <a:srgbClr val="0F5494"/>
                </a:solidFill>
                <a:latin typeface="Verdana"/>
                <a:ea typeface="Microsoft YaHei" pitchFamily="2"/>
                <a:cs typeface="Mangal" pitchFamily="2"/>
              </a:defRPr>
            </a:lvl1pPr>
            <a:lvl2pPr marL="864000" lvl="1" indent="-324000" algn="l" rtl="0" eaLnBrk="1" fontAlgn="base" hangingPunct="1">
              <a:spcBef>
                <a:spcPts val="0"/>
              </a:spcBef>
              <a:spcAft>
                <a:spcPts val="1134"/>
              </a:spcAft>
              <a:buClr>
                <a:srgbClr val="009FBA"/>
              </a:buClr>
              <a:buSzPct val="75000"/>
              <a:buFont typeface="StarSymbol"/>
              <a:buChar char="–"/>
              <a:defRPr lang="en-GB" sz="1600" b="0" i="0" u="none" strike="noStrike" kern="1200" spc="0">
                <a:ln>
                  <a:noFill/>
                </a:ln>
                <a:solidFill>
                  <a:srgbClr val="0F5494"/>
                </a:solidFill>
                <a:latin typeface="Verdana"/>
                <a:ea typeface="Microsoft YaHei" pitchFamily="2"/>
                <a:cs typeface="Mangal" pitchFamily="2"/>
              </a:defRPr>
            </a:lvl2pPr>
            <a:lvl3pPr marL="1295999" lvl="2" indent="-288000" algn="l" rtl="0" eaLnBrk="1" fontAlgn="base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/>
                <a:ea typeface="Microsoft YaHei" pitchFamily="2"/>
                <a:cs typeface="Mangal" pitchFamily="2"/>
              </a:defRPr>
            </a:lvl3pPr>
            <a:lvl4pPr marL="1728000" lvl="3" indent="-216000" algn="l" rtl="0" eaLnBrk="1" fontAlgn="base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/>
                <a:ea typeface="Microsoft YaHei" pitchFamily="2"/>
                <a:cs typeface="Mangal" pitchFamily="2"/>
              </a:defRPr>
            </a:lvl4pPr>
            <a:lvl5pPr marL="2160000" lvl="4" indent="-216000" algn="l" rtl="0" eaLnBrk="1" fontAlgn="base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/>
                <a:ea typeface="Microsoft YaHei" pitchFamily="2"/>
                <a:cs typeface="Mangal" pitchFamily="2"/>
              </a:defRPr>
            </a:lvl5pPr>
            <a:lvl6pPr marL="2592000" lvl="5" indent="-216000" algn="l" rtl="0" eaLnBrk="1" fontAlgn="base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/>
                <a:ea typeface="Microsoft YaHei" pitchFamily="2"/>
                <a:cs typeface="Mangal" pitchFamily="2"/>
              </a:defRPr>
            </a:lvl6pPr>
            <a:lvl7pPr marL="3024000" lvl="6" indent="-216000" algn="l" rtl="0" eaLnBrk="1" fontAlgn="base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/>
                <a:ea typeface="Microsoft YaHei" pitchFamily="2"/>
                <a:cs typeface="Mangal" pitchFamily="2"/>
              </a:defRPr>
            </a:lvl7pPr>
            <a:lvl8pPr marL="3456000" lvl="7" indent="-216000" algn="l" rtl="0" eaLnBrk="1" fontAlgn="base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/>
                <a:ea typeface="Microsoft YaHei" pitchFamily="2"/>
                <a:cs typeface="Mangal" pitchFamily="2"/>
              </a:defRPr>
            </a:lvl8pPr>
            <a:lvl9pPr marL="3887999" lvl="8" indent="-216000" algn="l" rtl="0" eaLnBrk="1" fontAlgn="base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/>
                <a:ea typeface="Microsoft YaHei" pitchFamily="2"/>
                <a:cs typeface="Mangal" pitchFamily="2"/>
              </a:defRPr>
            </a:lvl9pPr>
          </a:lstStyle>
          <a:p>
            <a:pPr marL="0" lvl="1" indent="0" algn="r">
              <a:spcBef>
                <a:spcPts val="450"/>
              </a:spcBef>
              <a:spcAft>
                <a:spcPts val="0"/>
              </a:spcAft>
              <a:buClr>
                <a:srgbClr val="0F5494"/>
              </a:buClr>
              <a:buSzPct val="100000"/>
              <a:buNone/>
            </a:pPr>
            <a:r>
              <a:rPr lang="en-GB" sz="1050" b="1" dirty="0">
                <a:latin typeface="Arial"/>
                <a:cs typeface="Arial"/>
              </a:rPr>
              <a:t>Turning FAIR into Reality: Report and Action Plan: </a:t>
            </a:r>
            <a:r>
              <a:rPr lang="en-GB" sz="1050" b="1" dirty="0">
                <a:latin typeface="Arial"/>
                <a:cs typeface="Arial"/>
                <a:hlinkClick r:id="rId5"/>
              </a:rPr>
              <a:t>https://doi.org/10.2777/1524</a:t>
            </a:r>
            <a:r>
              <a:rPr lang="en-GB" sz="1050" b="1" dirty="0">
                <a:latin typeface="Arial"/>
                <a:cs typeface="Arial"/>
              </a:rPr>
              <a:t/>
            </a:r>
            <a:br>
              <a:rPr lang="en-GB" sz="1050" b="1" dirty="0">
                <a:latin typeface="Arial"/>
                <a:cs typeface="Arial"/>
              </a:rPr>
            </a:br>
            <a:r>
              <a:rPr lang="en-GB" sz="1050" b="1" dirty="0">
                <a:latin typeface="Arial"/>
                <a:cs typeface="Arial"/>
              </a:rPr>
              <a:t> Prompting an EOSC in practice: </a:t>
            </a:r>
            <a:r>
              <a:rPr lang="en-GB" sz="1050" kern="0" dirty="0">
                <a:solidFill>
                  <a:srgbClr val="315BA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https://ec.europa.eu/info/events/2nd-eosc-summit-2018-jun-11_en</a:t>
            </a:r>
            <a:endParaRPr lang="en-GB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1259632" y="44624"/>
            <a:ext cx="8050231" cy="107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8775" indent="-35877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marL="0" lvl="0" indent="0" algn="ctr" defTabSz="457200">
              <a:defRPr/>
            </a:pPr>
            <a:r>
              <a:rPr lang="en-GB" sz="3600" b="1" dirty="0" smtClean="0">
                <a:solidFill>
                  <a:srgbClr val="FFC000"/>
                </a:solidFill>
                <a:latin typeface="Calibri"/>
              </a:rPr>
              <a:t>Key issues for the next two years</a:t>
            </a:r>
            <a:endParaRPr kumimoji="0" lang="en-GB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47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87624" y="1500481"/>
            <a:ext cx="6750750" cy="2322258"/>
          </a:xfrm>
        </p:spPr>
        <p:txBody>
          <a:bodyPr/>
          <a:lstStyle/>
          <a:p>
            <a:pPr marL="257175" lvl="1" indent="-257175" algn="just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GB" b="0" dirty="0" smtClean="0">
                <a:solidFill>
                  <a:srgbClr val="0066FF"/>
                </a:solidFill>
                <a:ea typeface="+mn-ea"/>
                <a:cs typeface="+mn-cs"/>
              </a:rPr>
              <a:t>Engaging </a:t>
            </a:r>
            <a:r>
              <a:rPr lang="en-GB" b="0" dirty="0">
                <a:solidFill>
                  <a:srgbClr val="0066FF"/>
                </a:solidFill>
                <a:ea typeface="+mn-ea"/>
                <a:cs typeface="+mn-cs"/>
              </a:rPr>
              <a:t>and involving citizens and civil society organisations in co-designing and co-creating responsible R&amp;I agendas and contents</a:t>
            </a:r>
            <a:endParaRPr lang="fr-BE" b="0" dirty="0">
              <a:solidFill>
                <a:srgbClr val="0066FF"/>
              </a:solidFill>
              <a:ea typeface="+mn-ea"/>
              <a:cs typeface="+mn-cs"/>
            </a:endParaRPr>
          </a:p>
          <a:p>
            <a:pPr marL="257175" lvl="1" indent="-257175" algn="just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0066FF"/>
                </a:solidFill>
                <a:ea typeface="+mn-ea"/>
                <a:cs typeface="+mn-cs"/>
              </a:rPr>
              <a:t>Facilitating participation by citizens and civil society organisations in activities across Horizon Europe</a:t>
            </a:r>
            <a:r>
              <a:rPr lang="fr-BE" b="0" dirty="0">
                <a:solidFill>
                  <a:srgbClr val="0066FF"/>
                </a:solidFill>
                <a:ea typeface="+mn-ea"/>
                <a:cs typeface="+mn-cs"/>
              </a:rPr>
              <a:t> </a:t>
            </a:r>
            <a:endParaRPr lang="fr-BE" b="0" dirty="0" smtClean="0">
              <a:solidFill>
                <a:srgbClr val="0066FF"/>
              </a:solidFill>
              <a:ea typeface="+mn-ea"/>
              <a:cs typeface="+mn-cs"/>
            </a:endParaRPr>
          </a:p>
          <a:p>
            <a:pPr marL="257175" lvl="1" indent="-257175" algn="just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GB" b="0" dirty="0" smtClean="0">
                <a:solidFill>
                  <a:srgbClr val="0066FF"/>
                </a:solidFill>
              </a:rPr>
              <a:t>Aims at improving </a:t>
            </a:r>
            <a:r>
              <a:rPr lang="en-GB" b="0" dirty="0">
                <a:solidFill>
                  <a:srgbClr val="0066FF"/>
                </a:solidFill>
              </a:rPr>
              <a:t>trust between science and society, to maximise the benefits of their interactions, and to strengthen the uptake of scientific results and innovative solutions in society</a:t>
            </a:r>
          </a:p>
          <a:p>
            <a:pPr marL="257175" lvl="1" indent="-257175" algn="just">
              <a:spcBef>
                <a:spcPts val="1350"/>
              </a:spcBef>
              <a:buFont typeface="Arial" panose="020B0604020202020204" pitchFamily="34" charset="0"/>
              <a:buChar char="•"/>
            </a:pPr>
            <a:endParaRPr lang="fr-BE" b="0" dirty="0" smtClean="0">
              <a:solidFill>
                <a:srgbClr val="0066FF"/>
              </a:solidFill>
              <a:ea typeface="+mn-ea"/>
              <a:cs typeface="+mn-cs"/>
            </a:endParaRPr>
          </a:p>
          <a:p>
            <a:pPr marL="257175" lvl="1" indent="-257175" algn="just">
              <a:spcBef>
                <a:spcPts val="1350"/>
              </a:spcBef>
              <a:buFont typeface="Arial" panose="020B0604020202020204" pitchFamily="34" charset="0"/>
              <a:buChar char="•"/>
            </a:pPr>
            <a:endParaRPr lang="fr-BE" b="0" dirty="0" smtClean="0">
              <a:solidFill>
                <a:srgbClr val="0066FF"/>
              </a:solidFill>
              <a:ea typeface="+mn-ea"/>
              <a:cs typeface="+mn-cs"/>
            </a:endParaRPr>
          </a:p>
          <a:p>
            <a:pPr marL="257175" lvl="1" indent="-257175" algn="just">
              <a:spcBef>
                <a:spcPts val="1350"/>
              </a:spcBef>
              <a:buFont typeface="Arial" panose="020B0604020202020204" pitchFamily="34" charset="0"/>
              <a:buChar char="•"/>
            </a:pPr>
            <a:endParaRPr lang="fr-BE" b="0" dirty="0" smtClean="0">
              <a:solidFill>
                <a:srgbClr val="0066FF"/>
              </a:solidFill>
              <a:ea typeface="+mn-ea"/>
              <a:cs typeface="+mn-cs"/>
            </a:endParaRPr>
          </a:p>
          <a:p>
            <a:pPr marL="257175" lvl="1" indent="-257175" algn="just">
              <a:spcBef>
                <a:spcPts val="1350"/>
              </a:spcBef>
              <a:buFont typeface="Arial" panose="020B0604020202020204" pitchFamily="34" charset="0"/>
              <a:buChar char="•"/>
            </a:pPr>
            <a:endParaRPr lang="fr-BE" b="0" dirty="0">
              <a:solidFill>
                <a:srgbClr val="0066FF"/>
              </a:solidFill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31640" y="692696"/>
            <a:ext cx="6037673" cy="80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8775" indent="-35877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marL="0" indent="0" algn="ctr" defTabSz="342900">
              <a:defRPr/>
            </a:pPr>
            <a:r>
              <a:rPr lang="en-GB" sz="2100" b="1" dirty="0">
                <a:latin typeface="+mj-lt"/>
                <a:ea typeface="+mj-ea"/>
                <a:cs typeface="+mj-cs"/>
              </a:rPr>
              <a:t>Science &amp; Society</a:t>
            </a:r>
            <a:r>
              <a:rPr lang="en-US" sz="2100" dirty="0"/>
              <a:t/>
            </a:r>
            <a:br>
              <a:rPr lang="en-US" sz="2100" dirty="0"/>
            </a:br>
            <a:endParaRPr lang="en-GB" sz="2700" b="1" dirty="0">
              <a:solidFill>
                <a:srgbClr val="FFC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116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G RTD_PPT_template Bluebanner_E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DG RTD_PPT_template Bluebanner_EN</Template>
  <TotalTime>1676</TotalTime>
  <Words>527</Words>
  <Application>Microsoft Office PowerPoint</Application>
  <PresentationFormat>On-screen Show (4:3)</PresentationFormat>
  <Paragraphs>77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DG RTD_PPT_template Bluebanner_EN</vt:lpstr>
      <vt:lpstr>Open Science</vt:lpstr>
      <vt:lpstr>Holistic Policy Agenda: scope &amp; ambitions</vt:lpstr>
      <vt:lpstr>Open Access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BELSIS Petros (RTD)</dc:creator>
  <cp:lastModifiedBy>BJORNSSON Anette (RTD)</cp:lastModifiedBy>
  <cp:revision>155</cp:revision>
  <cp:lastPrinted>2016-11-18T15:11:31Z</cp:lastPrinted>
  <dcterms:created xsi:type="dcterms:W3CDTF">2015-11-24T13:11:44Z</dcterms:created>
  <dcterms:modified xsi:type="dcterms:W3CDTF">2019-09-22T10:29:36Z</dcterms:modified>
</cp:coreProperties>
</file>