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761" r:id="rId5"/>
  </p:sldMasterIdLst>
  <p:notesMasterIdLst>
    <p:notesMasterId r:id="rId12"/>
  </p:notesMasterIdLst>
  <p:handoutMasterIdLst>
    <p:handoutMasterId r:id="rId13"/>
  </p:handoutMasterIdLst>
  <p:sldIdLst>
    <p:sldId id="398" r:id="rId6"/>
    <p:sldId id="397" r:id="rId7"/>
    <p:sldId id="416" r:id="rId8"/>
    <p:sldId id="374" r:id="rId9"/>
    <p:sldId id="422" r:id="rId10"/>
    <p:sldId id="385" r:id="rId11"/>
  </p:sldIdLst>
  <p:sldSz cx="9144000" cy="6858000" type="screen4x3"/>
  <p:notesSz cx="6724650" cy="97742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079" userDrawn="1">
          <p15:clr>
            <a:srgbClr val="A4A3A4"/>
          </p15:clr>
        </p15:guide>
        <p15:guide id="2" pos="211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000000"/>
    <a:srgbClr val="107262"/>
    <a:srgbClr val="769DC2"/>
    <a:srgbClr val="96368B"/>
    <a:srgbClr val="FFD624"/>
    <a:srgbClr val="C0504D"/>
    <a:srgbClr val="CCECFF"/>
    <a:srgbClr val="CC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33" autoAdjust="0"/>
    <p:restoredTop sz="91628" autoAdjust="0"/>
  </p:normalViewPr>
  <p:slideViewPr>
    <p:cSldViewPr>
      <p:cViewPr>
        <p:scale>
          <a:sx n="85" d="100"/>
          <a:sy n="85" d="100"/>
        </p:scale>
        <p:origin x="-1397" y="-24"/>
      </p:cViewPr>
      <p:guideLst>
        <p:guide orient="horz" pos="2160"/>
        <p:guide pos="2880"/>
      </p:guideLst>
    </p:cSldViewPr>
  </p:slideViewPr>
  <p:notesTextViewPr>
    <p:cViewPr>
      <p:scale>
        <a:sx n="200" d="100"/>
        <a:sy n="200" d="100"/>
      </p:scale>
      <p:origin x="0" y="0"/>
    </p:cViewPr>
  </p:notesTextViewPr>
  <p:sorterViewPr>
    <p:cViewPr>
      <p:scale>
        <a:sx n="150" d="100"/>
        <a:sy n="150" d="100"/>
      </p:scale>
      <p:origin x="0" y="282"/>
    </p:cViewPr>
  </p:sorterViewPr>
  <p:notesViewPr>
    <p:cSldViewPr>
      <p:cViewPr varScale="1">
        <p:scale>
          <a:sx n="80" d="100"/>
          <a:sy n="80" d="100"/>
        </p:scale>
        <p:origin x="3966" y="84"/>
      </p:cViewPr>
      <p:guideLst>
        <p:guide orient="horz" pos="3079"/>
        <p:guide pos="211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3" rIns="90187" bIns="45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08335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3" rIns="90187" bIns="45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283420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3" rIns="90187" bIns="45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08335" y="9283420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3" rIns="90187" bIns="45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5EC7A9CE-B5D3-4830-AA57-DD8049CE9F26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367662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3" rIns="90187" bIns="45093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08335" y="0"/>
            <a:ext cx="2914748" cy="489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3" rIns="90187" bIns="45093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9163" y="733425"/>
            <a:ext cx="4887912" cy="36655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2153" y="4642492"/>
            <a:ext cx="5380347" cy="4398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3" rIns="90187" bIns="450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283420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3" rIns="90187" bIns="45093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08335" y="9283420"/>
            <a:ext cx="2914748" cy="489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187" tIns="45093" rIns="90187" bIns="45093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36441B25-C4D1-47DB-817D-B9C4FC5392FB}" type="slidenum">
              <a:rPr lang="en-GB"/>
              <a:pPr>
                <a:defRPr/>
              </a:pPr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9923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118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86928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53840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1995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6441B25-C4D1-47DB-817D-B9C4FC5392FB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3298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4230000" y="6669360"/>
            <a:ext cx="684213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306" y="2708920"/>
            <a:ext cx="3682646" cy="2880320"/>
          </a:xfrm>
          <a:prstGeom prst="rect">
            <a:avLst/>
          </a:prstGeom>
        </p:spPr>
        <p:txBody>
          <a:bodyPr anchor="t"/>
          <a:lstStyle>
            <a:lvl1pPr marL="0" indent="0">
              <a:defRPr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pic>
        <p:nvPicPr>
          <p:cNvPr id="8" name="Picture 10">
            <a:extLst>
              <a:ext uri="{FF2B5EF4-FFF2-40B4-BE49-F238E27FC236}">
                <a16:creationId xmlns:a16="http://schemas.microsoft.com/office/drawing/2014/main" xmlns="" id="{F9A123F2-B620-4E05-883E-36CF7CCBF8D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981075"/>
            <a:ext cx="9196388" cy="540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69518" y="194791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5724526" y="6116640"/>
            <a:ext cx="3070225" cy="62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980731"/>
            <a:ext cx="8229600" cy="9366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2276873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577013" y="115888"/>
            <a:ext cx="2133600" cy="476250"/>
          </a:xfrm>
        </p:spPr>
        <p:txBody>
          <a:bodyPr/>
          <a:lstStyle>
            <a:lvl1pPr>
              <a:defRPr sz="1200"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37300"/>
            <a:ext cx="2895600" cy="476250"/>
          </a:xfrm>
        </p:spPr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68313" y="6297613"/>
            <a:ext cx="2133600" cy="476250"/>
          </a:xfrm>
          <a:prstGeom prst="rect">
            <a:avLst/>
          </a:prstGeom>
        </p:spPr>
        <p:txBody>
          <a:bodyPr/>
          <a:lstStyle>
            <a:lvl1pPr algn="l">
              <a:defRPr smtClean="0">
                <a:latin typeface="Tahoma" pitchFamily="-72" charset="0"/>
                <a:ea typeface="ＭＳ Ｐゴシック" pitchFamily="-72" charset="-128"/>
                <a:cs typeface="ＭＳ Ｐゴシック" pitchFamily="-72" charset="-128"/>
              </a:defRPr>
            </a:lvl1pPr>
          </a:lstStyle>
          <a:p>
            <a:pPr>
              <a:defRPr/>
            </a:pPr>
            <a:fld id="{E48B9F0E-5E3D-4ED3-BD3B-23C4E953E842}" type="slidenum">
              <a:rPr lang="en-GB"/>
              <a:pPr>
                <a:defRPr/>
              </a:pPr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8043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0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6021288"/>
            <a:ext cx="9143592" cy="83671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/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145213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943367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589240"/>
            <a:ext cx="2015901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913"/>
          <a:stretch/>
        </p:blipFill>
        <p:spPr>
          <a:xfrm>
            <a:off x="3649648" y="0"/>
            <a:ext cx="5494351" cy="6857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84975"/>
            <a:ext cx="9144000" cy="573024"/>
          </a:xfrm>
          <a:prstGeom prst="rect">
            <a:avLst/>
          </a:prstGeom>
        </p:spPr>
      </p:pic>
      <p:pic>
        <p:nvPicPr>
          <p:cNvPr id="6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6648" y="5589240"/>
            <a:ext cx="2015901" cy="536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2036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3376"/>
            <a:ext cx="9144000" cy="5754624"/>
          </a:xfrm>
          <a:prstGeom prst="rect">
            <a:avLst/>
          </a:prstGeom>
        </p:spPr>
      </p:pic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06000" y="332656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000" y="6429118"/>
            <a:ext cx="684213" cy="456142"/>
          </a:xfrm>
          <a:prstGeom prst="rect">
            <a:avLst/>
          </a:prstGeom>
          <a:solidFill>
            <a:srgbClr val="13317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 userDrawn="1"/>
        </p:nvSpPr>
        <p:spPr>
          <a:xfrm>
            <a:off x="4173092" y="6388471"/>
            <a:ext cx="8460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900" b="0" i="1" dirty="0" err="1" smtClean="0">
                <a:solidFill>
                  <a:srgbClr val="FFFFFF"/>
                </a:solidFill>
                <a:latin typeface="EC Square Sans Pro Light" panose="020B0506000000020004" pitchFamily="34" charset="0"/>
              </a:rPr>
              <a:t>Research</a:t>
            </a:r>
            <a:r>
              <a:rPr lang="fr-BE" sz="900" b="0" i="1" dirty="0" smtClean="0">
                <a:solidFill>
                  <a:srgbClr val="FFFFFF"/>
                </a:solidFill>
                <a:latin typeface="EC Square Sans Pro Light" panose="020B0506000000020004" pitchFamily="34" charset="0"/>
              </a:rPr>
              <a:t> and Innovation </a:t>
            </a:r>
            <a:endParaRPr lang="en-GB" sz="900" b="0" i="1" dirty="0" err="1" smtClean="0">
              <a:solidFill>
                <a:srgbClr val="FFFFFF"/>
              </a:solidFill>
              <a:latin typeface="EC Square Sans Pro Light" panose="020B0506000000020004" pitchFamily="34" charset="0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0" y="4685074"/>
            <a:ext cx="2051720" cy="400110"/>
          </a:xfrm>
          <a:prstGeom prst="rect">
            <a:avLst/>
          </a:prstGeom>
          <a:solidFill>
            <a:schemeClr val="accent6"/>
          </a:solidFill>
        </p:spPr>
        <p:txBody>
          <a:bodyPr wrap="square" lIns="0" rtlCol="0" anchor="ctr" anchorCtr="0">
            <a:spAutoFit/>
          </a:bodyPr>
          <a:lstStyle/>
          <a:p>
            <a:pPr marL="444500"/>
            <a:r>
              <a:rPr lang="en-GB" sz="2000" b="0" i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</a:t>
            </a:r>
            <a:r>
              <a:rPr lang="en-GB" sz="2000" b="0" dirty="0" err="1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HorizonEU</a:t>
            </a:r>
            <a:r>
              <a:rPr lang="en-GB" sz="2000" b="0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2000" b="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58914" y="2624386"/>
            <a:ext cx="39604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0" dirty="0">
                <a:solidFill>
                  <a:srgbClr val="0E4194"/>
                </a:solidFill>
              </a:rPr>
              <a:t>Commission proposal for</a:t>
            </a:r>
            <a:endParaRPr lang="en-GB" sz="2000" b="0" dirty="0" err="1" smtClean="0">
              <a:solidFill>
                <a:srgbClr val="0E4194"/>
              </a:solidFill>
            </a:endParaRPr>
          </a:p>
        </p:txBody>
      </p:sp>
      <p:sp>
        <p:nvSpPr>
          <p:cNvPr id="15" name="TextBox 14"/>
          <p:cNvSpPr txBox="1"/>
          <p:nvPr userDrawn="1"/>
        </p:nvSpPr>
        <p:spPr>
          <a:xfrm>
            <a:off x="361627" y="3645024"/>
            <a:ext cx="465751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>
                <a:solidFill>
                  <a:srgbClr val="00B0F0"/>
                </a:solidFill>
                <a:latin typeface="Arial"/>
              </a:rPr>
              <a:t>THE NEXT EU RESEARCH &amp; INNOVATION  </a:t>
            </a:r>
            <a:r>
              <a:rPr lang="en-US" sz="1500" dirty="0" smtClean="0">
                <a:solidFill>
                  <a:srgbClr val="00B0F0"/>
                </a:solidFill>
                <a:latin typeface="Arial"/>
              </a:rPr>
              <a:t>PROGRAMME (2021 – 2027)</a:t>
            </a:r>
            <a:endParaRPr lang="en-GB" sz="1500" dirty="0" err="1" smtClean="0">
              <a:solidFill>
                <a:srgbClr val="00B0F0"/>
              </a:solidFill>
              <a:latin typeface="Arial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 hasCustomPrompt="1"/>
          </p:nvPr>
        </p:nvSpPr>
        <p:spPr>
          <a:xfrm>
            <a:off x="367913" y="5351661"/>
            <a:ext cx="4914642" cy="25243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="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Speaker Name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370664" y="5604099"/>
            <a:ext cx="4914642" cy="208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Name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355802" y="2892670"/>
            <a:ext cx="43197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0E4194"/>
                </a:solidFill>
                <a:latin typeface="Arial"/>
              </a:rPr>
              <a:t>Horizon Europe</a:t>
            </a:r>
            <a:endParaRPr lang="en-GB" sz="4000" b="0" dirty="0" err="1" smtClean="0">
              <a:solidFill>
                <a:srgbClr val="0E4194"/>
              </a:solidFill>
              <a:latin typeface="Arial"/>
            </a:endParaRPr>
          </a:p>
        </p:txBody>
      </p:sp>
      <p:sp>
        <p:nvSpPr>
          <p:cNvPr id="18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370664" y="5843364"/>
            <a:ext cx="4914642" cy="3532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i="0" baseline="0"/>
            </a:lvl1pPr>
            <a:lvl5pPr>
              <a:defRPr/>
            </a:lvl5pPr>
          </a:lstStyle>
          <a:p>
            <a:pPr lvl="0"/>
            <a:r>
              <a:rPr lang="fr-BE" dirty="0" smtClean="0"/>
              <a:t>Date of the Event</a:t>
            </a:r>
          </a:p>
          <a:p>
            <a:pPr lvl="0"/>
            <a:endParaRPr lang="fr-BE" dirty="0" smtClean="0"/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928929"/>
      </p:ext>
    </p:extLst>
  </p:cSld>
  <p:clrMapOvr>
    <a:masterClrMapping/>
  </p:clrMapOvr>
  <p:timing>
    <p:tnLst>
      <p:par>
        <p:cTn id="1" dur="indefinite" restart="never" nodeType="tmRoot"/>
      </p:par>
    </p:tnLst>
  </p:timing>
  <p:extLst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3533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300"/>
            <a:ext cx="9144000" cy="6858000"/>
          </a:xfrm>
          <a:prstGeom prst="rect">
            <a:avLst/>
          </a:prstGeom>
        </p:spPr>
      </p:pic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560" y="1071024"/>
            <a:ext cx="7920880" cy="343809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Enter your testimonial here</a:t>
            </a:r>
            <a:endParaRPr lang="en-GB" dirty="0"/>
          </a:p>
        </p:txBody>
      </p:sp>
      <p:sp>
        <p:nvSpPr>
          <p:cNvPr id="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3745335" y="4888209"/>
            <a:ext cx="5074815" cy="9890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GB" sz="2400" b="0" i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Name of the speaker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41886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" y="-99392"/>
            <a:ext cx="9143184" cy="6858000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5805264"/>
            <a:ext cx="9143592" cy="105273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GB" sz="1800" b="0">
              <a:solidFill>
                <a:srgbClr val="FFFFFF"/>
              </a:solidFill>
            </a:endParaRPr>
          </a:p>
        </p:txBody>
      </p:sp>
      <p:pic>
        <p:nvPicPr>
          <p:cNvPr id="4" name="Picture 17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7013" y="6021288"/>
            <a:ext cx="2243137" cy="59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6074009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LOGO CE-EN-quadri.eps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11513" y="548680"/>
            <a:ext cx="2304256" cy="16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546178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  <p:sldLayoutId id="2147483752" r:id="rId2"/>
    <p:sldLayoutId id="2147483754" r:id="rId3"/>
    <p:sldLayoutId id="2147483755" r:id="rId4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6515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86" r:id="rId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chemeClr val="tx1"/>
          </a:solidFill>
          <a:latin typeface="+mj-lt"/>
          <a:ea typeface="+mj-ea"/>
          <a:cs typeface="+mj-cs"/>
        </a:defRPr>
      </a:lvl1pPr>
      <a:lvl2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eaLnBrk="1" fontAlgn="base" hangingPunct="1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chemeClr val="accent2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chemeClr val="accent2">
              <a:lumMod val="50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defRPr sz="1400">
          <a:solidFill>
            <a:schemeClr val="accent2">
              <a:lumMod val="50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3FDC16A-6F0E-420B-87F3-862C457A89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3365" y="1580274"/>
            <a:ext cx="4464050" cy="60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FF6600"/>
              </a:buClr>
              <a:buFontTx/>
              <a:buNone/>
            </a:pPr>
            <a:r>
              <a:rPr lang="en-US" altLang="en-US" sz="12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Balkans Steering Platform on Research and Innovation</a:t>
            </a:r>
            <a:endParaRPr lang="en-US" altLang="en-US" sz="1200" b="1" i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FF6600"/>
              </a:buClr>
              <a:buFontTx/>
              <a:buNone/>
            </a:pPr>
            <a:r>
              <a:rPr lang="en-US" altLang="en-US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Brussels, 23 September 2019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xmlns="" id="{1F4C0E96-7E8E-4813-B6B0-FE75D0FA4400}"/>
              </a:ext>
            </a:extLst>
          </p:cNvPr>
          <p:cNvSpPr txBox="1">
            <a:spLocks noChangeArrowheads="1"/>
          </p:cNvSpPr>
          <p:nvPr/>
        </p:nvSpPr>
        <p:spPr>
          <a:xfrm>
            <a:off x="4573364" y="2420888"/>
            <a:ext cx="4464050" cy="2305050"/>
          </a:xfrm>
          <a:prstGeom prst="rect">
            <a:avLst/>
          </a:prstGeom>
        </p:spPr>
        <p:txBody>
          <a:bodyPr anchor="t"/>
          <a:lstStyle>
            <a:lvl1pPr marL="0" indent="0" algn="l" rtl="0" eaLnBrk="1" fontAlgn="base" hangingPunct="1">
              <a:spcBef>
                <a:spcPct val="0"/>
              </a:spcBef>
              <a:spcAft>
                <a:spcPct val="0"/>
              </a:spcAft>
              <a:defRPr sz="3000" b="1" baseline="0">
                <a:solidFill>
                  <a:schemeClr val="accent6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2400" kern="0" dirty="0" smtClean="0">
                <a:solidFill>
                  <a:schemeClr val="bg1"/>
                </a:solidFill>
              </a:rPr>
              <a:t>Research in and with Europe</a:t>
            </a:r>
            <a:r>
              <a:rPr lang="en-GB" altLang="en-US" sz="4400" kern="0" dirty="0" smtClean="0">
                <a:solidFill>
                  <a:schemeClr val="bg1"/>
                </a:solidFill>
              </a:rPr>
              <a:t/>
            </a:r>
            <a:br>
              <a:rPr lang="en-GB" altLang="en-US" sz="4400" kern="0" dirty="0" smtClean="0">
                <a:solidFill>
                  <a:schemeClr val="bg1"/>
                </a:solidFill>
              </a:rPr>
            </a:br>
            <a:r>
              <a:rPr lang="en-GB" altLang="en-US" sz="4400" kern="0" dirty="0" smtClean="0">
                <a:solidFill>
                  <a:schemeClr val="bg1"/>
                </a:solidFill>
              </a:rPr>
              <a:t>The Marie </a:t>
            </a:r>
            <a:r>
              <a:rPr lang="en-GB" altLang="en-US" sz="4400" kern="0" dirty="0" err="1" smtClean="0">
                <a:solidFill>
                  <a:schemeClr val="bg1"/>
                </a:solidFill>
              </a:rPr>
              <a:t>Skłodowska</a:t>
            </a:r>
            <a:r>
              <a:rPr lang="en-GB" altLang="en-US" sz="4400" kern="0" dirty="0" smtClean="0">
                <a:solidFill>
                  <a:schemeClr val="bg1"/>
                </a:solidFill>
              </a:rPr>
              <a:t>-Curie Actions</a:t>
            </a:r>
            <a:endParaRPr lang="en-GB" altLang="en-US" sz="4400" kern="0" dirty="0">
              <a:solidFill>
                <a:schemeClr val="bg1"/>
              </a:solidFill>
            </a:endParaRPr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xmlns="" id="{99DEE394-B4E2-4131-B087-FE7B8C3DD2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4008" y="5566552"/>
            <a:ext cx="4322762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bg1"/>
              </a:buClr>
              <a:buChar char="•"/>
              <a:defRPr sz="2400" i="1">
                <a:solidFill>
                  <a:srgbClr val="0F5494"/>
                </a:solidFill>
                <a:latin typeface="Verdana" panose="020B0604030504040204" pitchFamily="34" charset="0"/>
                <a:ea typeface="Geneva"/>
                <a:cs typeface="Geneva"/>
              </a:defRPr>
            </a:lvl1pPr>
            <a:lvl2pPr marL="742950" indent="-285750">
              <a:spcBef>
                <a:spcPct val="20000"/>
              </a:spcBef>
              <a:buClr>
                <a:srgbClr val="009FBA"/>
              </a:buClr>
              <a:buChar char="•"/>
              <a:defRPr sz="2000" b="1">
                <a:solidFill>
                  <a:srgbClr val="0F5494"/>
                </a:solidFill>
                <a:latin typeface="Verdana" panose="020B0604030504040204" pitchFamily="34" charset="0"/>
                <a:ea typeface="Geneva"/>
                <a:cs typeface="Geneva"/>
              </a:defRPr>
            </a:lvl2pPr>
            <a:lvl3pPr marL="1143000" indent="-22860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anose="020B0604030504040204" pitchFamily="34" charset="0"/>
                <a:ea typeface="Geneva"/>
                <a:cs typeface="Geneva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Geneva"/>
                <a:cs typeface="Geneva"/>
              </a:defRPr>
            </a:lvl9pPr>
          </a:lstStyle>
          <a:p>
            <a:pPr eaLnBrk="1" hangingPunct="1">
              <a:lnSpc>
                <a:spcPct val="110000"/>
              </a:lnSpc>
              <a:spcBef>
                <a:spcPct val="0"/>
              </a:spcBef>
              <a:buClr>
                <a:srgbClr val="FF6600"/>
              </a:buClr>
              <a:buFontTx/>
              <a:buNone/>
            </a:pPr>
            <a:r>
              <a:rPr lang="en-US" altLang="en-US" sz="1800" b="1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Claire Morel</a:t>
            </a:r>
            <a:r>
              <a:rPr lang="en-US" altLang="en-US" sz="1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altLang="en-US" sz="120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en-US" sz="1200" b="0" i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Head </a:t>
            </a:r>
            <a:r>
              <a:rPr lang="en-US" altLang="en-US" sz="1200" b="0" i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Unit, European Commission, DG EAC.C2</a:t>
            </a:r>
          </a:p>
        </p:txBody>
      </p:sp>
    </p:spTree>
    <p:extLst>
      <p:ext uri="{BB962C8B-B14F-4D97-AF65-F5344CB8AC3E}">
        <p14:creationId xmlns:p14="http://schemas.microsoft.com/office/powerpoint/2010/main" val="1362739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9" y="279994"/>
            <a:ext cx="8640960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buClr>
                <a:schemeClr val="tx1"/>
              </a:buClr>
            </a:pPr>
            <a:r>
              <a:rPr lang="en-GB" kern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MSCA in Horizon 2020 (2014-2020)</a:t>
            </a:r>
            <a:endParaRPr lang="en-GB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6588224" y="4581128"/>
            <a:ext cx="2063633" cy="830997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1"/>
              </a:buClr>
              <a:defRPr sz="2400" i="1">
                <a:solidFill>
                  <a:srgbClr val="0F5494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941333"/>
              </a:buClr>
              <a:buChar char="•"/>
              <a:defRPr sz="2000" b="1">
                <a:solidFill>
                  <a:srgbClr val="0F5494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defRPr sz="1400">
                <a:solidFill>
                  <a:srgbClr val="0F5494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EC Square Sans Pro"/>
                <a:cs typeface="Arial" panose="020B0604020202020204" pitchFamily="34" charset="0"/>
              </a:rPr>
              <a:t>+ European Researchers'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EC Square Sans Pro"/>
                <a:cs typeface="Arial" panose="020B0604020202020204" pitchFamily="34" charset="0"/>
              </a:rPr>
              <a:t>Night 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5652120" y="1061988"/>
            <a:ext cx="3240360" cy="3375124"/>
            <a:chOff x="508490" y="1052736"/>
            <a:chExt cx="5575678" cy="5402961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90" y="1052736"/>
              <a:ext cx="2771775" cy="265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968" y="1063627"/>
              <a:ext cx="2743200" cy="2657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722" y="3788697"/>
              <a:ext cx="2733675" cy="2628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" name="Picture 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40968" y="3788697"/>
              <a:ext cx="2733675" cy="2667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79512" y="1000075"/>
            <a:ext cx="5328592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600" b="0" dirty="0" smtClean="0">
                <a:solidFill>
                  <a:srgbClr val="0F5494"/>
                </a:solidFill>
                <a:latin typeface="+mn-lt"/>
              </a:rPr>
              <a:t>Support researcher training and career development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600" b="0" dirty="0" smtClean="0">
                <a:solidFill>
                  <a:srgbClr val="0F5494"/>
                </a:solidFill>
                <a:latin typeface="+mn-lt"/>
              </a:rPr>
              <a:t>Fund excellent research, bottom-up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600" dirty="0" smtClean="0">
                <a:solidFill>
                  <a:srgbClr val="0F5494"/>
                </a:solidFill>
                <a:latin typeface="+mn-lt"/>
              </a:rPr>
              <a:t>Promote researcher mobility 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600" b="0" dirty="0" smtClean="0">
                <a:solidFill>
                  <a:srgbClr val="0F5494"/>
                </a:solidFill>
                <a:latin typeface="+mn-lt"/>
              </a:rPr>
              <a:t>Stimulate international, inter-sectoral and interdisciplinary cooperation</a:t>
            </a:r>
          </a:p>
          <a:p>
            <a:pPr marL="342900" indent="-342900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GB" sz="1600" b="0" dirty="0" smtClean="0">
                <a:solidFill>
                  <a:srgbClr val="0F5494"/>
                </a:solidFill>
                <a:latin typeface="+mn-lt"/>
              </a:rPr>
              <a:t>Impact researcher careers, organisations, structures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fr-BE" sz="1600" b="0" dirty="0" smtClean="0">
              <a:solidFill>
                <a:srgbClr val="0F5494"/>
              </a:solidFill>
              <a:latin typeface="+mn-lt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fr-BE" sz="1600" b="0" dirty="0" smtClean="0">
                <a:solidFill>
                  <a:srgbClr val="0F5494"/>
                </a:solidFill>
                <a:latin typeface="+mn-lt"/>
              </a:rPr>
              <a:t>But…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endParaRPr lang="en-GB" sz="1600" b="0" dirty="0" smtClean="0">
              <a:solidFill>
                <a:srgbClr val="0F5494"/>
              </a:solidFill>
              <a:latin typeface="+mn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×"/>
            </a:pPr>
            <a:r>
              <a:rPr lang="en-GB" sz="1600" b="0" dirty="0">
                <a:solidFill>
                  <a:srgbClr val="0F5494"/>
                </a:solidFill>
                <a:latin typeface="+mn-lt"/>
              </a:rPr>
              <a:t>Number of researchers supported from and to the Western Balkans remains very modest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×"/>
            </a:pPr>
            <a:r>
              <a:rPr lang="fr-BE" sz="1600" b="0" dirty="0" err="1">
                <a:solidFill>
                  <a:srgbClr val="0F5494"/>
                </a:solidFill>
                <a:latin typeface="+mn-lt"/>
              </a:rPr>
              <a:t>Low</a:t>
            </a:r>
            <a:r>
              <a:rPr lang="fr-BE" sz="1600" b="0" dirty="0">
                <a:solidFill>
                  <a:srgbClr val="0F5494"/>
                </a:solidFill>
                <a:latin typeface="+mn-lt"/>
              </a:rPr>
              <a:t> </a:t>
            </a:r>
            <a:r>
              <a:rPr lang="fr-BE" sz="1600" b="0" dirty="0" err="1">
                <a:solidFill>
                  <a:srgbClr val="0F5494"/>
                </a:solidFill>
                <a:latin typeface="+mn-lt"/>
              </a:rPr>
              <a:t>success</a:t>
            </a:r>
            <a:r>
              <a:rPr lang="fr-BE" sz="1600" b="0" dirty="0">
                <a:solidFill>
                  <a:srgbClr val="0F5494"/>
                </a:solidFill>
                <a:latin typeface="+mn-lt"/>
              </a:rPr>
              <a:t> rates</a:t>
            </a:r>
            <a:endParaRPr lang="en-GB" sz="1600" b="0" dirty="0">
              <a:solidFill>
                <a:srgbClr val="0F5494"/>
              </a:solidFill>
              <a:latin typeface="+mn-lt"/>
            </a:endParaRP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×"/>
            </a:pPr>
            <a:r>
              <a:rPr lang="en-GB" sz="1600" b="0" dirty="0">
                <a:solidFill>
                  <a:srgbClr val="0F5494"/>
                </a:solidFill>
                <a:latin typeface="+mn-lt"/>
              </a:rPr>
              <a:t>Most mobility flows take place within the actions RISE and ITN, room for improvement in all actions but specially for IF and COFUND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×"/>
            </a:pPr>
            <a:r>
              <a:rPr lang="en-GB" sz="1600" b="0" dirty="0">
                <a:solidFill>
                  <a:srgbClr val="0F5494"/>
                </a:solidFill>
                <a:latin typeface="+mn-lt"/>
              </a:rPr>
              <a:t>WBCs organisations have received </a:t>
            </a:r>
            <a:r>
              <a:rPr lang="en-GB" sz="1600" dirty="0">
                <a:solidFill>
                  <a:srgbClr val="0F5494"/>
                </a:solidFill>
                <a:latin typeface="+mn-lt"/>
              </a:rPr>
              <a:t>€ 9 million EUR </a:t>
            </a:r>
            <a:r>
              <a:rPr lang="en-GB" sz="1600" b="0" dirty="0">
                <a:solidFill>
                  <a:srgbClr val="0F5494"/>
                </a:solidFill>
                <a:latin typeface="+mn-lt"/>
              </a:rPr>
              <a:t>in total, a modest sum compared to the budget available</a:t>
            </a:r>
          </a:p>
          <a:p>
            <a:pPr marL="342900" indent="-342900">
              <a:spcAft>
                <a:spcPts val="0"/>
              </a:spcAft>
              <a:buFont typeface="Arial" panose="020B0604020202020204" pitchFamily="34" charset="0"/>
              <a:buChar char="×"/>
            </a:pPr>
            <a:r>
              <a:rPr lang="en-US" sz="1600" b="0" dirty="0">
                <a:solidFill>
                  <a:srgbClr val="0F5494"/>
                </a:solidFill>
                <a:latin typeface="+mn-lt"/>
              </a:rPr>
              <a:t>Need to reach out to researchers in the Western Balkans through parallel initiatives to the MSCA (i.e. Widening Fellowships)</a:t>
            </a:r>
            <a:endParaRPr lang="en-GB" sz="1600" b="0" dirty="0">
              <a:solidFill>
                <a:srgbClr val="0F5494"/>
              </a:solidFill>
              <a:latin typeface="+mn-lt"/>
            </a:endParaRPr>
          </a:p>
          <a:p>
            <a:pPr marL="342900" indent="-342900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ü"/>
            </a:pPr>
            <a:endParaRPr lang="en-GB" sz="1400" b="0" dirty="0" smtClean="0">
              <a:solidFill>
                <a:srgbClr val="0F5494"/>
              </a:solidFill>
              <a:latin typeface="+mn-lt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2000" b="0" dirty="0" smtClean="0">
              <a:solidFill>
                <a:srgbClr val="0F54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92096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23529" y="279994"/>
            <a:ext cx="8640960" cy="720081"/>
          </a:xfrm>
          <a:prstGeom prst="rect">
            <a:avLst/>
          </a:prstGeom>
        </p:spPr>
        <p:txBody>
          <a:bodyPr/>
          <a:lstStyle>
            <a:lvl1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2pPr>
            <a:lvl3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3pPr>
            <a:lvl4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4pPr>
            <a:lvl5pPr marL="358775" indent="-3587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5pPr>
            <a:lvl6pPr marL="8159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6pPr>
            <a:lvl7pPr marL="12731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7pPr>
            <a:lvl8pPr marL="17303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8pPr>
            <a:lvl9pPr marL="2187575" algn="l" rtl="0" eaLnBrk="1" fontAlgn="base" hangingPunct="1">
              <a:spcBef>
                <a:spcPct val="0"/>
              </a:spcBef>
              <a:spcAft>
                <a:spcPct val="0"/>
              </a:spcAft>
              <a:defRPr sz="3000" b="1">
                <a:solidFill>
                  <a:srgbClr val="0F5494"/>
                </a:solidFill>
                <a:latin typeface="Verdana" pitchFamily="34" charset="0"/>
              </a:defRPr>
            </a:lvl9pPr>
          </a:lstStyle>
          <a:p>
            <a:pPr marL="0" indent="0">
              <a:buClr>
                <a:schemeClr val="tx1"/>
              </a:buClr>
            </a:pPr>
            <a:r>
              <a:rPr lang="en-GB" kern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Western Balkans and the MSCA (2014-now*)</a:t>
            </a:r>
            <a:br>
              <a:rPr lang="en-GB" kern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kern="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 20 September 2019</a:t>
            </a:r>
            <a:endParaRPr lang="en-GB" kern="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512" y="1196752"/>
            <a:ext cx="8784977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F5494"/>
                </a:solidFill>
                <a:latin typeface="+mn-lt"/>
              </a:rPr>
              <a:t>336 researchers from WBCs </a:t>
            </a:r>
            <a:r>
              <a:rPr lang="en-GB" sz="2000" b="0" dirty="0" smtClean="0">
                <a:solidFill>
                  <a:srgbClr val="0F5494"/>
                </a:solidFill>
                <a:latin typeface="+mn-lt"/>
              </a:rPr>
              <a:t>funded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0F5494"/>
                </a:solidFill>
                <a:latin typeface="+mn-lt"/>
              </a:rPr>
              <a:t>66 WBCs organisations </a:t>
            </a:r>
            <a:r>
              <a:rPr lang="en-GB" sz="2000" b="0" dirty="0" smtClean="0">
                <a:solidFill>
                  <a:srgbClr val="0F5494"/>
                </a:solidFill>
                <a:latin typeface="+mn-lt"/>
              </a:rPr>
              <a:t>with +100 </a:t>
            </a:r>
            <a:r>
              <a:rPr lang="en-GB" sz="2000" b="0" dirty="0">
                <a:solidFill>
                  <a:srgbClr val="0F5494"/>
                </a:solidFill>
                <a:latin typeface="+mn-lt"/>
              </a:rPr>
              <a:t>participations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GB" sz="2000" b="0" dirty="0" smtClean="0">
                <a:solidFill>
                  <a:srgbClr val="0F5494"/>
                </a:solidFill>
                <a:latin typeface="+mn-lt"/>
              </a:rPr>
              <a:t>WBCs receiving </a:t>
            </a:r>
            <a:r>
              <a:rPr lang="en-GB" sz="2000" dirty="0" smtClean="0">
                <a:solidFill>
                  <a:srgbClr val="0F5494"/>
                </a:solidFill>
                <a:latin typeface="+mn-lt"/>
              </a:rPr>
              <a:t>€ </a:t>
            </a:r>
            <a:r>
              <a:rPr lang="en-GB" sz="2000" dirty="0">
                <a:solidFill>
                  <a:srgbClr val="0F5494"/>
                </a:solidFill>
                <a:latin typeface="+mn-lt"/>
              </a:rPr>
              <a:t>9</a:t>
            </a:r>
            <a:r>
              <a:rPr lang="en-GB" sz="2000" dirty="0" smtClean="0">
                <a:solidFill>
                  <a:srgbClr val="0F5494"/>
                </a:solidFill>
                <a:latin typeface="+mn-lt"/>
              </a:rPr>
              <a:t> million EUR </a:t>
            </a:r>
            <a:r>
              <a:rPr lang="en-GB" sz="2000" b="0" dirty="0" smtClean="0">
                <a:solidFill>
                  <a:srgbClr val="0F5494"/>
                </a:solidFill>
                <a:latin typeface="+mn-lt"/>
              </a:rPr>
              <a:t>in total</a:t>
            </a: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F5494"/>
              </a:solidFill>
              <a:latin typeface="+mn-lt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2000" b="0" dirty="0" smtClean="0">
              <a:solidFill>
                <a:srgbClr val="0F5494"/>
              </a:solidFill>
              <a:latin typeface="+mn-lt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F5494"/>
              </a:solidFill>
              <a:latin typeface="+mn-lt"/>
            </a:endParaRPr>
          </a:p>
          <a:p>
            <a:pPr marL="342900" indent="-342900"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en-GB" sz="2000" b="0" dirty="0" smtClean="0">
              <a:solidFill>
                <a:srgbClr val="0F5494"/>
              </a:solidFill>
              <a:latin typeface="+mn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dirty="0">
              <a:solidFill>
                <a:srgbClr val="0F5494"/>
              </a:solidFill>
              <a:latin typeface="+mn-lt"/>
            </a:endParaRPr>
          </a:p>
          <a:p>
            <a:pPr marL="342900" indent="-34290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n-GB" sz="2000" b="0" dirty="0" smtClean="0">
              <a:solidFill>
                <a:srgbClr val="0F5494"/>
              </a:solidFill>
              <a:latin typeface="+mn-lt"/>
            </a:endParaRPr>
          </a:p>
          <a:p>
            <a:pPr>
              <a:spcBef>
                <a:spcPts val="1200"/>
              </a:spcBef>
              <a:spcAft>
                <a:spcPts val="0"/>
              </a:spcAft>
            </a:pPr>
            <a:endParaRPr lang="en-GB" sz="2000" b="0" dirty="0" smtClean="0">
              <a:solidFill>
                <a:srgbClr val="0F5494"/>
              </a:solidFill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7322005"/>
              </p:ext>
            </p:extLst>
          </p:nvPr>
        </p:nvGraphicFramePr>
        <p:xfrm>
          <a:off x="431539" y="2636912"/>
          <a:ext cx="8280921" cy="31194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389920">
                  <a:extLst>
                    <a:ext uri="{9D8B030D-6E8A-4147-A177-3AD203B41FA5}">
                      <a16:colId xmlns:a16="http://schemas.microsoft.com/office/drawing/2014/main" xmlns="" val="3407492819"/>
                    </a:ext>
                  </a:extLst>
                </a:gridCol>
                <a:gridCol w="1995928">
                  <a:extLst>
                    <a:ext uri="{9D8B030D-6E8A-4147-A177-3AD203B41FA5}">
                      <a16:colId xmlns:a16="http://schemas.microsoft.com/office/drawing/2014/main" xmlns="" val="1140105756"/>
                    </a:ext>
                  </a:extLst>
                </a:gridCol>
                <a:gridCol w="1731296">
                  <a:extLst>
                    <a:ext uri="{9D8B030D-6E8A-4147-A177-3AD203B41FA5}">
                      <a16:colId xmlns:a16="http://schemas.microsoft.com/office/drawing/2014/main" xmlns="" val="1635390333"/>
                    </a:ext>
                  </a:extLst>
                </a:gridCol>
                <a:gridCol w="1599679">
                  <a:extLst>
                    <a:ext uri="{9D8B030D-6E8A-4147-A177-3AD203B41FA5}">
                      <a16:colId xmlns:a16="http://schemas.microsoft.com/office/drawing/2014/main" xmlns="" val="3383629427"/>
                    </a:ext>
                  </a:extLst>
                </a:gridCol>
                <a:gridCol w="1564098">
                  <a:extLst>
                    <a:ext uri="{9D8B030D-6E8A-4147-A177-3AD203B41FA5}">
                      <a16:colId xmlns:a16="http://schemas.microsoft.com/office/drawing/2014/main" xmlns="" val="2822852177"/>
                    </a:ext>
                  </a:extLst>
                </a:gridCol>
              </a:tblGrid>
              <a:tr h="906202">
                <a:tc>
                  <a:txBody>
                    <a:bodyPr/>
                    <a:lstStyle/>
                    <a:p>
                      <a:endParaRPr lang="fr-BE" sz="1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#</a:t>
                      </a:r>
                      <a:r>
                        <a:rPr lang="fr-BE" sz="1800" baseline="0" dirty="0" smtClean="0"/>
                        <a:t> participations </a:t>
                      </a:r>
                      <a:r>
                        <a:rPr lang="fr-BE" sz="1800" baseline="0" dirty="0" err="1" smtClean="0"/>
                        <a:t>WBCs</a:t>
                      </a:r>
                      <a:r>
                        <a:rPr lang="fr-BE" sz="1800" baseline="0" dirty="0" smtClean="0"/>
                        <a:t> o</a:t>
                      </a:r>
                      <a:r>
                        <a:rPr lang="fr-BE" sz="1800" dirty="0" smtClean="0"/>
                        <a:t>rganisations</a:t>
                      </a:r>
                      <a:endParaRPr lang="fr-B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smtClean="0"/>
                        <a:t>Contribution EU to </a:t>
                      </a:r>
                      <a:r>
                        <a:rPr lang="fr-BE" sz="1800" dirty="0" err="1" smtClean="0"/>
                        <a:t>WBCs</a:t>
                      </a:r>
                      <a:r>
                        <a:rPr lang="fr-BE" sz="1800" dirty="0" smtClean="0"/>
                        <a:t> (</a:t>
                      </a:r>
                      <a:r>
                        <a:rPr lang="fr-BE" sz="1800" dirty="0" err="1" smtClean="0"/>
                        <a:t>thousand</a:t>
                      </a:r>
                      <a:r>
                        <a:rPr lang="fr-BE" sz="1800" baseline="0" dirty="0" smtClean="0"/>
                        <a:t> </a:t>
                      </a:r>
                      <a:r>
                        <a:rPr lang="fr-BE" sz="1800" dirty="0" smtClean="0"/>
                        <a:t>€)</a:t>
                      </a:r>
                      <a:endParaRPr lang="fr-B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Involved</a:t>
                      </a:r>
                      <a:r>
                        <a:rPr lang="fr-BE" sz="1800" dirty="0" smtClean="0"/>
                        <a:t> </a:t>
                      </a:r>
                      <a:r>
                        <a:rPr lang="fr-BE" sz="1800" dirty="0" err="1" smtClean="0"/>
                        <a:t>WBCs</a:t>
                      </a:r>
                      <a:r>
                        <a:rPr lang="fr-BE" sz="1800" dirty="0" smtClean="0"/>
                        <a:t> </a:t>
                      </a:r>
                      <a:r>
                        <a:rPr lang="fr-BE" sz="1800" dirty="0" err="1" smtClean="0"/>
                        <a:t>researchers</a:t>
                      </a:r>
                      <a:endParaRPr lang="fr-BE" sz="18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BE" sz="1800" dirty="0" err="1" smtClean="0"/>
                        <a:t>Researchers</a:t>
                      </a:r>
                      <a:r>
                        <a:rPr lang="fr-BE" sz="1800" dirty="0" smtClean="0"/>
                        <a:t> </a:t>
                      </a:r>
                      <a:r>
                        <a:rPr lang="fr-BE" sz="1800" dirty="0" err="1" smtClean="0"/>
                        <a:t>going</a:t>
                      </a:r>
                      <a:r>
                        <a:rPr lang="fr-BE" sz="1800" dirty="0" smtClean="0"/>
                        <a:t> to </a:t>
                      </a:r>
                      <a:r>
                        <a:rPr lang="fr-BE" sz="1800" dirty="0" err="1" smtClean="0"/>
                        <a:t>WBCs</a:t>
                      </a:r>
                      <a:endParaRPr lang="fr-BE" sz="18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897996"/>
                  </a:ext>
                </a:extLst>
              </a:tr>
              <a:tr h="367515">
                <a:tc>
                  <a:txBody>
                    <a:bodyPr/>
                    <a:lstStyle/>
                    <a:p>
                      <a:r>
                        <a:rPr lang="fr-BE" sz="1800" b="1" dirty="0" smtClean="0">
                          <a:solidFill>
                            <a:schemeClr val="accent3"/>
                          </a:solidFill>
                        </a:rPr>
                        <a:t>ITN</a:t>
                      </a:r>
                      <a:endParaRPr lang="fr-BE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18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2,382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118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74527670"/>
                  </a:ext>
                </a:extLst>
              </a:tr>
              <a:tr h="367515">
                <a:tc>
                  <a:txBody>
                    <a:bodyPr/>
                    <a:lstStyle/>
                    <a:p>
                      <a:r>
                        <a:rPr lang="fr-BE" sz="1800" b="1" dirty="0" smtClean="0">
                          <a:solidFill>
                            <a:schemeClr val="accent3"/>
                          </a:solidFill>
                        </a:rPr>
                        <a:t>IF</a:t>
                      </a:r>
                      <a:endParaRPr lang="fr-BE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2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380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43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2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51168095"/>
                  </a:ext>
                </a:extLst>
              </a:tr>
              <a:tr h="367515">
                <a:tc>
                  <a:txBody>
                    <a:bodyPr/>
                    <a:lstStyle/>
                    <a:p>
                      <a:r>
                        <a:rPr lang="fr-BE" sz="1800" b="1" dirty="0" smtClean="0">
                          <a:solidFill>
                            <a:schemeClr val="accent3"/>
                          </a:solidFill>
                        </a:rPr>
                        <a:t>RISE</a:t>
                      </a:r>
                      <a:endParaRPr lang="fr-BE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35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4,740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148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72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63858634"/>
                  </a:ext>
                </a:extLst>
              </a:tr>
              <a:tr h="367515">
                <a:tc>
                  <a:txBody>
                    <a:bodyPr/>
                    <a:lstStyle/>
                    <a:p>
                      <a:r>
                        <a:rPr lang="fr-BE" sz="1800" b="1" dirty="0" smtClean="0">
                          <a:solidFill>
                            <a:schemeClr val="accent3"/>
                          </a:solidFill>
                        </a:rPr>
                        <a:t>COFUND</a:t>
                      </a:r>
                      <a:endParaRPr lang="fr-BE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1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0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27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0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67280666"/>
                  </a:ext>
                </a:extLst>
              </a:tr>
              <a:tr h="367515">
                <a:tc>
                  <a:txBody>
                    <a:bodyPr/>
                    <a:lstStyle/>
                    <a:p>
                      <a:r>
                        <a:rPr lang="fr-BE" sz="1800" b="1" dirty="0" smtClean="0">
                          <a:solidFill>
                            <a:schemeClr val="accent3"/>
                          </a:solidFill>
                        </a:rPr>
                        <a:t>NIGHT</a:t>
                      </a:r>
                      <a:endParaRPr lang="fr-BE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48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1,650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n/a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dirty="0" smtClean="0">
                          <a:solidFill>
                            <a:schemeClr val="accent3"/>
                          </a:solidFill>
                        </a:rPr>
                        <a:t>n/a</a:t>
                      </a:r>
                      <a:endParaRPr lang="fr-BE" sz="1800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77999757"/>
                  </a:ext>
                </a:extLst>
              </a:tr>
              <a:tr h="367515">
                <a:tc>
                  <a:txBody>
                    <a:bodyPr/>
                    <a:lstStyle/>
                    <a:p>
                      <a:r>
                        <a:rPr lang="fr-BE" sz="1800" b="1" dirty="0" smtClean="0">
                          <a:solidFill>
                            <a:schemeClr val="accent3"/>
                          </a:solidFill>
                        </a:rPr>
                        <a:t>TOTAL</a:t>
                      </a:r>
                      <a:endParaRPr lang="fr-BE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 smtClean="0">
                          <a:solidFill>
                            <a:schemeClr val="accent3"/>
                          </a:solidFill>
                        </a:rPr>
                        <a:t>104</a:t>
                      </a:r>
                      <a:endParaRPr lang="fr-BE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 smtClean="0">
                          <a:solidFill>
                            <a:schemeClr val="accent3"/>
                          </a:solidFill>
                        </a:rPr>
                        <a:t>9,152</a:t>
                      </a:r>
                      <a:endParaRPr lang="fr-BE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 smtClean="0">
                          <a:solidFill>
                            <a:schemeClr val="accent3"/>
                          </a:solidFill>
                        </a:rPr>
                        <a:t>336</a:t>
                      </a:r>
                      <a:endParaRPr lang="fr-BE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BE" sz="1800" b="1" dirty="0" smtClean="0">
                          <a:solidFill>
                            <a:schemeClr val="accent3"/>
                          </a:solidFill>
                        </a:rPr>
                        <a:t>79</a:t>
                      </a:r>
                      <a:endParaRPr lang="fr-BE" sz="1800" b="1" dirty="0">
                        <a:solidFill>
                          <a:schemeClr val="accent3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377711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191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279382" y="269831"/>
            <a:ext cx="8675936" cy="720081"/>
          </a:xfrm>
          <a:prstGeom prst="rect">
            <a:avLst/>
          </a:prstGeom>
        </p:spPr>
        <p:txBody>
          <a:bodyPr/>
          <a:lstStyle/>
          <a:p>
            <a:pPr marL="0" indent="0">
              <a:buClr>
                <a:schemeClr val="tx1"/>
              </a:buClr>
            </a:pPr>
            <a:r>
              <a:rPr lang="en-GB" dirty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MSCA in Horizon </a:t>
            </a:r>
            <a:r>
              <a:rPr lang="en-GB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</a:t>
            </a:r>
            <a:br>
              <a:rPr lang="en-GB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2400" dirty="0" smtClean="0">
                <a:solidFill>
                  <a:srgbClr val="0F54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Evolution in the implementation</a:t>
            </a:r>
            <a:endParaRPr lang="en-GB" sz="2400" dirty="0">
              <a:solidFill>
                <a:srgbClr val="0F54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ontent Placeholder 2"/>
          <p:cNvSpPr txBox="1">
            <a:spLocks/>
          </p:cNvSpPr>
          <p:nvPr/>
        </p:nvSpPr>
        <p:spPr>
          <a:xfrm>
            <a:off x="512894" y="1700808"/>
            <a:ext cx="8208912" cy="392182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  <a:buClr>
                <a:srgbClr val="FBC400"/>
              </a:buClr>
            </a:pPr>
            <a:endParaRPr lang="en-GB" sz="2000" b="0" i="0" kern="0" dirty="0" smtClean="0">
              <a:solidFill>
                <a:srgbClr val="878685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FBC400"/>
              </a:buClr>
            </a:pPr>
            <a:endParaRPr lang="en-GB" sz="2000" b="0" i="0" kern="0" dirty="0" smtClean="0">
              <a:solidFill>
                <a:srgbClr val="878685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FBC400"/>
              </a:buClr>
            </a:pPr>
            <a:endParaRPr lang="en-GB" sz="2000" b="0" i="0" kern="0" dirty="0" smtClean="0">
              <a:solidFill>
                <a:srgbClr val="878685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12894" y="1700808"/>
            <a:ext cx="8208912" cy="4824536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  <a:buClrTx/>
            </a:pPr>
            <a:endParaRPr lang="en-GB" sz="2000" b="0" i="0" kern="0" dirty="0" smtClean="0">
              <a:solidFill>
                <a:srgbClr val="878685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FBC400"/>
              </a:buClr>
            </a:pPr>
            <a:endParaRPr lang="en-GB" sz="2000" b="0" i="0" kern="0" dirty="0" smtClean="0">
              <a:solidFill>
                <a:srgbClr val="878685">
                  <a:lumMod val="50000"/>
                </a:srgbClr>
              </a:solidFill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  <a:buClr>
                <a:srgbClr val="FBC400"/>
              </a:buClr>
            </a:pPr>
            <a:endParaRPr lang="en-GB" sz="2000" b="0" i="0" kern="0" dirty="0" smtClean="0">
              <a:solidFill>
                <a:srgbClr val="878685">
                  <a:lumMod val="50000"/>
                </a:srgbClr>
              </a:solidFill>
              <a:cs typeface="Arial" panose="020B0604020202020204" pitchFamily="34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63561" y="1556792"/>
            <a:ext cx="8307578" cy="4392488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sz="2000" i="0" dirty="0" smtClean="0">
                <a:solidFill>
                  <a:srgbClr val="0F5494"/>
                </a:solidFill>
              </a:rPr>
              <a:t>Streamlined actions</a:t>
            </a:r>
          </a:p>
          <a:p>
            <a:r>
              <a:rPr lang="fr-BE" sz="1400" b="0" dirty="0">
                <a:solidFill>
                  <a:srgbClr val="0F5494"/>
                </a:solidFill>
              </a:rPr>
              <a:t>1. MSCA </a:t>
            </a:r>
            <a:r>
              <a:rPr lang="fr-BE" sz="1400" b="0" dirty="0" err="1" smtClean="0">
                <a:solidFill>
                  <a:srgbClr val="0F5494"/>
                </a:solidFill>
              </a:rPr>
              <a:t>Doctorates</a:t>
            </a:r>
            <a:r>
              <a:rPr lang="fr-BE" sz="1400" b="0" dirty="0" smtClean="0">
                <a:solidFill>
                  <a:srgbClr val="0F5494"/>
                </a:solidFill>
              </a:rPr>
              <a:t>	</a:t>
            </a:r>
            <a:r>
              <a:rPr lang="fr-BE" sz="1400" b="0" dirty="0" smtClean="0">
                <a:solidFill>
                  <a:srgbClr val="0F5494"/>
                </a:solidFill>
                <a:sym typeface="Symbol"/>
              </a:rPr>
              <a:t> </a:t>
            </a:r>
            <a:r>
              <a:rPr lang="fr-BE" sz="1400" b="0" dirty="0">
                <a:solidFill>
                  <a:srgbClr val="0F5494"/>
                </a:solidFill>
                <a:sym typeface="Symbol"/>
              </a:rPr>
              <a:t>doctoral candidates</a:t>
            </a:r>
          </a:p>
          <a:p>
            <a:r>
              <a:rPr lang="fr-BE" sz="1400" b="0" dirty="0">
                <a:solidFill>
                  <a:srgbClr val="0F5494"/>
                </a:solidFill>
                <a:sym typeface="Symbol"/>
              </a:rPr>
              <a:t>2. MSCA </a:t>
            </a:r>
            <a:r>
              <a:rPr lang="fr-BE" sz="1400" b="0" dirty="0" err="1" smtClean="0">
                <a:solidFill>
                  <a:srgbClr val="0F5494"/>
                </a:solidFill>
                <a:sym typeface="Symbol"/>
              </a:rPr>
              <a:t>Postdocs</a:t>
            </a:r>
            <a:r>
              <a:rPr lang="fr-BE" sz="1400" b="0" dirty="0">
                <a:solidFill>
                  <a:srgbClr val="0F5494"/>
                </a:solidFill>
                <a:sym typeface="Symbol"/>
              </a:rPr>
              <a:t>	</a:t>
            </a:r>
            <a:r>
              <a:rPr lang="fr-BE" sz="1400" b="0" dirty="0" smtClean="0">
                <a:solidFill>
                  <a:srgbClr val="0F5494"/>
                </a:solidFill>
                <a:sym typeface="Symbol"/>
              </a:rPr>
              <a:t>	 </a:t>
            </a:r>
            <a:r>
              <a:rPr lang="fr-BE" sz="1400" b="0" dirty="0">
                <a:solidFill>
                  <a:srgbClr val="0F5494"/>
                </a:solidFill>
                <a:sym typeface="Symbol"/>
              </a:rPr>
              <a:t>postdoctoral </a:t>
            </a:r>
            <a:r>
              <a:rPr lang="fr-BE" sz="1400" b="0" dirty="0" err="1">
                <a:solidFill>
                  <a:srgbClr val="0F5494"/>
                </a:solidFill>
                <a:sym typeface="Symbol"/>
              </a:rPr>
              <a:t>researchers</a:t>
            </a:r>
            <a:endParaRPr lang="fr-BE" sz="1400" b="0" dirty="0">
              <a:solidFill>
                <a:srgbClr val="0F5494"/>
              </a:solidFill>
              <a:sym typeface="Symbol"/>
            </a:endParaRPr>
          </a:p>
          <a:p>
            <a:r>
              <a:rPr lang="fr-BE" sz="1400" b="0" dirty="0">
                <a:solidFill>
                  <a:srgbClr val="0F5494"/>
                </a:solidFill>
                <a:sym typeface="Symbol"/>
              </a:rPr>
              <a:t>3. MSCA Staff </a:t>
            </a:r>
            <a:r>
              <a:rPr lang="fr-BE" sz="1400" b="0" dirty="0" smtClean="0">
                <a:solidFill>
                  <a:srgbClr val="0F5494"/>
                </a:solidFill>
                <a:sym typeface="Symbol"/>
              </a:rPr>
              <a:t>Exchanges	 </a:t>
            </a:r>
            <a:r>
              <a:rPr lang="fr-BE" sz="1400" b="0" dirty="0" err="1">
                <a:solidFill>
                  <a:srgbClr val="0F5494"/>
                </a:solidFill>
                <a:sym typeface="Symbol"/>
              </a:rPr>
              <a:t>any</a:t>
            </a:r>
            <a:r>
              <a:rPr lang="fr-BE" sz="1400" b="0" dirty="0">
                <a:solidFill>
                  <a:srgbClr val="0F5494"/>
                </a:solidFill>
                <a:sym typeface="Symbol"/>
              </a:rPr>
              <a:t> type of </a:t>
            </a:r>
            <a:r>
              <a:rPr lang="fr-BE" sz="1400" b="0" dirty="0" err="1">
                <a:solidFill>
                  <a:srgbClr val="0F5494"/>
                </a:solidFill>
                <a:sym typeface="Symbol"/>
              </a:rPr>
              <a:t>research</a:t>
            </a:r>
            <a:r>
              <a:rPr lang="fr-BE" sz="1400" b="0" dirty="0">
                <a:solidFill>
                  <a:srgbClr val="0F5494"/>
                </a:solidFill>
                <a:sym typeface="Symbol"/>
              </a:rPr>
              <a:t> staff</a:t>
            </a:r>
          </a:p>
          <a:p>
            <a:r>
              <a:rPr lang="fr-BE" sz="1400" b="0" dirty="0">
                <a:solidFill>
                  <a:srgbClr val="0F5494"/>
                </a:solidFill>
                <a:sym typeface="Symbol"/>
              </a:rPr>
              <a:t>4. MSCA </a:t>
            </a:r>
            <a:r>
              <a:rPr lang="fr-BE" sz="1400" b="0" dirty="0" err="1" smtClean="0">
                <a:solidFill>
                  <a:srgbClr val="0F5494"/>
                </a:solidFill>
                <a:sym typeface="Symbol"/>
              </a:rPr>
              <a:t>Cofund</a:t>
            </a:r>
            <a:r>
              <a:rPr lang="fr-BE" sz="1400" b="0" dirty="0" smtClean="0">
                <a:solidFill>
                  <a:srgbClr val="0F5494"/>
                </a:solidFill>
                <a:sym typeface="Symbol"/>
              </a:rPr>
              <a:t>		 </a:t>
            </a:r>
            <a:r>
              <a:rPr lang="fr-BE" sz="1400" b="0" dirty="0" err="1">
                <a:solidFill>
                  <a:srgbClr val="0F5494"/>
                </a:solidFill>
                <a:sym typeface="Symbol"/>
              </a:rPr>
              <a:t>co-funding</a:t>
            </a:r>
            <a:r>
              <a:rPr lang="fr-BE" sz="1400" b="0" dirty="0">
                <a:solidFill>
                  <a:srgbClr val="0F5494"/>
                </a:solidFill>
                <a:sym typeface="Symbol"/>
              </a:rPr>
              <a:t> training programmes</a:t>
            </a:r>
          </a:p>
          <a:p>
            <a:r>
              <a:rPr lang="fr-BE" sz="1400" b="0" dirty="0">
                <a:solidFill>
                  <a:srgbClr val="0F5494"/>
                </a:solidFill>
                <a:sym typeface="Symbol"/>
              </a:rPr>
              <a:t>5. MSCA </a:t>
            </a:r>
            <a:r>
              <a:rPr lang="fr-BE" sz="1400" b="0" dirty="0" smtClean="0">
                <a:solidFill>
                  <a:srgbClr val="0F5494"/>
                </a:solidFill>
                <a:sym typeface="Symbol"/>
              </a:rPr>
              <a:t>and </a:t>
            </a:r>
            <a:r>
              <a:rPr lang="fr-BE" sz="1400" b="0" dirty="0" err="1" smtClean="0">
                <a:solidFill>
                  <a:srgbClr val="0F5494"/>
                </a:solidFill>
                <a:sym typeface="Symbol"/>
              </a:rPr>
              <a:t>citizens</a:t>
            </a:r>
            <a:r>
              <a:rPr lang="fr-BE" sz="1400" b="0" dirty="0" smtClean="0">
                <a:solidFill>
                  <a:srgbClr val="0F5494"/>
                </a:solidFill>
                <a:sym typeface="Symbol"/>
              </a:rPr>
              <a:t>	 </a:t>
            </a:r>
            <a:r>
              <a:rPr lang="fr-BE" sz="1400" b="0" dirty="0">
                <a:solidFill>
                  <a:srgbClr val="0F5494"/>
                </a:solidFill>
                <a:sym typeface="Symbol"/>
              </a:rPr>
              <a:t>public </a:t>
            </a:r>
            <a:r>
              <a:rPr lang="fr-BE" sz="1400" b="0" dirty="0" err="1">
                <a:solidFill>
                  <a:srgbClr val="0F5494"/>
                </a:solidFill>
                <a:sym typeface="Symbol"/>
              </a:rPr>
              <a:t>outreach</a:t>
            </a:r>
            <a:r>
              <a:rPr lang="fr-BE" sz="1400" b="0" dirty="0">
                <a:solidFill>
                  <a:srgbClr val="0F5494"/>
                </a:solidFill>
                <a:sym typeface="Symbol"/>
              </a:rPr>
              <a:t> </a:t>
            </a:r>
            <a:r>
              <a:rPr lang="fr-BE" sz="1400" b="0" dirty="0" err="1" smtClean="0">
                <a:solidFill>
                  <a:srgbClr val="0F5494"/>
                </a:solidFill>
                <a:sym typeface="Symbol"/>
              </a:rPr>
              <a:t>events</a:t>
            </a:r>
            <a:endParaRPr lang="fr-BE" sz="1400" b="0" dirty="0">
              <a:solidFill>
                <a:srgbClr val="0F5494"/>
              </a:solidFill>
              <a:sym typeface="Symbol"/>
            </a:endParaRPr>
          </a:p>
          <a:p>
            <a:endParaRPr lang="fr-BE" sz="1200" b="0" dirty="0">
              <a:solidFill>
                <a:srgbClr val="0F5494"/>
              </a:solidFill>
              <a:sym typeface="Symbol"/>
            </a:endParaRPr>
          </a:p>
          <a:p>
            <a:pPr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sz="2000" b="0" i="0" dirty="0" smtClean="0">
                <a:solidFill>
                  <a:srgbClr val="0F5494"/>
                </a:solidFill>
              </a:rPr>
              <a:t>Continuation of simplified form of grants</a:t>
            </a:r>
          </a:p>
          <a:p>
            <a:pPr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sz="2000" i="0" dirty="0" smtClean="0">
                <a:solidFill>
                  <a:srgbClr val="0F5494"/>
                </a:solidFill>
              </a:rPr>
              <a:t>Simpler rules</a:t>
            </a:r>
            <a:r>
              <a:rPr lang="en-GB" sz="2000" b="0" i="0" dirty="0" smtClean="0">
                <a:solidFill>
                  <a:srgbClr val="0F5494"/>
                </a:solidFill>
              </a:rPr>
              <a:t>, </a:t>
            </a:r>
            <a:r>
              <a:rPr lang="en-GB" sz="2000" i="0" dirty="0" smtClean="0">
                <a:solidFill>
                  <a:srgbClr val="0F5494"/>
                </a:solidFill>
              </a:rPr>
              <a:t>fine-tuned definitions, </a:t>
            </a:r>
            <a:r>
              <a:rPr lang="en-GB" sz="2000" b="0" i="0" dirty="0" smtClean="0">
                <a:solidFill>
                  <a:srgbClr val="0F5494"/>
                </a:solidFill>
              </a:rPr>
              <a:t>harmonised conditions</a:t>
            </a:r>
          </a:p>
          <a:p>
            <a:pPr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sz="2000" b="0" i="0" dirty="0" smtClean="0">
                <a:solidFill>
                  <a:srgbClr val="0F5494"/>
                </a:solidFill>
              </a:rPr>
              <a:t>Designing measures to better manage the demand</a:t>
            </a:r>
          </a:p>
          <a:p>
            <a:pPr lvl="1">
              <a:spcAft>
                <a:spcPts val="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F5494"/>
                </a:solidFill>
              </a:rPr>
              <a:t>Success rates decrease </a:t>
            </a:r>
            <a:r>
              <a:rPr lang="en-GB" sz="1600" b="0" dirty="0" smtClean="0">
                <a:solidFill>
                  <a:srgbClr val="0F5494"/>
                </a:solidFill>
              </a:rPr>
              <a:t>&gt; Top quality applications are not funded</a:t>
            </a:r>
            <a:endParaRPr lang="en-GB" sz="1600" b="0" dirty="0">
              <a:solidFill>
                <a:srgbClr val="0F5494"/>
              </a:solidFill>
            </a:endParaRPr>
          </a:p>
          <a:p>
            <a:pPr lvl="1"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sz="1600" b="0" dirty="0">
                <a:solidFill>
                  <a:srgbClr val="0F5494"/>
                </a:solidFill>
              </a:rPr>
              <a:t>Number of applications </a:t>
            </a:r>
            <a:r>
              <a:rPr lang="en-GB" sz="1600" b="0" dirty="0" smtClean="0">
                <a:solidFill>
                  <a:srgbClr val="0F5494"/>
                </a:solidFill>
              </a:rPr>
              <a:t>increase &gt; Complex management of the evaluation</a:t>
            </a:r>
            <a:endParaRPr lang="en-GB" sz="2000" b="0" i="0" dirty="0" smtClean="0">
              <a:solidFill>
                <a:srgbClr val="0F5494"/>
              </a:solidFill>
            </a:endParaRPr>
          </a:p>
          <a:p>
            <a:pPr>
              <a:spcAft>
                <a:spcPts val="1200"/>
              </a:spcAft>
              <a:buClrTx/>
              <a:buFont typeface="Wingdings" panose="05000000000000000000" pitchFamily="2" charset="2"/>
              <a:buChar char="ü"/>
            </a:pPr>
            <a:r>
              <a:rPr lang="en-GB" sz="2000" b="0" i="0" dirty="0" smtClean="0">
                <a:solidFill>
                  <a:srgbClr val="0F5494"/>
                </a:solidFill>
              </a:rPr>
              <a:t>Improved internal coherence &amp; external synergies</a:t>
            </a:r>
          </a:p>
        </p:txBody>
      </p:sp>
    </p:spTree>
    <p:extLst>
      <p:ext uri="{BB962C8B-B14F-4D97-AF65-F5344CB8AC3E}">
        <p14:creationId xmlns:p14="http://schemas.microsoft.com/office/powerpoint/2010/main" val="2576382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/>
        </p:nvSpPr>
        <p:spPr>
          <a:xfrm>
            <a:off x="251520" y="260648"/>
            <a:ext cx="8712968" cy="618769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Char char="•"/>
              <a:defRPr sz="2400" i="1">
                <a:solidFill>
                  <a:schemeClr val="accent2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9FBA"/>
              </a:buClr>
              <a:buChar char="•"/>
              <a:defRPr sz="2000" b="1">
                <a:solidFill>
                  <a:schemeClr val="accent2">
                    <a:lumMod val="50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defRPr sz="1400">
                <a:solidFill>
                  <a:schemeClr val="accent2">
                    <a:lumMod val="50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indent="0">
              <a:spcAft>
                <a:spcPts val="1200"/>
              </a:spcAft>
              <a:buFontTx/>
              <a:buNone/>
            </a:pPr>
            <a:r>
              <a:rPr lang="en-US" sz="1800" b="1" i="0" kern="0" dirty="0" smtClean="0">
                <a:solidFill>
                  <a:srgbClr val="0F5494"/>
                </a:solidFill>
              </a:rPr>
              <a:t>Seal of Excellence: </a:t>
            </a:r>
            <a:r>
              <a:rPr lang="en-US" sz="1800" b="0" i="0" kern="0" dirty="0" smtClean="0">
                <a:solidFill>
                  <a:srgbClr val="0F5494"/>
                </a:solidFill>
              </a:rPr>
              <a:t>Quality label awarded to high-quality proposals (+85 points, Individual Fellowships for MSCA) which were not funded due to budget constraints</a:t>
            </a:r>
          </a:p>
          <a:p>
            <a:pPr lvl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1400" b="0" i="0" kern="0" dirty="0" smtClean="0">
                <a:solidFill>
                  <a:srgbClr val="0F5494"/>
                </a:solidFill>
              </a:rPr>
              <a:t>Helps fellows find alternative funding</a:t>
            </a:r>
          </a:p>
          <a:p>
            <a:pPr lvl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1400" b="0" kern="0" dirty="0" smtClean="0">
                <a:solidFill>
                  <a:srgbClr val="0F5494"/>
                </a:solidFill>
              </a:rPr>
              <a:t>Flags fellows for potential funding under national schemes, which take advantage of the Horizon </a:t>
            </a:r>
            <a:r>
              <a:rPr lang="en-US" sz="1400" b="0" kern="0" dirty="0">
                <a:solidFill>
                  <a:srgbClr val="0F5494"/>
                </a:solidFill>
              </a:rPr>
              <a:t>2020 evaluation process: Funders in 9 countries have created schemes to fund </a:t>
            </a:r>
            <a:r>
              <a:rPr lang="en-US" sz="1400" b="0" kern="0" dirty="0" smtClean="0">
                <a:solidFill>
                  <a:srgbClr val="0F5494"/>
                </a:solidFill>
              </a:rPr>
              <a:t>MSCA</a:t>
            </a:r>
          </a:p>
          <a:p>
            <a:pPr lvl="1"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×"/>
            </a:pPr>
            <a:r>
              <a:rPr lang="en-US" sz="1400" b="0" kern="0" dirty="0" smtClean="0">
                <a:solidFill>
                  <a:srgbClr val="0F5494"/>
                </a:solidFill>
              </a:rPr>
              <a:t>Few </a:t>
            </a:r>
            <a:r>
              <a:rPr lang="en-US" sz="1400" b="0" kern="0" dirty="0">
                <a:solidFill>
                  <a:srgbClr val="0F5494"/>
                </a:solidFill>
              </a:rPr>
              <a:t>proposals from the Western Balkans ranked above </a:t>
            </a:r>
            <a:r>
              <a:rPr lang="en-US" sz="1400" b="0" kern="0" dirty="0" smtClean="0">
                <a:solidFill>
                  <a:srgbClr val="0F5494"/>
                </a:solidFill>
              </a:rPr>
              <a:t>threshold</a:t>
            </a:r>
          </a:p>
          <a:p>
            <a:pPr lvl="1"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×"/>
            </a:pPr>
            <a:r>
              <a:rPr lang="en-US" sz="1400" b="0" kern="0" dirty="0" smtClean="0">
                <a:solidFill>
                  <a:srgbClr val="0F5494"/>
                </a:solidFill>
              </a:rPr>
              <a:t>Structural </a:t>
            </a:r>
            <a:r>
              <a:rPr lang="en-US" sz="1400" b="0" kern="0" dirty="0">
                <a:solidFill>
                  <a:srgbClr val="0F5494"/>
                </a:solidFill>
              </a:rPr>
              <a:t>difficulties to find alternative </a:t>
            </a:r>
            <a:r>
              <a:rPr lang="en-US" sz="1400" b="0" kern="0" dirty="0" smtClean="0">
                <a:solidFill>
                  <a:srgbClr val="0F5494"/>
                </a:solidFill>
              </a:rPr>
              <a:t>funding</a:t>
            </a:r>
          </a:p>
          <a:p>
            <a:pPr marL="457200" lvl="1" indent="0">
              <a:spcAft>
                <a:spcPts val="0"/>
              </a:spcAft>
              <a:buClr>
                <a:srgbClr val="002060"/>
              </a:buClr>
              <a:buNone/>
            </a:pPr>
            <a:endParaRPr lang="en-US" sz="1400" b="0" kern="0" dirty="0" smtClean="0">
              <a:solidFill>
                <a:srgbClr val="0F5494"/>
              </a:solidFill>
            </a:endParaRPr>
          </a:p>
          <a:p>
            <a:pPr marL="57150" indent="0">
              <a:spcAft>
                <a:spcPts val="1200"/>
              </a:spcAft>
              <a:buClr>
                <a:srgbClr val="002060"/>
              </a:buClr>
              <a:buNone/>
            </a:pPr>
            <a:r>
              <a:rPr lang="en-US" sz="1800" i="0" kern="0" dirty="0">
                <a:solidFill>
                  <a:srgbClr val="0F5494"/>
                </a:solidFill>
              </a:rPr>
              <a:t>Widening fellowships: </a:t>
            </a:r>
            <a:r>
              <a:rPr lang="en-US" sz="1800" b="0" i="0" kern="0" dirty="0">
                <a:solidFill>
                  <a:srgbClr val="0F5494"/>
                </a:solidFill>
              </a:rPr>
              <a:t>provide specific support to excellent researchers not funded through the MSCA IF call to undertake an individual fellowship in a </a:t>
            </a:r>
            <a:r>
              <a:rPr lang="en-US" sz="1800" i="0" kern="0" dirty="0">
                <a:solidFill>
                  <a:srgbClr val="0F5494"/>
                </a:solidFill>
              </a:rPr>
              <a:t>widening country*</a:t>
            </a:r>
          </a:p>
          <a:p>
            <a:pPr lvl="1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×"/>
            </a:pPr>
            <a:r>
              <a:rPr lang="en-US" sz="1400" b="0" kern="0" dirty="0">
                <a:solidFill>
                  <a:srgbClr val="0F5494"/>
                </a:solidFill>
              </a:rPr>
              <a:t>No researchers in the Western Balkans funded so </a:t>
            </a:r>
            <a:r>
              <a:rPr lang="en-US" sz="1400" b="0" kern="0" dirty="0" smtClean="0">
                <a:solidFill>
                  <a:srgbClr val="0F5494"/>
                </a:solidFill>
              </a:rPr>
              <a:t>far</a:t>
            </a:r>
            <a:endParaRPr lang="en-US" sz="1400" b="0" kern="0" dirty="0">
              <a:solidFill>
                <a:srgbClr val="0F5494"/>
              </a:solidFill>
            </a:endParaRPr>
          </a:p>
          <a:p>
            <a:pPr marL="0" indent="0">
              <a:spcAft>
                <a:spcPts val="600"/>
              </a:spcAft>
              <a:buClr>
                <a:srgbClr val="F8A907"/>
              </a:buClr>
              <a:buNone/>
            </a:pPr>
            <a:r>
              <a:rPr lang="en-GB" sz="1800" i="0" kern="0" dirty="0">
                <a:solidFill>
                  <a:srgbClr val="0F5494"/>
                </a:solidFill>
              </a:rPr>
              <a:t>MSCA National Contact </a:t>
            </a:r>
            <a:r>
              <a:rPr lang="en-GB" sz="1800" i="0" kern="0" dirty="0" smtClean="0">
                <a:solidFill>
                  <a:srgbClr val="0F5494"/>
                </a:solidFill>
              </a:rPr>
              <a:t>Points: </a:t>
            </a:r>
            <a:r>
              <a:rPr lang="en-US" sz="1800" b="0" i="0" kern="0" dirty="0">
                <a:solidFill>
                  <a:srgbClr val="0F5494"/>
                </a:solidFill>
              </a:rPr>
              <a:t>provide guidance, practical information and assistance on all aspects of participation in the </a:t>
            </a:r>
            <a:r>
              <a:rPr lang="en-US" sz="1800" b="0" i="0" kern="0" dirty="0" err="1">
                <a:solidFill>
                  <a:srgbClr val="0F5494"/>
                </a:solidFill>
              </a:rPr>
              <a:t>programme</a:t>
            </a:r>
            <a:r>
              <a:rPr lang="en-US" sz="1800" b="0" i="0" kern="0" dirty="0">
                <a:solidFill>
                  <a:srgbClr val="0F5494"/>
                </a:solidFill>
              </a:rPr>
              <a:t> to </a:t>
            </a:r>
            <a:r>
              <a:rPr lang="en-US" sz="1800" b="0" i="0" kern="0" dirty="0" err="1">
                <a:solidFill>
                  <a:srgbClr val="0F5494"/>
                </a:solidFill>
              </a:rPr>
              <a:t>organisations</a:t>
            </a:r>
            <a:r>
              <a:rPr lang="en-US" sz="1800" b="0" i="0" kern="0" dirty="0">
                <a:solidFill>
                  <a:srgbClr val="0F5494"/>
                </a:solidFill>
              </a:rPr>
              <a:t>, stakeholders and potential </a:t>
            </a:r>
            <a:r>
              <a:rPr lang="en-US" sz="1800" b="0" i="0" kern="0" dirty="0" smtClean="0">
                <a:solidFill>
                  <a:srgbClr val="0F5494"/>
                </a:solidFill>
              </a:rPr>
              <a:t>applicants</a:t>
            </a:r>
          </a:p>
          <a:p>
            <a:pPr lvl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1400" b="0" kern="0" dirty="0" smtClean="0">
                <a:solidFill>
                  <a:srgbClr val="0F5494"/>
                </a:solidFill>
              </a:rPr>
              <a:t>Key role: raise awareness, improve </a:t>
            </a:r>
            <a:r>
              <a:rPr lang="en-US" sz="1400" b="0" kern="0" dirty="0">
                <a:solidFill>
                  <a:srgbClr val="0F5494"/>
                </a:solidFill>
              </a:rPr>
              <a:t>success rates, notably in Widening Countries </a:t>
            </a:r>
            <a:endParaRPr lang="en-US" sz="1400" b="0" kern="0" dirty="0" smtClean="0">
              <a:solidFill>
                <a:srgbClr val="0F5494"/>
              </a:solidFill>
            </a:endParaRPr>
          </a:p>
          <a:p>
            <a:pPr lvl="1">
              <a:spcAft>
                <a:spcPts val="0"/>
              </a:spcAft>
              <a:buClr>
                <a:srgbClr val="002060"/>
              </a:buClr>
              <a:buFont typeface="Wingdings" panose="05000000000000000000" pitchFamily="2" charset="2"/>
              <a:buChar char="ü"/>
            </a:pPr>
            <a:r>
              <a:rPr lang="en-US" sz="1400" b="0" kern="0" dirty="0" smtClean="0">
                <a:solidFill>
                  <a:srgbClr val="0F5494"/>
                </a:solidFill>
              </a:rPr>
              <a:t>MSCA NCPs are supported and empowered through Net4Mobility</a:t>
            </a:r>
            <a:r>
              <a:rPr lang="en-US" sz="1400" b="0" kern="0" dirty="0">
                <a:solidFill>
                  <a:srgbClr val="0F5494"/>
                </a:solidFill>
              </a:rPr>
              <a:t>+, EU-funded </a:t>
            </a:r>
            <a:r>
              <a:rPr lang="en-US" sz="1400" b="0" kern="0" dirty="0" smtClean="0">
                <a:solidFill>
                  <a:srgbClr val="0F5494"/>
                </a:solidFill>
              </a:rPr>
              <a:t>project</a:t>
            </a:r>
          </a:p>
          <a:p>
            <a:pPr lvl="1">
              <a:spcAft>
                <a:spcPts val="0"/>
              </a:spcAft>
              <a:buClr>
                <a:srgbClr val="002060"/>
              </a:buClr>
              <a:buFont typeface="Arial" panose="020B0604020202020204" pitchFamily="34" charset="0"/>
              <a:buChar char="×"/>
            </a:pPr>
            <a:r>
              <a:rPr lang="en-US" sz="1400" b="0" i="0" kern="0" dirty="0">
                <a:solidFill>
                  <a:srgbClr val="0F5494"/>
                </a:solidFill>
              </a:rPr>
              <a:t>Little or no funding available for their activities, voluntary basis in many cases</a:t>
            </a:r>
          </a:p>
          <a:p>
            <a:pPr lvl="1">
              <a:spcAft>
                <a:spcPts val="1200"/>
              </a:spcAft>
              <a:buClr>
                <a:srgbClr val="002060"/>
              </a:buClr>
              <a:buFont typeface="Arial" panose="020B0604020202020204" pitchFamily="34" charset="0"/>
              <a:buChar char="×"/>
            </a:pPr>
            <a:r>
              <a:rPr lang="en-US" sz="1400" b="0" i="0" kern="0" dirty="0">
                <a:solidFill>
                  <a:srgbClr val="0F5494"/>
                </a:solidFill>
              </a:rPr>
              <a:t>Need to increase their activity and quality of support, notably in the framework of Horizon Europe</a:t>
            </a:r>
          </a:p>
          <a:p>
            <a:pPr marL="0" indent="0">
              <a:buClr>
                <a:srgbClr val="F8A907"/>
              </a:buClr>
              <a:buNone/>
            </a:pPr>
            <a:endParaRPr lang="en-US" sz="1800" b="0" i="0" kern="0" dirty="0">
              <a:solidFill>
                <a:srgbClr val="0F5494"/>
              </a:solidFill>
            </a:endParaRPr>
          </a:p>
          <a:p>
            <a:pPr marL="0" indent="0">
              <a:buClr>
                <a:srgbClr val="F8A907"/>
              </a:buClr>
              <a:buNone/>
            </a:pPr>
            <a:endParaRPr lang="en-GB" sz="1800" i="0" kern="0" dirty="0">
              <a:solidFill>
                <a:srgbClr val="0F549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8348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2536" y="0"/>
            <a:ext cx="97409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3498" y="908720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3600" b="0" dirty="0" err="1" smtClean="0">
                <a:solidFill>
                  <a:srgbClr val="0F5494"/>
                </a:solidFill>
                <a:latin typeface="+mn-lt"/>
              </a:rPr>
              <a:t>Thank</a:t>
            </a:r>
            <a:r>
              <a:rPr lang="fr-BE" sz="3600" b="0" dirty="0" smtClean="0">
                <a:solidFill>
                  <a:srgbClr val="0F5494"/>
                </a:solidFill>
                <a:latin typeface="+mn-lt"/>
              </a:rPr>
              <a:t> </a:t>
            </a:r>
            <a:r>
              <a:rPr lang="fr-BE" sz="3600" b="0" dirty="0" err="1" smtClean="0">
                <a:solidFill>
                  <a:srgbClr val="0F5494"/>
                </a:solidFill>
                <a:latin typeface="+mn-lt"/>
              </a:rPr>
              <a:t>you</a:t>
            </a:r>
            <a:endParaRPr lang="en-GB" sz="3600" b="0" dirty="0" err="1" smtClean="0">
              <a:solidFill>
                <a:srgbClr val="0F5494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044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">
  <a:themeElements>
    <a:clrScheme name="MFF Sector Colour 1">
      <a:dk1>
        <a:srgbClr val="FBC400"/>
      </a:dk1>
      <a:lt1>
        <a:srgbClr val="FFFFFF"/>
      </a:lt1>
      <a:dk2>
        <a:srgbClr val="FBC400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Blank">
  <a:themeElements>
    <a:clrScheme name="Custom 2">
      <a:dk1>
        <a:srgbClr val="F8A907"/>
      </a:dk1>
      <a:lt1>
        <a:srgbClr val="FFFFFF"/>
      </a:lt1>
      <a:dk2>
        <a:srgbClr val="F8A907"/>
      </a:dk2>
      <a:lt2>
        <a:srgbClr val="FFFFFF"/>
      </a:lt2>
      <a:accent1>
        <a:srgbClr val="FBE312"/>
      </a:accent1>
      <a:accent2>
        <a:srgbClr val="878685"/>
      </a:accent2>
      <a:accent3>
        <a:srgbClr val="404A52"/>
      </a:accent3>
      <a:accent4>
        <a:srgbClr val="78BAEB"/>
      </a:accent4>
      <a:accent5>
        <a:srgbClr val="2963F0"/>
      </a:accent5>
      <a:accent6>
        <a:srgbClr val="0E4194"/>
      </a:accent6>
      <a:hlink>
        <a:srgbClr val="2963F0"/>
      </a:hlink>
      <a:folHlink>
        <a:srgbClr val="78BAEB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sz="2400" b="0" dirty="0" err="1" smtClean="0">
            <a:solidFill>
              <a:srgbClr val="0F5494"/>
            </a:solidFill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EC Document" ma:contentTypeID="0x010100258AA79CEB83498886A3A086811232500031AF43DB270631469BFE2A84DF95803C" ma:contentTypeVersion="8" ma:contentTypeDescription="Create a new document in this library." ma:contentTypeScope="" ma:versionID="f2102482a8481b2abbc2c4711f354eea">
  <xsd:schema xmlns:xsd="http://www.w3.org/2001/XMLSchema" xmlns:xs="http://www.w3.org/2001/XMLSchema" xmlns:p="http://schemas.microsoft.com/office/2006/metadata/properties" xmlns:ns3="de1d8a05-fd45-47c2-a0aa-39aa957a68fb" targetNamespace="http://schemas.microsoft.com/office/2006/metadata/properties" ma:root="true" ma:fieldsID="fb62bd8504438e398b3caed65be14676" ns3:_="">
    <xsd:import namespace="de1d8a05-fd45-47c2-a0aa-39aa957a68fb"/>
    <xsd:element name="properties">
      <xsd:complexType>
        <xsd:sequence>
          <xsd:element name="documentManagement">
            <xsd:complexType>
              <xsd:all>
                <xsd:element ref="ns3:EC_Collab_Reference" minOccurs="0"/>
                <xsd:element ref="ns3:EC_Collab_DocumentLanguage"/>
                <xsd:element ref="ns3:EC_Collab_Status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1d8a05-fd45-47c2-a0aa-39aa957a68fb" elementFormDefault="qualified">
    <xsd:import namespace="http://schemas.microsoft.com/office/2006/documentManagement/types"/>
    <xsd:import namespace="http://schemas.microsoft.com/office/infopath/2007/PartnerControls"/>
    <xsd:element name="EC_Collab_Reference" ma:index="12" nillable="true" ma:displayName="Reference" ma:internalName="EC_Collab_Reference">
      <xsd:simpleType>
        <xsd:restriction base="dms:Text"/>
      </xsd:simpleType>
    </xsd:element>
    <xsd:element name="EC_Collab_DocumentLanguage" ma:index="13" ma:displayName="Language" ma:default="EN" ma:internalName="EC_Collab_DocumentLanguage">
      <xsd:simpleType>
        <xsd:restriction base="dms:Choice">
          <xsd:enumeration value="BG"/>
          <xsd:enumeration value="ES"/>
          <xsd:enumeration value="CS"/>
          <xsd:enumeration value="DA"/>
          <xsd:enumeration value="DE"/>
          <xsd:enumeration value="ET"/>
          <xsd:enumeration value="EL"/>
          <xsd:enumeration value="EN"/>
          <xsd:enumeration value="FR"/>
          <xsd:enumeration value="GA"/>
          <xsd:enumeration value="IT"/>
          <xsd:enumeration value="LT"/>
          <xsd:enumeration value="LV"/>
          <xsd:enumeration value="HU"/>
          <xsd:enumeration value="MT"/>
          <xsd:enumeration value="NL"/>
          <xsd:enumeration value="PL"/>
          <xsd:enumeration value="PT"/>
          <xsd:enumeration value="RO"/>
          <xsd:enumeration value="SK"/>
          <xsd:enumeration value="SL"/>
          <xsd:enumeration value="FI"/>
          <xsd:enumeration value="SV"/>
          <xsd:enumeration value="HR"/>
          <xsd:enumeration value="MK"/>
          <xsd:enumeration value="TR"/>
          <xsd:enumeration value="EU"/>
          <xsd:enumeration value="CA"/>
          <xsd:enumeration value="GL"/>
          <xsd:enumeration value="AB"/>
          <xsd:enumeration value="AA"/>
          <xsd:enumeration value="AF"/>
          <xsd:enumeration value="AK"/>
          <xsd:enumeration value="SQ"/>
          <xsd:enumeration value="AM"/>
          <xsd:enumeration value="AR"/>
          <xsd:enumeration value="AN"/>
          <xsd:enumeration value="HY"/>
          <xsd:enumeration value="AS"/>
          <xsd:enumeration value="AV"/>
          <xsd:enumeration value="AE"/>
          <xsd:enumeration value="AY"/>
          <xsd:enumeration value="AZ"/>
          <xsd:enumeration value="BM"/>
          <xsd:enumeration value="BA"/>
          <xsd:enumeration value="BE"/>
          <xsd:enumeration value="BN"/>
          <xsd:enumeration value="BH"/>
          <xsd:enumeration value="BI"/>
          <xsd:enumeration value="NB"/>
          <xsd:enumeration value="BS"/>
          <xsd:enumeration value="BR"/>
          <xsd:enumeration value="MY"/>
          <xsd:enumeration value="KM"/>
          <xsd:enumeration value="CH"/>
          <xsd:enumeration value="CE"/>
          <xsd:enumeration value="NY"/>
          <xsd:enumeration value="ZH"/>
          <xsd:enumeration value="CU"/>
          <xsd:enumeration value="CV"/>
          <xsd:enumeration value="KW"/>
          <xsd:enumeration value="CO"/>
          <xsd:enumeration value="CR"/>
          <xsd:enumeration value="DV"/>
          <xsd:enumeration value="DZ"/>
          <xsd:enumeration value="EO"/>
          <xsd:enumeration value="EE"/>
          <xsd:enumeration value="FO"/>
          <xsd:enumeration value="FJ"/>
          <xsd:enumeration value="FF"/>
          <xsd:enumeration value="GD"/>
          <xsd:enumeration value="LG"/>
          <xsd:enumeration value="KA"/>
          <xsd:enumeration value="GN"/>
          <xsd:enumeration value="GU"/>
          <xsd:enumeration value="HT"/>
          <xsd:enumeration value="HA"/>
          <xsd:enumeration value="HE"/>
          <xsd:enumeration value="HZ"/>
          <xsd:enumeration value="HI"/>
          <xsd:enumeration value="HO"/>
          <xsd:enumeration value="IS"/>
          <xsd:enumeration value="IO"/>
          <xsd:enumeration value="IG"/>
          <xsd:enumeration value="ID"/>
          <xsd:enumeration value="IA"/>
          <xsd:enumeration value="IE"/>
          <xsd:enumeration value="IU"/>
          <xsd:enumeration value="IK"/>
          <xsd:enumeration value="JA"/>
          <xsd:enumeration value="JV"/>
          <xsd:enumeration value="KL"/>
          <xsd:enumeration value="KN"/>
          <xsd:enumeration value="KR"/>
          <xsd:enumeration value="KS"/>
          <xsd:enumeration value="KK"/>
          <xsd:enumeration value="KI"/>
          <xsd:enumeration value="RW"/>
          <xsd:enumeration value="KY"/>
          <xsd:enumeration value="KV"/>
          <xsd:enumeration value="KG"/>
          <xsd:enumeration value="KO"/>
          <xsd:enumeration value="KJ"/>
          <xsd:enumeration value="KU"/>
          <xsd:enumeration value="LO"/>
          <xsd:enumeration value="LA"/>
          <xsd:enumeration value="LI"/>
          <xsd:enumeration value="LN"/>
          <xsd:enumeration value="LU"/>
          <xsd:enumeration value="LB"/>
          <xsd:enumeration value="MG"/>
          <xsd:enumeration value="MS"/>
          <xsd:enumeration value="ML"/>
          <xsd:enumeration value="GV"/>
          <xsd:enumeration value="MI"/>
          <xsd:enumeration value="MR"/>
          <xsd:enumeration value="MH"/>
          <xsd:enumeration value="MN"/>
          <xsd:enumeration value="NA"/>
          <xsd:enumeration value="NV"/>
          <xsd:enumeration value="ND"/>
          <xsd:enumeration value="NR"/>
          <xsd:enumeration value="NG"/>
          <xsd:enumeration value="NE"/>
          <xsd:enumeration value="SE"/>
          <xsd:enumeration value="NO"/>
          <xsd:enumeration value="NN"/>
          <xsd:enumeration value="OC"/>
          <xsd:enumeration value="OJ"/>
          <xsd:enumeration value="OR"/>
          <xsd:enumeration value="OM"/>
          <xsd:enumeration value="OS"/>
          <xsd:enumeration value="PI"/>
          <xsd:enumeration value="PA"/>
          <xsd:enumeration value="FA"/>
          <xsd:enumeration value="PS"/>
          <xsd:enumeration value="QU"/>
          <xsd:enumeration value="RM"/>
          <xsd:enumeration value="RN"/>
          <xsd:enumeration value="RU"/>
          <xsd:enumeration value="SM"/>
          <xsd:enumeration value="SG"/>
          <xsd:enumeration value="SA"/>
          <xsd:enumeration value="SC"/>
          <xsd:enumeration value="SR"/>
          <xsd:enumeration value="SN"/>
          <xsd:enumeration value="II"/>
          <xsd:enumeration value="SD"/>
          <xsd:enumeration value="SI"/>
          <xsd:enumeration value="SO"/>
          <xsd:enumeration value="ST"/>
          <xsd:enumeration value="SU"/>
          <xsd:enumeration value="SW"/>
          <xsd:enumeration value="SS"/>
          <xsd:enumeration value="TL"/>
          <xsd:enumeration value="TY"/>
          <xsd:enumeration value="TG"/>
          <xsd:enumeration value="TA"/>
          <xsd:enumeration value="TT"/>
          <xsd:enumeration value="TE"/>
          <xsd:enumeration value="TH"/>
          <xsd:enumeration value="BO"/>
          <xsd:enumeration value="TI"/>
          <xsd:enumeration value="TO"/>
          <xsd:enumeration value="TS"/>
          <xsd:enumeration value="TN"/>
          <xsd:enumeration value="TK"/>
          <xsd:enumeration value="TW"/>
          <xsd:enumeration value="UG"/>
          <xsd:enumeration value="UK"/>
          <xsd:enumeration value="UR"/>
          <xsd:enumeration value="UZ"/>
          <xsd:enumeration value="VE"/>
          <xsd:enumeration value="VI"/>
          <xsd:enumeration value="VO"/>
          <xsd:enumeration value="WA"/>
          <xsd:enumeration value="CY"/>
          <xsd:enumeration value="FY"/>
          <xsd:enumeration value="WO"/>
          <xsd:enumeration value="XH"/>
          <xsd:enumeration value="YI"/>
          <xsd:enumeration value="YO"/>
          <xsd:enumeration value="ZA"/>
          <xsd:enumeration value="ZU"/>
        </xsd:restriction>
      </xsd:simpleType>
    </xsd:element>
    <xsd:element name="EC_Collab_Status" ma:index="14" ma:displayName="EC Status" ma:default="Not Started" ma:internalName="EC_Collab_Status">
      <xsd:simpleType>
        <xsd:restriction base="dms:Choice">
          <xsd:enumeration value="Not Started"/>
          <xsd:enumeration value="Draft"/>
          <xsd:enumeration value="Reviewed"/>
          <xsd:enumeration value="Scheduled"/>
          <xsd:enumeration value="Published"/>
          <xsd:enumeration value="Final"/>
          <xsd:enumeration value="Expire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 ma:index="9" ma:displayName="Author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7" ma:displayName="Title"/>
        <xsd:element ref="dc:subject" minOccurs="0" maxOccurs="1" ma:index="8" ma:displayName="Subject"/>
        <xsd:element ref="dc:description" minOccurs="0" maxOccurs="1" ma:index="11" ma:displayName="Comments"/>
        <xsd:element name="keywords" minOccurs="0" maxOccurs="1" type="xsd:string" ma:index="10" ma:displayName="Keywords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EC_Collab_Reference xmlns="de1d8a05-fd45-47c2-a0aa-39aa957a68fb" xsi:nil="true"/>
    <EC_Collab_DocumentLanguage xmlns="de1d8a05-fd45-47c2-a0aa-39aa957a68fb">EN</EC_Collab_DocumentLanguage>
    <EC_Collab_Status xmlns="de1d8a05-fd45-47c2-a0aa-39aa957a68fb">Not Started</EC_Collab_Status>
  </documentManagement>
</p:properties>
</file>

<file path=customXml/itemProps1.xml><?xml version="1.0" encoding="utf-8"?>
<ds:datastoreItem xmlns:ds="http://schemas.openxmlformats.org/officeDocument/2006/customXml" ds:itemID="{B4388D2C-0FD0-4C6F-BBFD-B42C5A89C87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6A29FD6-3CB6-48F9-BD71-A0C8ED0EEE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1d8a05-fd45-47c2-a0aa-39aa957a68f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99E3CB1-6A59-4EF1-95ED-ACAE80FCB7A7}">
  <ds:schemaRefs>
    <ds:schemaRef ds:uri="http://purl.org/dc/elements/1.1/"/>
    <ds:schemaRef ds:uri="http://schemas.microsoft.com/office/2006/metadata/properties"/>
    <ds:schemaRef ds:uri="http://purl.org/dc/terms/"/>
    <ds:schemaRef ds:uri="de1d8a05-fd45-47c2-a0aa-39aa957a68fb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433</Words>
  <Application>Microsoft Office PowerPoint</Application>
  <PresentationFormat>Bildschirmpräsentation (4:3)</PresentationFormat>
  <Paragraphs>98</Paragraphs>
  <Slides>6</Slides>
  <Notes>5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6</vt:i4>
      </vt:variant>
    </vt:vector>
  </HeadingPairs>
  <TitlesOfParts>
    <vt:vector size="8" baseType="lpstr">
      <vt:lpstr>Blank</vt:lpstr>
      <vt:lpstr>2_Blank</vt:lpstr>
      <vt:lpstr>PowerPoint-Präsentation</vt:lpstr>
      <vt:lpstr>PowerPoint-Präsentation</vt:lpstr>
      <vt:lpstr>PowerPoint-Präsentation</vt:lpstr>
      <vt:lpstr>The MSCA in Horizon Europe Evolution in the implementation</vt:lpstr>
      <vt:lpstr>PowerPoint-Präsentation</vt:lpstr>
      <vt:lpstr>PowerPoint-Präsentation</vt:lpstr>
    </vt:vector>
  </TitlesOfParts>
  <Company>European Commission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Yvonne (COMM-EXT)</dc:creator>
  <cp:lastModifiedBy>Pecarz</cp:lastModifiedBy>
  <cp:revision>302</cp:revision>
  <cp:lastPrinted>2019-09-23T06:08:24Z</cp:lastPrinted>
  <dcterms:created xsi:type="dcterms:W3CDTF">2018-03-19T13:44:15Z</dcterms:created>
  <dcterms:modified xsi:type="dcterms:W3CDTF">2019-10-04T10:45:42Z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0x010100258AA79CEB83498886A3A086811232500031AF43DB270631469BFE2A84DF95803C</vt:lpwstr>
  </property>
</Properties>
</file>