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22"/>
  </p:notesMasterIdLst>
  <p:sldIdLst>
    <p:sldId id="276" r:id="rId5"/>
    <p:sldId id="257" r:id="rId6"/>
    <p:sldId id="258" r:id="rId7"/>
    <p:sldId id="259" r:id="rId8"/>
    <p:sldId id="260" r:id="rId9"/>
    <p:sldId id="261" r:id="rId10"/>
    <p:sldId id="262" r:id="rId11"/>
    <p:sldId id="275" r:id="rId12"/>
    <p:sldId id="264" r:id="rId13"/>
    <p:sldId id="265" r:id="rId14"/>
    <p:sldId id="270" r:id="rId15"/>
    <p:sldId id="272" r:id="rId16"/>
    <p:sldId id="268" r:id="rId17"/>
    <p:sldId id="271" r:id="rId18"/>
    <p:sldId id="273" r:id="rId19"/>
    <p:sldId id="274" r:id="rId20"/>
    <p:sldId id="269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9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5C5C49-D69F-4318-BC52-6BE3BF5F8729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63D7E-ED6A-4D5D-8AE7-A1ABA9FFA6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96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DFA4A8E-4B9D-4AAD-8B73-574A096A54EC}" type="slidenum">
              <a:rPr lang="en-US">
                <a:solidFill>
                  <a:prstClr val="black"/>
                </a:solidFill>
                <a:cs typeface="Arial" charset="0"/>
              </a:rPr>
              <a:pPr>
                <a:defRPr/>
              </a:pPr>
              <a:t>9</a:t>
            </a:fld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5625" y="4913313"/>
            <a:ext cx="5843588" cy="2254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02D6F451-F51D-4C8E-915C-ADA9C2CF61C5}" type="slidenum">
              <a:rPr lang="en-US">
                <a:solidFill>
                  <a:prstClr val="black"/>
                </a:solidFill>
                <a:cs typeface="Arial" charset="0"/>
              </a:rPr>
              <a:pPr>
                <a:defRPr/>
              </a:pPr>
              <a:t>10</a:t>
            </a:fld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5625" y="4913313"/>
            <a:ext cx="5843588" cy="2254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3DF33D92-75FB-4A2E-8E1C-6B120A907F1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B57BF2-2360-4A7C-BBB4-71ADE593D606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D7356D-E1D1-42D0-84BA-7EBF7871868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7BF2-2360-4A7C-BBB4-71ADE593D606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356D-E1D1-42D0-84BA-7EBF7871868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7BF2-2360-4A7C-BBB4-71ADE593D606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356D-E1D1-42D0-84BA-7EBF7871868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F4033-394B-4E03-B5A8-9E8FAA2678DE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1AAAF-4085-4A1D-AA27-5F353BFE1927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815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7040D-8C95-437C-822A-5F8DB6420C3F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F7364-938E-4C44-A5CF-754A9616EB3A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774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EE0BB-E687-4F37-8A8D-89F027E6F7E7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39332-D5F1-400F-8739-9B5315A8BB90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15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100D8-81A6-4976-B3CB-7BBD4B26CA5B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933DC-0D31-464E-A8F4-CB60F8BF08E0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507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6E54A-89AA-4E80-9B8A-D115F33F4558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AE5A0-D509-4EE6-B203-F25C305E64B7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741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BFB6C-697B-4492-B7B4-D2EC24347C99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AED69-CFD9-4F49-A6D5-9107A85D3115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2317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725F8-AD2C-4D0D-8D5C-0AFDEBDDF3FF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23BE-2640-47A7-82C8-E59BD10F740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490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5C536-EA30-4710-B7E9-03EEE03B8B5D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9EB86-F95F-45A8-9A32-9E677906285C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41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7BF2-2360-4A7C-BBB4-71ADE593D606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356D-E1D1-42D0-84BA-7EBF787186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363F2-4EEF-4AC3-9E05-C26C286EEFD8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71749-044F-4E7D-AB9C-52277A11211C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513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B83E8-4EA2-4BF9-926E-A2278E8192B5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45131-B756-4E80-BB87-AD3A04D04948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16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AB981-2B21-4BFE-975C-5DD31EC4E67A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735B4-350D-48E8-9CF5-51521ADFF241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9348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F4033-394B-4E03-B5A8-9E8FAA2678DE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1AAAF-4085-4A1D-AA27-5F353BFE1927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1072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7040D-8C95-437C-822A-5F8DB6420C3F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F7364-938E-4C44-A5CF-754A9616EB3A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365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EE0BB-E687-4F37-8A8D-89F027E6F7E7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39332-D5F1-400F-8739-9B5315A8BB90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94664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100D8-81A6-4976-B3CB-7BBD4B26CA5B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933DC-0D31-464E-A8F4-CB60F8BF08E0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2453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6E54A-89AA-4E80-9B8A-D115F33F4558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AE5A0-D509-4EE6-B203-F25C305E64B7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7795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BFB6C-697B-4492-B7B4-D2EC24347C99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AED69-CFD9-4F49-A6D5-9107A85D3115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130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725F8-AD2C-4D0D-8D5C-0AFDEBDDF3FF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23BE-2640-47A7-82C8-E59BD10F740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93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7BF2-2360-4A7C-BBB4-71ADE593D606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356D-E1D1-42D0-84BA-7EBF78718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5C536-EA30-4710-B7E9-03EEE03B8B5D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9EB86-F95F-45A8-9A32-9E677906285C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8376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363F2-4EEF-4AC3-9E05-C26C286EEFD8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71749-044F-4E7D-AB9C-52277A11211C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5287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B83E8-4EA2-4BF9-926E-A2278E8192B5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45131-B756-4E80-BB87-AD3A04D04948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08479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AB981-2B21-4BFE-975C-5DD31EC4E67A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735B4-350D-48E8-9CF5-51521ADFF241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5194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F4033-394B-4E03-B5A8-9E8FAA2678DE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1AAAF-4085-4A1D-AA27-5F353BFE1927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9664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7040D-8C95-437C-822A-5F8DB6420C3F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F7364-938E-4C44-A5CF-754A9616EB3A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2570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EE0BB-E687-4F37-8A8D-89F027E6F7E7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39332-D5F1-400F-8739-9B5315A8BB90}" type="slidenum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307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100D8-81A6-4976-B3CB-7BBD4B26CA5B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933DC-0D31-464E-A8F4-CB60F8BF08E0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418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6E54A-89AA-4E80-9B8A-D115F33F4558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AE5A0-D509-4EE6-B203-F25C305E64B7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71247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BFB6C-697B-4492-B7B4-D2EC24347C99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AED69-CFD9-4F49-A6D5-9107A85D3115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0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7BF2-2360-4A7C-BBB4-71ADE593D606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356D-E1D1-42D0-84BA-7EBF787186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725F8-AD2C-4D0D-8D5C-0AFDEBDDF3FF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23BE-2640-47A7-82C8-E59BD10F7404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3425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5C536-EA30-4710-B7E9-03EEE03B8B5D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9EB86-F95F-45A8-9A32-9E677906285C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822861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363F2-4EEF-4AC3-9E05-C26C286EEFD8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171749-044F-4E7D-AB9C-52277A11211C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1330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B83E8-4EA2-4BF9-926E-A2278E8192B5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45131-B756-4E80-BB87-AD3A04D04948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6218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AB981-2B21-4BFE-975C-5DD31EC4E67A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735B4-350D-48E8-9CF5-51521ADFF241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511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7BF2-2360-4A7C-BBB4-71ADE593D606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356D-E1D1-42D0-84BA-7EBF7871868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7BF2-2360-4A7C-BBB4-71ADE593D606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356D-E1D1-42D0-84BA-7EBF7871868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7BF2-2360-4A7C-BBB4-71ADE593D606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356D-E1D1-42D0-84BA-7EBF78718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7BF2-2360-4A7C-BBB4-71ADE593D606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356D-E1D1-42D0-84BA-7EBF78718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7BF2-2360-4A7C-BBB4-71ADE593D606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7356D-E1D1-42D0-84BA-7EBF78718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CB57BF2-2360-4A7C-BBB4-71ADE593D606}" type="datetimeFigureOut">
              <a:rPr lang="en-US" smtClean="0"/>
              <a:pPr/>
              <a:t>7/25/2011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ED7356D-E1D1-42D0-84BA-7EBF78718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3414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414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C4C232-E8D7-4341-851A-20218A9ACE16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031E02-6897-481E-A62C-22D43DF6FE0C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3415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480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3414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414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C4C232-E8D7-4341-851A-20218A9ACE16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031E02-6897-481E-A62C-22D43DF6FE0C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3415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1182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3414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414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C4C232-E8D7-4341-851A-20218A9ACE16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7/25/2011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8031E02-6897-481E-A62C-22D43DF6FE0C}" type="slidenum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3415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809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600200"/>
            <a:ext cx="7351059" cy="1736463"/>
          </a:xfrm>
          <a:ln>
            <a:miter lim="800000"/>
            <a:headEnd/>
            <a:tailEnd/>
          </a:ln>
          <a:extLst/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ea typeface="+mj-ea"/>
                <a:cs typeface="+mj-cs"/>
              </a:rPr>
              <a:t>Housing First!  </a:t>
            </a:r>
            <a:br>
              <a:rPr lang="en-US" sz="4800" dirty="0" smtClean="0">
                <a:ea typeface="+mj-ea"/>
                <a:cs typeface="+mj-cs"/>
              </a:rPr>
            </a:br>
            <a:r>
              <a:rPr lang="en-US" sz="4800" dirty="0" smtClean="0">
                <a:ea typeface="+mj-ea"/>
                <a:cs typeface="+mj-cs"/>
              </a:rPr>
              <a:t>An Evidence-based Social Innovation to Tackle Homelessness</a:t>
            </a:r>
            <a:endParaRPr lang="en-US" sz="4800" dirty="0"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138"/>
            <a:ext cx="6400800" cy="1752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en-US" smtClean="0">
              <a:effectLst>
                <a:outerShdw blurRad="38100" dist="38100" dir="2700000" algn="tl">
                  <a:srgbClr val="895D1D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mtClean="0">
              <a:effectLst>
                <a:outerShdw blurRad="38100" dist="38100" dir="2700000" algn="tl">
                  <a:srgbClr val="895D1D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895D1D"/>
                  </a:outerShdw>
                </a:effectLst>
              </a:rPr>
              <a:t>Dennis P. Culhane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895D1D"/>
                  </a:outerShdw>
                </a:effectLst>
              </a:rPr>
              <a:t>University of Pennsylvania</a:t>
            </a:r>
          </a:p>
        </p:txBody>
      </p:sp>
      <p:pic>
        <p:nvPicPr>
          <p:cNvPr id="22532" name="Picture 2" descr="http://dclips.fundraw.com/pngmax/johnny_automatic_ke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71800" y="-12268200"/>
            <a:ext cx="1828800" cy="209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4" descr="http://dclips.fundraw.com/pngmax/johnny_automatic_ke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505200"/>
            <a:ext cx="2362200" cy="270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369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Line 3"/>
          <p:cNvSpPr>
            <a:spLocks noChangeShapeType="1"/>
          </p:cNvSpPr>
          <p:nvPr/>
        </p:nvSpPr>
        <p:spPr bwMode="auto">
          <a:xfrm flipV="1">
            <a:off x="1206500" y="4662488"/>
            <a:ext cx="17383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</p:spPr>
        <p:txBody>
          <a:bodyPr lIns="93296" tIns="46648" rIns="93296" bIns="4664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7044" name="Line 4"/>
          <p:cNvSpPr>
            <a:spLocks noChangeShapeType="1"/>
          </p:cNvSpPr>
          <p:nvPr/>
        </p:nvSpPr>
        <p:spPr bwMode="auto">
          <a:xfrm flipV="1">
            <a:off x="2919413" y="3670300"/>
            <a:ext cx="1738312" cy="0"/>
          </a:xfrm>
          <a:prstGeom prst="line">
            <a:avLst/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3296" tIns="46648" rIns="93296" bIns="46648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7045" name="Line 5"/>
          <p:cNvSpPr>
            <a:spLocks noChangeShapeType="1"/>
          </p:cNvSpPr>
          <p:nvPr/>
        </p:nvSpPr>
        <p:spPr bwMode="auto">
          <a:xfrm flipV="1">
            <a:off x="4635500" y="2681288"/>
            <a:ext cx="1738313" cy="0"/>
          </a:xfrm>
          <a:prstGeom prst="line">
            <a:avLst/>
          </a:prstGeom>
          <a:ln>
            <a:headEnd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3296" tIns="46648" rIns="93296" bIns="46648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7046" name="Line 6"/>
          <p:cNvSpPr>
            <a:spLocks noChangeShapeType="1"/>
          </p:cNvSpPr>
          <p:nvPr/>
        </p:nvSpPr>
        <p:spPr bwMode="auto">
          <a:xfrm flipV="1">
            <a:off x="6370638" y="1690688"/>
            <a:ext cx="17383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</p:spPr>
        <p:txBody>
          <a:bodyPr lIns="93296" tIns="46648" rIns="93296" bIns="4664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7047" name="Line 7"/>
          <p:cNvSpPr>
            <a:spLocks noChangeShapeType="1"/>
          </p:cNvSpPr>
          <p:nvPr/>
        </p:nvSpPr>
        <p:spPr bwMode="auto">
          <a:xfrm flipV="1">
            <a:off x="2935288" y="3670300"/>
            <a:ext cx="0" cy="992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</p:spPr>
        <p:txBody>
          <a:bodyPr lIns="93296" tIns="46648" rIns="93296" bIns="4664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7048" name="Line 8"/>
          <p:cNvSpPr>
            <a:spLocks noChangeShapeType="1"/>
          </p:cNvSpPr>
          <p:nvPr/>
        </p:nvSpPr>
        <p:spPr bwMode="auto">
          <a:xfrm flipV="1">
            <a:off x="4649788" y="2689225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</p:spPr>
        <p:txBody>
          <a:bodyPr lIns="93296" tIns="46648" rIns="93296" bIns="4664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 flipV="1">
            <a:off x="6380163" y="1697038"/>
            <a:ext cx="0" cy="992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</p:spPr>
        <p:txBody>
          <a:bodyPr lIns="93296" tIns="46648" rIns="93296" bIns="4664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4824" name="Rectangle 10"/>
          <p:cNvSpPr>
            <a:spLocks noChangeArrowheads="1"/>
          </p:cNvSpPr>
          <p:nvPr/>
        </p:nvSpPr>
        <p:spPr bwMode="auto">
          <a:xfrm>
            <a:off x="1492250" y="4829175"/>
            <a:ext cx="11636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  <a:buClr>
                <a:srgbClr val="04617B"/>
              </a:buClr>
            </a:pPr>
            <a:r>
              <a:rPr lang="en-US" b="1">
                <a:solidFill>
                  <a:prstClr val="black"/>
                </a:solidFill>
                <a:latin typeface="Calibri" pitchFamily="34" charset="0"/>
              </a:rPr>
              <a:t>Homeless</a:t>
            </a:r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7051" name="Rectangle 11"/>
          <p:cNvSpPr>
            <a:spLocks noChangeArrowheads="1"/>
          </p:cNvSpPr>
          <p:nvPr/>
        </p:nvSpPr>
        <p:spPr bwMode="auto">
          <a:xfrm>
            <a:off x="2954338" y="3763963"/>
            <a:ext cx="153511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913526">
              <a:buClr>
                <a:srgbClr val="04617B"/>
              </a:buClr>
              <a:defRPr/>
            </a:pPr>
            <a:r>
              <a:rPr lang="en-US" b="1" dirty="0">
                <a:solidFill>
                  <a:srgbClr val="04617B">
                    <a:lumMod val="40000"/>
                    <a:lumOff val="60000"/>
                  </a:srgbClr>
                </a:solidFill>
              </a:rPr>
              <a:t>Shelter placement</a:t>
            </a:r>
            <a:endParaRPr lang="en-US" dirty="0">
              <a:solidFill>
                <a:srgbClr val="04617B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7052" name="Rectangle 12"/>
          <p:cNvSpPr>
            <a:spLocks noChangeArrowheads="1"/>
          </p:cNvSpPr>
          <p:nvPr/>
        </p:nvSpPr>
        <p:spPr bwMode="auto">
          <a:xfrm>
            <a:off x="4783138" y="2794000"/>
            <a:ext cx="1535112" cy="554038"/>
          </a:xfrm>
          <a:prstGeom prst="rect">
            <a:avLst/>
          </a:prstGeom>
          <a:noFill/>
          <a:ln w="9525">
            <a:solidFill>
              <a:schemeClr val="bg1"/>
            </a:solidFill>
            <a:prstDash val="sysDot"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 defTabSz="913526">
              <a:buClr>
                <a:srgbClr val="04617B"/>
              </a:buClr>
              <a:defRPr/>
            </a:pPr>
            <a:r>
              <a:rPr lang="en-US" b="1" dirty="0">
                <a:solidFill>
                  <a:srgbClr val="04617B">
                    <a:lumMod val="40000"/>
                    <a:lumOff val="60000"/>
                  </a:srgbClr>
                </a:solidFill>
              </a:rPr>
              <a:t>Transitional housing</a:t>
            </a:r>
            <a:endParaRPr lang="en-US" dirty="0">
              <a:solidFill>
                <a:srgbClr val="04617B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7053" name="Rectangle 13"/>
          <p:cNvSpPr>
            <a:spLocks noChangeArrowheads="1"/>
          </p:cNvSpPr>
          <p:nvPr/>
        </p:nvSpPr>
        <p:spPr bwMode="auto">
          <a:xfrm>
            <a:off x="6457950" y="1781175"/>
            <a:ext cx="15367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  <a:buClr>
                <a:srgbClr val="04617B"/>
              </a:buClr>
            </a:pPr>
            <a:r>
              <a:rPr lang="en-US" b="1">
                <a:solidFill>
                  <a:prstClr val="black"/>
                </a:solidFill>
                <a:latin typeface="Calibri" pitchFamily="34" charset="0"/>
              </a:rPr>
              <a:t>Permanent housing</a:t>
            </a:r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7054" name="Freeform 14"/>
          <p:cNvSpPr>
            <a:spLocks/>
          </p:cNvSpPr>
          <p:nvPr/>
        </p:nvSpPr>
        <p:spPr bwMode="auto">
          <a:xfrm>
            <a:off x="2247900" y="3660775"/>
            <a:ext cx="671513" cy="990600"/>
          </a:xfrm>
          <a:custGeom>
            <a:avLst/>
            <a:gdLst/>
            <a:ahLst/>
            <a:cxnLst>
              <a:cxn ang="0">
                <a:pos x="434" y="221"/>
              </a:cxn>
              <a:cxn ang="0">
                <a:pos x="434" y="0"/>
              </a:cxn>
              <a:cxn ang="0">
                <a:pos x="0" y="81"/>
              </a:cxn>
              <a:cxn ang="0">
                <a:pos x="0" y="221"/>
              </a:cxn>
            </a:cxnLst>
            <a:rect l="0" t="0" r="r" b="b"/>
            <a:pathLst>
              <a:path w="435" h="222">
                <a:moveTo>
                  <a:pt x="434" y="221"/>
                </a:moveTo>
                <a:lnTo>
                  <a:pt x="434" y="0"/>
                </a:lnTo>
                <a:lnTo>
                  <a:pt x="0" y="81"/>
                </a:lnTo>
                <a:lnTo>
                  <a:pt x="0" y="221"/>
                </a:lnTo>
              </a:path>
            </a:pathLst>
          </a:cu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3296" tIns="46648" rIns="93296" bIns="46648"/>
          <a:lstStyle/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7055" name="Freeform 15"/>
          <p:cNvSpPr>
            <a:spLocks/>
          </p:cNvSpPr>
          <p:nvPr/>
        </p:nvSpPr>
        <p:spPr bwMode="auto">
          <a:xfrm>
            <a:off x="3960813" y="2670175"/>
            <a:ext cx="669925" cy="990600"/>
          </a:xfrm>
          <a:custGeom>
            <a:avLst/>
            <a:gdLst/>
            <a:ahLst/>
            <a:cxnLst>
              <a:cxn ang="0">
                <a:pos x="434" y="221"/>
              </a:cxn>
              <a:cxn ang="0">
                <a:pos x="434" y="0"/>
              </a:cxn>
              <a:cxn ang="0">
                <a:pos x="0" y="81"/>
              </a:cxn>
              <a:cxn ang="0">
                <a:pos x="0" y="221"/>
              </a:cxn>
            </a:cxnLst>
            <a:rect l="0" t="0" r="r" b="b"/>
            <a:pathLst>
              <a:path w="435" h="222">
                <a:moveTo>
                  <a:pt x="434" y="221"/>
                </a:moveTo>
                <a:lnTo>
                  <a:pt x="434" y="0"/>
                </a:lnTo>
                <a:lnTo>
                  <a:pt x="0" y="81"/>
                </a:lnTo>
                <a:lnTo>
                  <a:pt x="0" y="221"/>
                </a:lnTo>
              </a:path>
            </a:pathLst>
          </a:cu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3296" tIns="46648" rIns="93296" bIns="46648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7056" name="Freeform 16"/>
          <p:cNvSpPr>
            <a:spLocks/>
          </p:cNvSpPr>
          <p:nvPr/>
        </p:nvSpPr>
        <p:spPr bwMode="auto">
          <a:xfrm>
            <a:off x="5697538" y="1677988"/>
            <a:ext cx="669925" cy="992187"/>
          </a:xfrm>
          <a:custGeom>
            <a:avLst/>
            <a:gdLst/>
            <a:ahLst/>
            <a:cxnLst>
              <a:cxn ang="0">
                <a:pos x="434" y="221"/>
              </a:cxn>
              <a:cxn ang="0">
                <a:pos x="434" y="0"/>
              </a:cxn>
              <a:cxn ang="0">
                <a:pos x="0" y="81"/>
              </a:cxn>
              <a:cxn ang="0">
                <a:pos x="0" y="221"/>
              </a:cxn>
            </a:cxnLst>
            <a:rect l="0" t="0" r="r" b="b"/>
            <a:pathLst>
              <a:path w="435" h="222">
                <a:moveTo>
                  <a:pt x="434" y="221"/>
                </a:moveTo>
                <a:lnTo>
                  <a:pt x="434" y="0"/>
                </a:lnTo>
                <a:lnTo>
                  <a:pt x="0" y="81"/>
                </a:lnTo>
                <a:lnTo>
                  <a:pt x="0" y="221"/>
                </a:lnTo>
              </a:path>
            </a:pathLst>
          </a:custGeom>
          <a:gradFill rotWithShape="0">
            <a:gsLst>
              <a:gs pos="0">
                <a:schemeClr val="accent2">
                  <a:gamma/>
                  <a:shade val="69804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 cap="rnd">
            <a:noFill/>
            <a:round/>
            <a:headEnd type="none" w="sm" len="sm"/>
            <a:tailEnd type="none" w="sm" len="sm"/>
          </a:ln>
          <a:effectLst/>
        </p:spPr>
        <p:txBody>
          <a:bodyPr lIns="93296" tIns="46648" rIns="93296" bIns="46648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7059" name="Line 19"/>
          <p:cNvSpPr>
            <a:spLocks noChangeShapeType="1"/>
          </p:cNvSpPr>
          <p:nvPr/>
        </p:nvSpPr>
        <p:spPr bwMode="auto">
          <a:xfrm flipV="1">
            <a:off x="6400800" y="4051300"/>
            <a:ext cx="2209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 lIns="93296" tIns="46648" rIns="93296" bIns="4664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7061" name="Rectangle 21"/>
          <p:cNvSpPr>
            <a:spLocks noChangeArrowheads="1"/>
          </p:cNvSpPr>
          <p:nvPr/>
        </p:nvSpPr>
        <p:spPr bwMode="auto">
          <a:xfrm>
            <a:off x="6096000" y="4127500"/>
            <a:ext cx="2447925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  <a:buClr>
                <a:srgbClr val="04617B"/>
              </a:buClr>
            </a:pPr>
            <a:r>
              <a:rPr lang="en-US" b="1">
                <a:solidFill>
                  <a:prstClr val="black"/>
                </a:solidFill>
                <a:latin typeface="Calibri" pitchFamily="34" charset="0"/>
              </a:rPr>
              <a:t>Ongoing, flexible supports</a:t>
            </a:r>
          </a:p>
        </p:txBody>
      </p:sp>
      <p:sp>
        <p:nvSpPr>
          <p:cNvPr id="25" name="Curved Down Arrow 24"/>
          <p:cNvSpPr/>
          <p:nvPr/>
        </p:nvSpPr>
        <p:spPr>
          <a:xfrm rot="19769569">
            <a:off x="1173163" y="2300288"/>
            <a:ext cx="5908675" cy="73025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34834" name="TextBox 27"/>
          <p:cNvSpPr txBox="1">
            <a:spLocks noChangeArrowheads="1"/>
          </p:cNvSpPr>
          <p:nvPr/>
        </p:nvSpPr>
        <p:spPr bwMode="auto">
          <a:xfrm>
            <a:off x="1066800" y="1003300"/>
            <a:ext cx="419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>
                <a:solidFill>
                  <a:prstClr val="black"/>
                </a:solidFill>
                <a:latin typeface="Calibri" pitchFamily="34" charset="0"/>
              </a:rPr>
              <a:t>Housing First Model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318250" y="304800"/>
            <a:ext cx="2368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Tsemberis</a:t>
            </a:r>
            <a:r>
              <a:rPr lang="en-US" dirty="0" smtClean="0"/>
              <a:t> slide,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033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7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7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8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2" dur="1000"/>
                                        <p:tgtEl>
                                          <p:spTgt spid="8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55" dur="1000"/>
                                        <p:tgtEl>
                                          <p:spTgt spid="87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animBg="1"/>
      <p:bldP spid="87046" grpId="0" animBg="1"/>
      <p:bldP spid="87047" grpId="0" animBg="1"/>
      <p:bldP spid="87048" grpId="0" animBg="1"/>
      <p:bldP spid="87049" grpId="0" animBg="1"/>
      <p:bldP spid="87051" grpId="0"/>
      <p:bldP spid="87052" grpId="0" animBg="1"/>
      <p:bldP spid="87053" grpId="0"/>
      <p:bldP spid="87059" grpId="0" animBg="1"/>
      <p:bldP spid="8706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Limits on Consumer Choice: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Legal compliance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Tenant rental contribution (30% of income)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Mandatory weekly home visits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609600"/>
            <a:ext cx="7756263" cy="1054250"/>
          </a:xfrm>
        </p:spPr>
        <p:txBody>
          <a:bodyPr/>
          <a:lstStyle/>
          <a:p>
            <a:r>
              <a:rPr lang="en-US" dirty="0" smtClean="0"/>
              <a:t>CPSH Program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83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5650"/>
            <a:ext cx="8458200" cy="1219200"/>
          </a:xfrm>
        </p:spPr>
        <p:txBody>
          <a:bodyPr/>
          <a:lstStyle/>
          <a:p>
            <a:pPr eaLnBrk="1" hangingPunct="1"/>
            <a:r>
              <a:rPr lang="en-US" dirty="0" smtClean="0"/>
              <a:t>Evaluating Housing First</a:t>
            </a:r>
          </a:p>
        </p:txBody>
      </p:sp>
      <p:sp>
        <p:nvSpPr>
          <p:cNvPr id="13107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152400" y="2355850"/>
            <a:ext cx="7162800" cy="2590800"/>
          </a:xfrm>
        </p:spPr>
        <p:txBody>
          <a:bodyPr/>
          <a:lstStyle/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Highly effective program for the ‘hard to house’ 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85% housing retention rates across many cities and programs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Access problems eliminated, retention increased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Reduction in acute care services and significant cost savings (pre=post)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Improves quality of life</a:t>
            </a:r>
          </a:p>
          <a:p>
            <a:pPr lvl="2" eaLnBrk="1" hangingPunct="1">
              <a:lnSpc>
                <a:spcPct val="80000"/>
              </a:lnSpc>
            </a:pPr>
            <a:r>
              <a:rPr lang="en-US" dirty="0" smtClean="0"/>
              <a:t>SAMHSA’s “National Registry of Evidence-based Practices”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 lvl="2" eaLnBrk="1" hangingPunct="1">
              <a:lnSpc>
                <a:spcPct val="80000"/>
              </a:lnSpc>
            </a:pPr>
            <a:endParaRPr lang="en-US" dirty="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131075" name="Text Box 4"/>
          <p:cNvSpPr txBox="1">
            <a:spLocks noChangeArrowheads="1"/>
          </p:cNvSpPr>
          <p:nvPr/>
        </p:nvSpPr>
        <p:spPr bwMode="auto">
          <a:xfrm>
            <a:off x="3286125" y="5029200"/>
            <a:ext cx="4371975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60000"/>
              <a:buFont typeface="Wingdings" pitchFamily="2" charset="2"/>
              <a:buNone/>
            </a:pPr>
            <a:r>
              <a:rPr lang="en-US" sz="1600" dirty="0" err="1">
                <a:solidFill>
                  <a:prstClr val="black"/>
                </a:solidFill>
              </a:rPr>
              <a:t>Tsemberis</a:t>
            </a:r>
            <a:r>
              <a:rPr lang="en-US" sz="1600" dirty="0">
                <a:solidFill>
                  <a:prstClr val="black"/>
                </a:solidFill>
              </a:rPr>
              <a:t>  effectiveness (2004); 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60000"/>
              <a:buFont typeface="Wingdings" pitchFamily="2" charset="2"/>
              <a:buNone/>
            </a:pPr>
            <a:r>
              <a:rPr lang="en-US" sz="1600" dirty="0">
                <a:solidFill>
                  <a:prstClr val="black"/>
                </a:solidFill>
              </a:rPr>
              <a:t>HUD Pearson  6 cities (2007); 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60000"/>
              <a:buFont typeface="Wingdings" pitchFamily="2" charset="2"/>
              <a:buNone/>
            </a:pPr>
            <a:r>
              <a:rPr lang="en-US" sz="1600" dirty="0">
                <a:solidFill>
                  <a:prstClr val="black"/>
                </a:solidFill>
              </a:rPr>
              <a:t>VA </a:t>
            </a:r>
            <a:r>
              <a:rPr lang="en-US" sz="1600" dirty="0" err="1">
                <a:solidFill>
                  <a:prstClr val="black"/>
                </a:solidFill>
              </a:rPr>
              <a:t>Rosenheck</a:t>
            </a:r>
            <a:r>
              <a:rPr lang="en-US" sz="1600" dirty="0">
                <a:solidFill>
                  <a:prstClr val="black"/>
                </a:solidFill>
              </a:rPr>
              <a:t> 11 cities (2007);</a:t>
            </a:r>
          </a:p>
          <a:p>
            <a:pPr lvl="1" fontAlgn="base">
              <a:spcBef>
                <a:spcPct val="20000"/>
              </a:spcBef>
              <a:spcAft>
                <a:spcPct val="0"/>
              </a:spcAft>
              <a:buClr>
                <a:prstClr val="black"/>
              </a:buClr>
              <a:buSzPct val="60000"/>
              <a:buFont typeface="Wingdings" pitchFamily="2" charset="2"/>
              <a:buNone/>
            </a:pPr>
            <a:r>
              <a:rPr lang="en-US" sz="1600" dirty="0">
                <a:solidFill>
                  <a:prstClr val="black"/>
                </a:solidFill>
              </a:rPr>
              <a:t>Larimer, cost (2009).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629400" y="2286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Tsemberis</a:t>
            </a:r>
            <a:r>
              <a:rPr lang="en-US" dirty="0"/>
              <a:t> </a:t>
            </a:r>
            <a:r>
              <a:rPr lang="en-US" dirty="0" smtClean="0"/>
              <a:t>slide,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282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Tsemberis</a:t>
            </a:r>
            <a:r>
              <a:rPr lang="en-US" dirty="0" smtClean="0"/>
              <a:t> study compared CPSH to “usual care” not to other PSH programs</a:t>
            </a:r>
          </a:p>
          <a:p>
            <a:r>
              <a:rPr lang="en-US" dirty="0" smtClean="0"/>
              <a:t>Not clear that there are differences from PSH more generally – lacking published fidelity measure.  </a:t>
            </a:r>
          </a:p>
          <a:p>
            <a:r>
              <a:rPr lang="en-US" dirty="0" smtClean="0"/>
              <a:t>When does “first” clock start?   (Goal 60 days to housing)</a:t>
            </a:r>
          </a:p>
          <a:p>
            <a:r>
              <a:rPr lang="en-US" dirty="0" smtClean="0"/>
              <a:t>Some transitional housing often needed or used (Pathways to Housing sometimes places people in safe havens or in temporary housing prior to apartment)</a:t>
            </a:r>
          </a:p>
          <a:p>
            <a:r>
              <a:rPr lang="en-US" dirty="0" smtClean="0"/>
              <a:t>Local political sensitivities sometimes requires some “readiness” or engagement before placement.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Qualifications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Pathways CPSH model was promoted by Bush administration USICH (</a:t>
            </a:r>
            <a:r>
              <a:rPr lang="en-US" dirty="0" err="1" smtClean="0"/>
              <a:t>Mangano</a:t>
            </a:r>
            <a:r>
              <a:rPr lang="en-US" dirty="0" smtClean="0"/>
              <a:t>); led to visibility and association with “housing first” slogan</a:t>
            </a:r>
          </a:p>
          <a:p>
            <a:endParaRPr lang="en-US" dirty="0" smtClean="0"/>
          </a:p>
          <a:p>
            <a:r>
              <a:rPr lang="en-US" dirty="0" smtClean="0"/>
              <a:t>Now “franchised” to four countries and many cities</a:t>
            </a:r>
          </a:p>
          <a:p>
            <a:endParaRPr lang="en-US" dirty="0" smtClean="0"/>
          </a:p>
          <a:p>
            <a:r>
              <a:rPr lang="en-US" dirty="0" smtClean="0"/>
              <a:t>But is it different than PSH more generally?  What constitutes fidelity?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304800" y="304800"/>
            <a:ext cx="9979510" cy="1792044"/>
          </a:xfrm>
        </p:spPr>
        <p:txBody>
          <a:bodyPr/>
          <a:lstStyle/>
          <a:p>
            <a:r>
              <a:rPr lang="en-US" sz="4400" dirty="0" smtClean="0"/>
              <a:t>Has “Housing First” </a:t>
            </a:r>
            <a:br>
              <a:rPr lang="en-US" sz="4400" dirty="0" smtClean="0"/>
            </a:br>
            <a:r>
              <a:rPr lang="en-US" sz="4400" dirty="0" smtClean="0"/>
              <a:t>Become a Brand?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7809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for everyone?:  </a:t>
            </a:r>
            <a:r>
              <a:rPr lang="en-US" dirty="0"/>
              <a:t>S</a:t>
            </a:r>
            <a:r>
              <a:rPr lang="en-US" dirty="0" smtClean="0"/>
              <a:t>ome PSH residents prefer clean and sober housing, and neighbors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Not everyone consistently fails in treatment</a:t>
            </a:r>
          </a:p>
          <a:p>
            <a:endParaRPr lang="en-US" dirty="0"/>
          </a:p>
          <a:p>
            <a:r>
              <a:rPr lang="en-US" dirty="0" smtClean="0"/>
              <a:t>US context:  Screening tool (“Vulnerability Index”)</a:t>
            </a:r>
          </a:p>
          <a:p>
            <a:pPr lvl="2"/>
            <a:r>
              <a:rPr lang="en-US" dirty="0" smtClean="0"/>
              <a:t>Unknown psychometric properties</a:t>
            </a:r>
          </a:p>
          <a:p>
            <a:pPr lvl="2"/>
            <a:r>
              <a:rPr lang="en-US" dirty="0" smtClean="0"/>
              <a:t>Case mix problems in practice and policy:  Should </a:t>
            </a:r>
            <a:r>
              <a:rPr lang="en-US" dirty="0"/>
              <a:t>policy promote “silting” (inverse of “creaming</a:t>
            </a:r>
            <a:r>
              <a:rPr lang="en-US" dirty="0" smtClean="0"/>
              <a:t>”)?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concerns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96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HEARTH Act:  promotes “housing first” principles: rapid rehousing, followed by community-based services (“homeless” aren’t different from housed)</a:t>
            </a:r>
          </a:p>
          <a:p>
            <a:r>
              <a:rPr lang="en-US" dirty="0" smtClean="0"/>
              <a:t>Shift away from shelter-based supportive services and transitional housing</a:t>
            </a:r>
          </a:p>
          <a:p>
            <a:r>
              <a:rPr lang="en-US" dirty="0" smtClean="0"/>
              <a:t>Applied to families and transitionally homeless adults</a:t>
            </a:r>
          </a:p>
          <a:p>
            <a:r>
              <a:rPr lang="en-US" dirty="0" smtClean="0"/>
              <a:t>A prevention-centered approach is emergent:  Housing First! as official policy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First! as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12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47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09800" y="2286000"/>
            <a:ext cx="5777753" cy="3810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is “housing first”?</a:t>
            </a:r>
          </a:p>
          <a:p>
            <a:r>
              <a:rPr lang="en-US" dirty="0" smtClean="0"/>
              <a:t>Etymology</a:t>
            </a:r>
          </a:p>
          <a:p>
            <a:r>
              <a:rPr lang="en-US" dirty="0" smtClean="0"/>
              <a:t>Core principles</a:t>
            </a:r>
          </a:p>
          <a:p>
            <a:r>
              <a:rPr lang="en-US" dirty="0" smtClean="0"/>
              <a:t>What it is not</a:t>
            </a:r>
          </a:p>
          <a:p>
            <a:r>
              <a:rPr lang="en-US" dirty="0" smtClean="0"/>
              <a:t>Qualifications</a:t>
            </a:r>
          </a:p>
          <a:p>
            <a:r>
              <a:rPr lang="en-US" dirty="0" smtClean="0"/>
              <a:t>Emergent federal policy in the US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38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4600" y="2514600"/>
            <a:ext cx="4038600" cy="3352800"/>
          </a:xfrm>
        </p:spPr>
        <p:txBody>
          <a:bodyPr/>
          <a:lstStyle/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A slogan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A philosophy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A program model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A brand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A policy</a:t>
            </a:r>
          </a:p>
          <a:p>
            <a:pPr marL="457200" indent="-457200">
              <a:buFont typeface="+mj-lt"/>
              <a:buAutoNum type="alphaUcPeriod"/>
            </a:pPr>
            <a:r>
              <a:rPr lang="en-US" dirty="0" smtClean="0"/>
              <a:t>All of the above</a:t>
            </a:r>
          </a:p>
          <a:p>
            <a:pPr marL="457200" indent="-457200">
              <a:buFont typeface="+mj-lt"/>
              <a:buAutoNum type="alphaUcPeriod"/>
            </a:pPr>
            <a:endParaRPr lang="en-US" dirty="0" smtClean="0"/>
          </a:p>
          <a:p>
            <a:pPr marL="457200" indent="-457200">
              <a:buFont typeface="+mj-lt"/>
              <a:buAutoNum type="alphaUcPeriod"/>
            </a:pPr>
            <a:endParaRPr lang="en-US" dirty="0" smtClean="0"/>
          </a:p>
          <a:p>
            <a:pPr marL="457200" indent="-457200">
              <a:buFont typeface="+mj-lt"/>
              <a:buAutoNum type="alphaUcPeriod"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“housing first”?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05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95400" y="2133600"/>
            <a:ext cx="6768353" cy="38476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1993 – “Beyond Shelter” publication (T, </a:t>
            </a:r>
            <a:r>
              <a:rPr lang="en-US" dirty="0" err="1" smtClean="0"/>
              <a:t>Tull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1998 – Natl. Alliance to End Homelessness</a:t>
            </a:r>
          </a:p>
          <a:p>
            <a:endParaRPr lang="en-US" dirty="0" smtClean="0"/>
          </a:p>
          <a:p>
            <a:r>
              <a:rPr lang="en-US" dirty="0" smtClean="0"/>
              <a:t>Mid 2000s – Applied to Consumer Preference Supported Housing (CPSH) (</a:t>
            </a:r>
            <a:r>
              <a:rPr lang="en-US" dirty="0" err="1" smtClean="0"/>
              <a:t>Tsemberis</a:t>
            </a:r>
            <a:r>
              <a:rPr lang="en-US" dirty="0" smtClean="0"/>
              <a:t>, Pathways to Housing)</a:t>
            </a:r>
          </a:p>
          <a:p>
            <a:endParaRPr lang="en-US" dirty="0" smtClean="0"/>
          </a:p>
          <a:p>
            <a:r>
              <a:rPr lang="en-US" dirty="0" smtClean="0"/>
              <a:t>2009 – HEARTH Act/HPRP, US Congress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Etymology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8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Established by Pathways to Housing in 1992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Assumption:  Housing is a right to be honored, not a privilege to be earned.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Consistent with Americans with Disabilities Act principles:  Access and reasonable accommodations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CPSH Program Model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8765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Core Principles: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Consumer choice and empowerment</a:t>
            </a:r>
          </a:p>
          <a:p>
            <a:pPr lvl="1"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Separation of services and housing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 Services are voluntary and flexible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Community integration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Harm reduction and recovery oriented</a:t>
            </a:r>
          </a:p>
          <a:p>
            <a:pPr marL="411480" lvl="1" indent="0">
              <a:buNone/>
            </a:pPr>
            <a:endParaRPr lang="en-US" dirty="0" smtClean="0"/>
          </a:p>
          <a:p>
            <a:pPr marL="411480" lvl="1" indent="0">
              <a:buNone/>
            </a:pPr>
            <a:r>
              <a:rPr lang="en-US" dirty="0" smtClean="0"/>
              <a:t>Are these principles distinct from PSH in general?</a:t>
            </a:r>
          </a:p>
          <a:p>
            <a:pPr lvl="1"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CPSH Program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4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Key Differences:</a:t>
            </a:r>
          </a:p>
          <a:p>
            <a:endParaRPr lang="en-US" dirty="0"/>
          </a:p>
          <a:p>
            <a:pPr lvl="1"/>
            <a:r>
              <a:rPr lang="en-US" dirty="0" smtClean="0"/>
              <a:t>The Target Population:  </a:t>
            </a:r>
          </a:p>
          <a:p>
            <a:pPr lvl="1"/>
            <a:endParaRPr lang="en-US" dirty="0"/>
          </a:p>
          <a:p>
            <a:pPr lvl="2"/>
            <a:r>
              <a:rPr lang="en-US" dirty="0" smtClean="0"/>
              <a:t>People who are long-term homeless, service “resistant” or “noncompliant,” or who are not effectively treated with existing therapies.  </a:t>
            </a:r>
          </a:p>
          <a:p>
            <a:pPr lvl="2"/>
            <a:r>
              <a:rPr lang="en-US" dirty="0" smtClean="0"/>
              <a:t>People who can’t get into existing PSH or who get evicted from existing PSH.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Sobriety or treatment compliance is not required (although, philosophically, PSH is supposed to be similar in this regard).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CPSH Program Model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67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fr-FR" smtClean="0"/>
              <a:t>Historical Threads</a:t>
            </a:r>
            <a:endParaRPr lang="en-GB" smtClean="0"/>
          </a:p>
        </p:txBody>
      </p:sp>
      <p:sp>
        <p:nvSpPr>
          <p:cNvPr id="62467" name="Rectangle 3"/>
          <p:cNvSpPr>
            <a:spLocks noGrp="1"/>
          </p:cNvSpPr>
          <p:nvPr>
            <p:ph type="body" idx="4294967295"/>
          </p:nvPr>
        </p:nvSpPr>
        <p:spPr>
          <a:xfrm>
            <a:off x="685800" y="2438400"/>
            <a:ext cx="7747000" cy="3878263"/>
          </a:xfrm>
        </p:spPr>
        <p:txBody>
          <a:bodyPr/>
          <a:lstStyle/>
          <a:p>
            <a:pPr eaLnBrk="1" hangingPunct="1"/>
            <a:r>
              <a:rPr lang="fr-FR" dirty="0" smtClean="0"/>
              <a:t>1988 « </a:t>
            </a:r>
            <a:r>
              <a:rPr lang="fr-FR" dirty="0" err="1" smtClean="0"/>
              <a:t>Housing</a:t>
            </a:r>
            <a:r>
              <a:rPr lang="fr-FR" dirty="0" smtClean="0"/>
              <a:t> as </a:t>
            </a:r>
            <a:r>
              <a:rPr lang="fr-FR" dirty="0" err="1" smtClean="0"/>
              <a:t>housing</a:t>
            </a:r>
            <a:r>
              <a:rPr lang="fr-FR" dirty="0" smtClean="0"/>
              <a:t> » SMI consumer </a:t>
            </a:r>
            <a:r>
              <a:rPr lang="fr-FR" dirty="0" err="1" smtClean="0"/>
              <a:t>movement</a:t>
            </a:r>
            <a:endParaRPr lang="fr-FR" dirty="0" smtClean="0"/>
          </a:p>
          <a:p>
            <a:pPr eaLnBrk="1" hangingPunct="1"/>
            <a:r>
              <a:rPr lang="fr-FR" dirty="0" smtClean="0"/>
              <a:t>1990 « </a:t>
            </a:r>
            <a:r>
              <a:rPr lang="fr-FR" dirty="0" err="1" smtClean="0"/>
              <a:t>Safe</a:t>
            </a:r>
            <a:r>
              <a:rPr lang="fr-FR" dirty="0" smtClean="0"/>
              <a:t> </a:t>
            </a:r>
            <a:r>
              <a:rPr lang="fr-FR" dirty="0" err="1" smtClean="0"/>
              <a:t>Haven</a:t>
            </a:r>
            <a:r>
              <a:rPr lang="fr-FR" dirty="0" smtClean="0"/>
              <a:t> » model for rough </a:t>
            </a:r>
            <a:r>
              <a:rPr lang="fr-FR" dirty="0" err="1" smtClean="0"/>
              <a:t>sleepers</a:t>
            </a:r>
            <a:endParaRPr lang="fr-FR" dirty="0" smtClean="0"/>
          </a:p>
          <a:p>
            <a:pPr eaLnBrk="1" hangingPunct="1"/>
            <a:r>
              <a:rPr lang="fr-FR" dirty="0" smtClean="0"/>
              <a:t>1990s </a:t>
            </a:r>
            <a:r>
              <a:rPr lang="fr-FR" dirty="0" err="1" smtClean="0"/>
              <a:t>Harm</a:t>
            </a:r>
            <a:r>
              <a:rPr lang="fr-FR" dirty="0" smtClean="0"/>
              <a:t> </a:t>
            </a:r>
            <a:r>
              <a:rPr lang="fr-FR" dirty="0" err="1" smtClean="0"/>
              <a:t>reduction</a:t>
            </a:r>
            <a:r>
              <a:rPr lang="fr-FR" dirty="0" smtClean="0"/>
              <a:t> HIV </a:t>
            </a:r>
            <a:r>
              <a:rPr lang="fr-FR" dirty="0" err="1" smtClean="0"/>
              <a:t>prevention</a:t>
            </a:r>
            <a:r>
              <a:rPr lang="fr-FR" dirty="0" smtClean="0"/>
              <a:t> for </a:t>
            </a:r>
            <a:r>
              <a:rPr lang="fr-FR" dirty="0" err="1" smtClean="0"/>
              <a:t>sex</a:t>
            </a:r>
            <a:r>
              <a:rPr lang="fr-FR" dirty="0" smtClean="0"/>
              <a:t> </a:t>
            </a:r>
            <a:r>
              <a:rPr lang="fr-FR" dirty="0" err="1" smtClean="0"/>
              <a:t>workers</a:t>
            </a:r>
            <a:r>
              <a:rPr lang="fr-FR" dirty="0" smtClean="0"/>
              <a:t> and </a:t>
            </a:r>
            <a:r>
              <a:rPr lang="fr-FR" dirty="0" err="1" smtClean="0"/>
              <a:t>IDUs</a:t>
            </a:r>
            <a:endParaRPr lang="fr-FR" dirty="0" smtClean="0"/>
          </a:p>
          <a:p>
            <a:pPr eaLnBrk="1" hangingPunct="1"/>
            <a:r>
              <a:rPr lang="fr-FR" dirty="0" err="1" smtClean="0"/>
              <a:t>Infidelity</a:t>
            </a:r>
            <a:r>
              <a:rPr lang="fr-FR" dirty="0" smtClean="0"/>
              <a:t> of </a:t>
            </a:r>
            <a:r>
              <a:rPr lang="fr-FR" dirty="0" err="1" smtClean="0"/>
              <a:t>supported</a:t>
            </a:r>
            <a:r>
              <a:rPr lang="fr-FR" dirty="0" smtClean="0"/>
              <a:t> </a:t>
            </a:r>
            <a:r>
              <a:rPr lang="fr-FR" dirty="0" err="1" smtClean="0"/>
              <a:t>housing</a:t>
            </a:r>
            <a:r>
              <a:rPr lang="fr-FR" dirty="0" smtClean="0"/>
              <a:t> </a:t>
            </a:r>
            <a:r>
              <a:rPr lang="fr-FR" dirty="0" err="1" smtClean="0"/>
              <a:t>models</a:t>
            </a:r>
            <a:r>
              <a:rPr lang="fr-FR" dirty="0" smtClean="0"/>
              <a:t> as </a:t>
            </a:r>
            <a:r>
              <a:rPr lang="fr-FR" dirty="0" err="1" smtClean="0"/>
              <a:t>homeless</a:t>
            </a:r>
            <a:r>
              <a:rPr lang="fr-FR" dirty="0" smtClean="0"/>
              <a:t> PSH </a:t>
            </a:r>
            <a:r>
              <a:rPr lang="fr-FR" dirty="0" err="1" smtClean="0"/>
              <a:t>industry</a:t>
            </a:r>
            <a:r>
              <a:rPr lang="fr-FR" dirty="0" smtClean="0"/>
              <a:t> </a:t>
            </a:r>
            <a:r>
              <a:rPr lang="fr-FR" dirty="0" err="1" smtClean="0"/>
              <a:t>expanded</a:t>
            </a:r>
            <a:endParaRPr lang="fr-FR" dirty="0" smtClean="0"/>
          </a:p>
          <a:p>
            <a:pPr eaLnBrk="1" hangingPunct="1"/>
            <a:r>
              <a:rPr lang="fr-FR" dirty="0" err="1" smtClean="0"/>
              <a:t>Failure</a:t>
            </a:r>
            <a:r>
              <a:rPr lang="fr-FR" dirty="0" smtClean="0"/>
              <a:t> of « </a:t>
            </a:r>
            <a:r>
              <a:rPr lang="fr-FR" dirty="0" err="1" smtClean="0"/>
              <a:t>housing</a:t>
            </a:r>
            <a:r>
              <a:rPr lang="fr-FR" dirty="0" smtClean="0"/>
              <a:t> </a:t>
            </a:r>
            <a:r>
              <a:rPr lang="fr-FR" dirty="0" err="1" smtClean="0"/>
              <a:t>readiness</a:t>
            </a:r>
            <a:r>
              <a:rPr lang="fr-FR" dirty="0" smtClean="0"/>
              <a:t> » continuum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9337192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Line 3"/>
          <p:cNvSpPr>
            <a:spLocks noChangeShapeType="1"/>
          </p:cNvSpPr>
          <p:nvPr/>
        </p:nvSpPr>
        <p:spPr bwMode="auto">
          <a:xfrm flipV="1">
            <a:off x="838200" y="4268788"/>
            <a:ext cx="17383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</p:spPr>
        <p:txBody>
          <a:bodyPr lIns="93296" tIns="46648" rIns="93296" bIns="4664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7044" name="Line 4"/>
          <p:cNvSpPr>
            <a:spLocks noChangeShapeType="1"/>
          </p:cNvSpPr>
          <p:nvPr/>
        </p:nvSpPr>
        <p:spPr bwMode="auto">
          <a:xfrm flipV="1">
            <a:off x="2551113" y="3276600"/>
            <a:ext cx="1736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</p:spPr>
        <p:txBody>
          <a:bodyPr lIns="93296" tIns="46648" rIns="93296" bIns="4664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7045" name="Line 5"/>
          <p:cNvSpPr>
            <a:spLocks noChangeShapeType="1"/>
          </p:cNvSpPr>
          <p:nvPr/>
        </p:nvSpPr>
        <p:spPr bwMode="auto">
          <a:xfrm flipV="1">
            <a:off x="4267200" y="2287588"/>
            <a:ext cx="17383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</p:spPr>
        <p:txBody>
          <a:bodyPr lIns="93296" tIns="46648" rIns="93296" bIns="4664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7046" name="Line 6"/>
          <p:cNvSpPr>
            <a:spLocks noChangeShapeType="1"/>
          </p:cNvSpPr>
          <p:nvPr/>
        </p:nvSpPr>
        <p:spPr bwMode="auto">
          <a:xfrm flipV="1">
            <a:off x="6002338" y="1296988"/>
            <a:ext cx="17383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</p:spPr>
        <p:txBody>
          <a:bodyPr lIns="93296" tIns="46648" rIns="93296" bIns="4664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7047" name="Line 7"/>
          <p:cNvSpPr>
            <a:spLocks noChangeShapeType="1"/>
          </p:cNvSpPr>
          <p:nvPr/>
        </p:nvSpPr>
        <p:spPr bwMode="auto">
          <a:xfrm flipV="1">
            <a:off x="2557463" y="3276600"/>
            <a:ext cx="0" cy="992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</p:spPr>
        <p:txBody>
          <a:bodyPr lIns="93296" tIns="46648" rIns="93296" bIns="4664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7048" name="Line 8"/>
          <p:cNvSpPr>
            <a:spLocks noChangeShapeType="1"/>
          </p:cNvSpPr>
          <p:nvPr/>
        </p:nvSpPr>
        <p:spPr bwMode="auto">
          <a:xfrm flipV="1">
            <a:off x="4267200" y="2295525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</p:spPr>
        <p:txBody>
          <a:bodyPr lIns="93296" tIns="46648" rIns="93296" bIns="4664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 flipV="1">
            <a:off x="6019800" y="1303338"/>
            <a:ext cx="0" cy="992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</p:spPr>
        <p:txBody>
          <a:bodyPr lIns="93296" tIns="46648" rIns="93296" bIns="4664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536" name="Rectangle 10"/>
          <p:cNvSpPr>
            <a:spLocks noChangeArrowheads="1"/>
          </p:cNvSpPr>
          <p:nvPr/>
        </p:nvSpPr>
        <p:spPr bwMode="auto">
          <a:xfrm>
            <a:off x="1123950" y="4435475"/>
            <a:ext cx="11636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  <a:buClr>
                <a:srgbClr val="04617B"/>
              </a:buClr>
            </a:pPr>
            <a:r>
              <a:rPr lang="en-US" b="1">
                <a:solidFill>
                  <a:prstClr val="black"/>
                </a:solidFill>
                <a:latin typeface="Calibri" pitchFamily="34" charset="0"/>
              </a:rPr>
              <a:t>Homeless</a:t>
            </a:r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7051" name="Rectangle 11"/>
          <p:cNvSpPr>
            <a:spLocks noChangeArrowheads="1"/>
          </p:cNvSpPr>
          <p:nvPr/>
        </p:nvSpPr>
        <p:spPr bwMode="auto">
          <a:xfrm>
            <a:off x="2586038" y="3370263"/>
            <a:ext cx="1535112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  <a:buClr>
                <a:srgbClr val="04617B"/>
              </a:buClr>
            </a:pPr>
            <a:r>
              <a:rPr lang="en-US" b="1">
                <a:solidFill>
                  <a:prstClr val="black"/>
                </a:solidFill>
                <a:latin typeface="Calibri" pitchFamily="34" charset="0"/>
              </a:rPr>
              <a:t>Shelter placement</a:t>
            </a:r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7052" name="Rectangle 12"/>
          <p:cNvSpPr>
            <a:spLocks noChangeArrowheads="1"/>
          </p:cNvSpPr>
          <p:nvPr/>
        </p:nvSpPr>
        <p:spPr bwMode="auto">
          <a:xfrm>
            <a:off x="4414838" y="2400300"/>
            <a:ext cx="15351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  <a:buClr>
                <a:srgbClr val="04617B"/>
              </a:buClr>
            </a:pPr>
            <a:r>
              <a:rPr lang="en-US" b="1">
                <a:solidFill>
                  <a:prstClr val="black"/>
                </a:solidFill>
                <a:latin typeface="Calibri" pitchFamily="34" charset="0"/>
              </a:rPr>
              <a:t>Transitional housing</a:t>
            </a:r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7053" name="Rectangle 13"/>
          <p:cNvSpPr>
            <a:spLocks noChangeArrowheads="1"/>
          </p:cNvSpPr>
          <p:nvPr/>
        </p:nvSpPr>
        <p:spPr bwMode="auto">
          <a:xfrm>
            <a:off x="6089650" y="1387475"/>
            <a:ext cx="1535113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defTabSz="912813" fontAlgn="base">
              <a:spcBef>
                <a:spcPct val="0"/>
              </a:spcBef>
              <a:spcAft>
                <a:spcPct val="0"/>
              </a:spcAft>
              <a:buClr>
                <a:srgbClr val="04617B"/>
              </a:buClr>
            </a:pPr>
            <a:r>
              <a:rPr lang="en-US" b="1">
                <a:solidFill>
                  <a:prstClr val="black"/>
                </a:solidFill>
                <a:latin typeface="Calibri" pitchFamily="34" charset="0"/>
              </a:rPr>
              <a:t>Permanent housing</a:t>
            </a:r>
            <a:endParaRPr lang="en-US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7054" name="Freeform 14"/>
          <p:cNvSpPr>
            <a:spLocks/>
          </p:cNvSpPr>
          <p:nvPr/>
        </p:nvSpPr>
        <p:spPr bwMode="auto">
          <a:xfrm>
            <a:off x="1873250" y="3267075"/>
            <a:ext cx="669925" cy="990600"/>
          </a:xfrm>
          <a:custGeom>
            <a:avLst/>
            <a:gdLst/>
            <a:ahLst/>
            <a:cxnLst>
              <a:cxn ang="0">
                <a:pos x="434" y="221"/>
              </a:cxn>
              <a:cxn ang="0">
                <a:pos x="434" y="0"/>
              </a:cxn>
              <a:cxn ang="0">
                <a:pos x="0" y="81"/>
              </a:cxn>
              <a:cxn ang="0">
                <a:pos x="0" y="221"/>
              </a:cxn>
            </a:cxnLst>
            <a:rect l="0" t="0" r="r" b="b"/>
            <a:pathLst>
              <a:path w="435" h="222">
                <a:moveTo>
                  <a:pt x="434" y="221"/>
                </a:moveTo>
                <a:lnTo>
                  <a:pt x="434" y="0"/>
                </a:lnTo>
                <a:lnTo>
                  <a:pt x="0" y="81"/>
                </a:lnTo>
                <a:lnTo>
                  <a:pt x="0" y="221"/>
                </a:lnTo>
              </a:path>
            </a:pathLst>
          </a:custGeom>
          <a:gradFill rotWithShape="0">
            <a:gsLst>
              <a:gs pos="0">
                <a:schemeClr val="accent2">
                  <a:gamma/>
                  <a:shade val="69804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 cap="rnd">
            <a:noFill/>
            <a:round/>
            <a:headEnd type="none" w="sm" len="sm"/>
            <a:tailEnd type="none" w="sm" len="sm"/>
          </a:ln>
          <a:effectLst/>
        </p:spPr>
        <p:txBody>
          <a:bodyPr lIns="93296" tIns="46648" rIns="93296" bIns="46648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7055" name="Freeform 15"/>
          <p:cNvSpPr>
            <a:spLocks/>
          </p:cNvSpPr>
          <p:nvPr/>
        </p:nvSpPr>
        <p:spPr bwMode="auto">
          <a:xfrm>
            <a:off x="3581400" y="2276475"/>
            <a:ext cx="671513" cy="990600"/>
          </a:xfrm>
          <a:custGeom>
            <a:avLst/>
            <a:gdLst/>
            <a:ahLst/>
            <a:cxnLst>
              <a:cxn ang="0">
                <a:pos x="434" y="221"/>
              </a:cxn>
              <a:cxn ang="0">
                <a:pos x="434" y="0"/>
              </a:cxn>
              <a:cxn ang="0">
                <a:pos x="0" y="81"/>
              </a:cxn>
              <a:cxn ang="0">
                <a:pos x="0" y="221"/>
              </a:cxn>
            </a:cxnLst>
            <a:rect l="0" t="0" r="r" b="b"/>
            <a:pathLst>
              <a:path w="435" h="222">
                <a:moveTo>
                  <a:pt x="434" y="221"/>
                </a:moveTo>
                <a:lnTo>
                  <a:pt x="434" y="0"/>
                </a:lnTo>
                <a:lnTo>
                  <a:pt x="0" y="81"/>
                </a:lnTo>
                <a:lnTo>
                  <a:pt x="0" y="221"/>
                </a:lnTo>
              </a:path>
            </a:pathLst>
          </a:custGeom>
          <a:gradFill rotWithShape="0">
            <a:gsLst>
              <a:gs pos="0">
                <a:schemeClr val="accent2">
                  <a:gamma/>
                  <a:shade val="69804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 cap="rnd">
            <a:noFill/>
            <a:round/>
            <a:headEnd type="none" w="sm" len="sm"/>
            <a:tailEnd type="none" w="sm" len="sm"/>
          </a:ln>
          <a:effectLst/>
        </p:spPr>
        <p:txBody>
          <a:bodyPr lIns="93296" tIns="46648" rIns="93296" bIns="46648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7056" name="Freeform 16"/>
          <p:cNvSpPr>
            <a:spLocks/>
          </p:cNvSpPr>
          <p:nvPr/>
        </p:nvSpPr>
        <p:spPr bwMode="auto">
          <a:xfrm>
            <a:off x="5334000" y="1284288"/>
            <a:ext cx="671513" cy="992187"/>
          </a:xfrm>
          <a:custGeom>
            <a:avLst/>
            <a:gdLst/>
            <a:ahLst/>
            <a:cxnLst>
              <a:cxn ang="0">
                <a:pos x="434" y="221"/>
              </a:cxn>
              <a:cxn ang="0">
                <a:pos x="434" y="0"/>
              </a:cxn>
              <a:cxn ang="0">
                <a:pos x="0" y="81"/>
              </a:cxn>
              <a:cxn ang="0">
                <a:pos x="0" y="221"/>
              </a:cxn>
            </a:cxnLst>
            <a:rect l="0" t="0" r="r" b="b"/>
            <a:pathLst>
              <a:path w="435" h="222">
                <a:moveTo>
                  <a:pt x="434" y="221"/>
                </a:moveTo>
                <a:lnTo>
                  <a:pt x="434" y="0"/>
                </a:lnTo>
                <a:lnTo>
                  <a:pt x="0" y="81"/>
                </a:lnTo>
                <a:lnTo>
                  <a:pt x="0" y="221"/>
                </a:lnTo>
              </a:path>
            </a:pathLst>
          </a:custGeom>
          <a:gradFill rotWithShape="0">
            <a:gsLst>
              <a:gs pos="0">
                <a:schemeClr val="accent2">
                  <a:gamma/>
                  <a:shade val="69804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 w="9525" cap="rnd">
            <a:noFill/>
            <a:round/>
            <a:headEnd type="none" w="sm" len="sm"/>
            <a:tailEnd type="none" w="sm" len="sm"/>
          </a:ln>
          <a:effectLst/>
        </p:spPr>
        <p:txBody>
          <a:bodyPr lIns="93296" tIns="46648" rIns="93296" bIns="46648"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7058" name="Line 18"/>
          <p:cNvSpPr>
            <a:spLocks noChangeShapeType="1"/>
          </p:cNvSpPr>
          <p:nvPr/>
        </p:nvSpPr>
        <p:spPr bwMode="auto">
          <a:xfrm flipV="1">
            <a:off x="625475" y="1250950"/>
            <a:ext cx="12700" cy="424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 lIns="93296" tIns="46648" rIns="93296" bIns="4664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7059" name="Line 19"/>
          <p:cNvSpPr>
            <a:spLocks noChangeShapeType="1"/>
          </p:cNvSpPr>
          <p:nvPr/>
        </p:nvSpPr>
        <p:spPr bwMode="auto">
          <a:xfrm flipV="1">
            <a:off x="625475" y="5494338"/>
            <a:ext cx="7578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 lIns="93296" tIns="46648" rIns="93296" bIns="46648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7060" name="Rectangle 20"/>
          <p:cNvSpPr>
            <a:spLocks noChangeArrowheads="1"/>
          </p:cNvSpPr>
          <p:nvPr/>
        </p:nvSpPr>
        <p:spPr bwMode="auto">
          <a:xfrm rot="-5400000">
            <a:off x="-844550" y="3140076"/>
            <a:ext cx="253523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  <a:buClr>
                <a:srgbClr val="04617B"/>
              </a:buClr>
            </a:pPr>
            <a:r>
              <a:rPr lang="en-US" b="1">
                <a:solidFill>
                  <a:prstClr val="black"/>
                </a:solidFill>
                <a:latin typeface="Calibri" pitchFamily="34" charset="0"/>
              </a:rPr>
              <a:t>Level of independence</a:t>
            </a:r>
          </a:p>
        </p:txBody>
      </p:sp>
      <p:sp>
        <p:nvSpPr>
          <p:cNvPr id="87061" name="Rectangle 21"/>
          <p:cNvSpPr>
            <a:spLocks noChangeArrowheads="1"/>
          </p:cNvSpPr>
          <p:nvPr/>
        </p:nvSpPr>
        <p:spPr bwMode="auto">
          <a:xfrm>
            <a:off x="1546225" y="5591175"/>
            <a:ext cx="62579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2813" fontAlgn="base">
              <a:spcBef>
                <a:spcPct val="0"/>
              </a:spcBef>
              <a:spcAft>
                <a:spcPct val="0"/>
              </a:spcAft>
              <a:buClr>
                <a:srgbClr val="04617B"/>
              </a:buClr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</a:rPr>
              <a:t>Treatment compliance + psychiatric stability + abstinence</a:t>
            </a:r>
          </a:p>
        </p:txBody>
      </p:sp>
      <p:sp>
        <p:nvSpPr>
          <p:cNvPr id="22547" name="TextBox 21"/>
          <p:cNvSpPr txBox="1">
            <a:spLocks noChangeArrowheads="1"/>
          </p:cNvSpPr>
          <p:nvPr/>
        </p:nvSpPr>
        <p:spPr bwMode="auto">
          <a:xfrm>
            <a:off x="4572000" y="3171825"/>
            <a:ext cx="3429000" cy="2154238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prstClr val="black"/>
                </a:solidFill>
                <a:latin typeface="Calibri" pitchFamily="34" charset="0"/>
              </a:rPr>
              <a:t>Underlying theory and values: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1900" dirty="0">
                <a:solidFill>
                  <a:prstClr val="black"/>
                </a:solidFill>
                <a:latin typeface="Calibri" pitchFamily="34" charset="0"/>
              </a:rPr>
              <a:t>Transitional placements provide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900" dirty="0">
                <a:solidFill>
                  <a:prstClr val="black"/>
                </a:solidFill>
                <a:latin typeface="Calibri" pitchFamily="34" charset="0"/>
              </a:rPr>
              <a:t>  for stabilization and learning.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1900" dirty="0">
                <a:solidFill>
                  <a:prstClr val="black"/>
                </a:solidFill>
                <a:latin typeface="Calibri" pitchFamily="34" charset="0"/>
              </a:rPr>
              <a:t>Individual change is required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900" dirty="0">
                <a:solidFill>
                  <a:prstClr val="black"/>
                </a:solidFill>
                <a:latin typeface="Calibri" pitchFamily="34" charset="0"/>
              </a:rPr>
              <a:t>  through treatment.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en-US" sz="1900" dirty="0">
                <a:solidFill>
                  <a:prstClr val="black"/>
                </a:solidFill>
                <a:latin typeface="Calibri" pitchFamily="34" charset="0"/>
              </a:rPr>
              <a:t>Consumers must ‘earn’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900" dirty="0">
                <a:solidFill>
                  <a:prstClr val="black"/>
                </a:solidFill>
                <a:latin typeface="Calibri" pitchFamily="34" charset="0"/>
              </a:rPr>
              <a:t>  permanent housing</a:t>
            </a:r>
          </a:p>
        </p:txBody>
      </p:sp>
      <p:sp>
        <p:nvSpPr>
          <p:cNvPr id="22548" name="TextBox 22"/>
          <p:cNvSpPr txBox="1">
            <a:spLocks noChangeArrowheads="1"/>
          </p:cNvSpPr>
          <p:nvPr/>
        </p:nvSpPr>
        <p:spPr bwMode="auto">
          <a:xfrm>
            <a:off x="1219200" y="762000"/>
            <a:ext cx="3733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prstClr val="black"/>
                </a:solidFill>
                <a:latin typeface="Calibri" pitchFamily="34" charset="0"/>
              </a:rPr>
              <a:t>Treatment First Model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934570" y="3810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Tsemberis</a:t>
            </a:r>
            <a:r>
              <a:rPr lang="en-US" dirty="0" smtClean="0"/>
              <a:t> slide,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5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7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7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7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8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7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87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1000"/>
                                        <p:tgtEl>
                                          <p:spTgt spid="8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1000"/>
                                        <p:tgtEl>
                                          <p:spTgt spid="87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0" dur="1000"/>
                                        <p:tgtEl>
                                          <p:spTgt spid="87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63" dur="1000"/>
                                        <p:tgtEl>
                                          <p:spTgt spid="87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animBg="1"/>
      <p:bldP spid="87044" grpId="0" animBg="1"/>
      <p:bldP spid="87045" grpId="0" animBg="1"/>
      <p:bldP spid="87046" grpId="0" animBg="1"/>
      <p:bldP spid="87047" grpId="0" animBg="1"/>
      <p:bldP spid="87048" grpId="0" animBg="1"/>
      <p:bldP spid="87049" grpId="0" animBg="1"/>
      <p:bldP spid="87051" grpId="0"/>
      <p:bldP spid="87052" grpId="0"/>
      <p:bldP spid="87053" grpId="0"/>
      <p:bldP spid="87058" grpId="0" animBg="1"/>
      <p:bldP spid="87059" grpId="0" animBg="1"/>
      <p:bldP spid="87060" grpId="0"/>
      <p:bldP spid="87061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</TotalTime>
  <Words>669</Words>
  <Application>Microsoft Office PowerPoint</Application>
  <PresentationFormat>On-screen Show (4:3)</PresentationFormat>
  <Paragraphs>132</Paragraphs>
  <Slides>17</Slides>
  <Notes>3</Notes>
  <HiddenSlides>1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Hardcover</vt:lpstr>
      <vt:lpstr>Flow</vt:lpstr>
      <vt:lpstr>1_Flow</vt:lpstr>
      <vt:lpstr>2_Flow</vt:lpstr>
      <vt:lpstr>Housing First!   An Evidence-based Social Innovation to Tackle Homelessness</vt:lpstr>
      <vt:lpstr>Today:</vt:lpstr>
      <vt:lpstr>What is “housing first”?</vt:lpstr>
      <vt:lpstr>Etymology</vt:lpstr>
      <vt:lpstr>CPSH Program Model</vt:lpstr>
      <vt:lpstr>CPSH Program Model</vt:lpstr>
      <vt:lpstr>CPSH Program Model </vt:lpstr>
      <vt:lpstr>Historical Threads</vt:lpstr>
      <vt:lpstr>PowerPoint Presentation</vt:lpstr>
      <vt:lpstr>PowerPoint Presentation</vt:lpstr>
      <vt:lpstr>CPSH Program Model</vt:lpstr>
      <vt:lpstr>Evaluating Housing First</vt:lpstr>
      <vt:lpstr>Some Qualifications</vt:lpstr>
      <vt:lpstr>Has “Housing First”  Become a Brand?</vt:lpstr>
      <vt:lpstr>Other concerns</vt:lpstr>
      <vt:lpstr>Housing First! as Policy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Housing First! Perspectives from the US</dc:title>
  <dc:creator>superman</dc:creator>
  <cp:lastModifiedBy>Dennis Culhane</cp:lastModifiedBy>
  <cp:revision>15</cp:revision>
  <dcterms:created xsi:type="dcterms:W3CDTF">2011-06-12T16:45:09Z</dcterms:created>
  <dcterms:modified xsi:type="dcterms:W3CDTF">2011-07-25T17:31:26Z</dcterms:modified>
</cp:coreProperties>
</file>