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57" r:id="rId3"/>
    <p:sldId id="258" r:id="rId4"/>
    <p:sldId id="259" r:id="rId5"/>
    <p:sldId id="268" r:id="rId6"/>
    <p:sldId id="270" r:id="rId7"/>
    <p:sldId id="272" r:id="rId8"/>
    <p:sldId id="273" r:id="rId9"/>
    <p:sldId id="274" r:id="rId10"/>
    <p:sldId id="275" r:id="rId11"/>
    <p:sldId id="276" r:id="rId12"/>
    <p:sldId id="278" r:id="rId13"/>
    <p:sldId id="277" r:id="rId14"/>
    <p:sldId id="279" r:id="rId15"/>
    <p:sldId id="280" r:id="rId16"/>
    <p:sldId id="281" r:id="rId17"/>
    <p:sldId id="282" r:id="rId18"/>
    <p:sldId id="283"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18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William\Documents\LSEE\ARTICLES%20in%20progress\Conference%20papers\Social%20inclusion%20paper%20Sarajavo%2026%20May\Data\Real%20GDP%20growth.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William\Documents\LSEE\ARTICLES%20in%20progress\Conference%20papers\Social%20inclusion%20paper%20Sarajavo%2026%20May\Data\Absolute%20poverty%20Western%20Balkan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GB"/>
  <c:chart>
    <c:title>
      <c:tx>
        <c:rich>
          <a:bodyPr/>
          <a:lstStyle/>
          <a:p>
            <a:pPr>
              <a:defRPr sz="2800"/>
            </a:pPr>
            <a:r>
              <a:rPr lang="hr-HR" sz="2400" dirty="0" smtClean="0"/>
              <a:t>Western Balkans: </a:t>
            </a:r>
            <a:r>
              <a:rPr lang="en-GB" sz="2400" dirty="0" smtClean="0"/>
              <a:t>Real </a:t>
            </a:r>
            <a:r>
              <a:rPr lang="en-GB" sz="2400" dirty="0"/>
              <a:t>GDP Growth</a:t>
            </a:r>
            <a:r>
              <a:rPr lang="en-GB" sz="2400" baseline="0" dirty="0"/>
              <a:t> 2008-2010 (%)</a:t>
            </a:r>
            <a:endParaRPr lang="en-GB" sz="2400" dirty="0"/>
          </a:p>
        </c:rich>
      </c:tx>
      <c:layout/>
    </c:title>
    <c:plotArea>
      <c:layout/>
      <c:barChart>
        <c:barDir val="col"/>
        <c:grouping val="clustered"/>
        <c:ser>
          <c:idx val="0"/>
          <c:order val="0"/>
          <c:tx>
            <c:strRef>
              <c:f>Sheet1!$A$3</c:f>
              <c:strCache>
                <c:ptCount val="1"/>
                <c:pt idx="0">
                  <c:v>Croatia</c:v>
                </c:pt>
              </c:strCache>
            </c:strRef>
          </c:tx>
          <c:cat>
            <c:numRef>
              <c:f>Sheet1!$B$2:$D$2</c:f>
              <c:numCache>
                <c:formatCode>General</c:formatCode>
                <c:ptCount val="3"/>
                <c:pt idx="0">
                  <c:v>2008</c:v>
                </c:pt>
                <c:pt idx="1">
                  <c:v>2009</c:v>
                </c:pt>
                <c:pt idx="2">
                  <c:v>2010</c:v>
                </c:pt>
              </c:numCache>
            </c:numRef>
          </c:cat>
          <c:val>
            <c:numRef>
              <c:f>Sheet1!$B$3:$D$3</c:f>
              <c:numCache>
                <c:formatCode>General</c:formatCode>
                <c:ptCount val="3"/>
                <c:pt idx="0">
                  <c:v>2.2000000000000002</c:v>
                </c:pt>
                <c:pt idx="1">
                  <c:v>-6</c:v>
                </c:pt>
                <c:pt idx="2">
                  <c:v>-1.2</c:v>
                </c:pt>
              </c:numCache>
            </c:numRef>
          </c:val>
        </c:ser>
        <c:ser>
          <c:idx val="1"/>
          <c:order val="1"/>
          <c:tx>
            <c:strRef>
              <c:f>Sheet1!$A$4</c:f>
              <c:strCache>
                <c:ptCount val="1"/>
                <c:pt idx="0">
                  <c:v>Montenegro</c:v>
                </c:pt>
              </c:strCache>
            </c:strRef>
          </c:tx>
          <c:cat>
            <c:numRef>
              <c:f>Sheet1!$B$2:$D$2</c:f>
              <c:numCache>
                <c:formatCode>General</c:formatCode>
                <c:ptCount val="3"/>
                <c:pt idx="0">
                  <c:v>2008</c:v>
                </c:pt>
                <c:pt idx="1">
                  <c:v>2009</c:v>
                </c:pt>
                <c:pt idx="2">
                  <c:v>2010</c:v>
                </c:pt>
              </c:numCache>
            </c:numRef>
          </c:cat>
          <c:val>
            <c:numRef>
              <c:f>Sheet1!$B$4:$D$4</c:f>
              <c:numCache>
                <c:formatCode>General</c:formatCode>
                <c:ptCount val="3"/>
                <c:pt idx="0">
                  <c:v>6.9</c:v>
                </c:pt>
                <c:pt idx="1">
                  <c:v>-5.7</c:v>
                </c:pt>
                <c:pt idx="2">
                  <c:v>1.1000000000000001</c:v>
                </c:pt>
              </c:numCache>
            </c:numRef>
          </c:val>
        </c:ser>
        <c:ser>
          <c:idx val="2"/>
          <c:order val="2"/>
          <c:tx>
            <c:strRef>
              <c:f>Sheet1!$A$5</c:f>
              <c:strCache>
                <c:ptCount val="1"/>
                <c:pt idx="0">
                  <c:v>Serbia</c:v>
                </c:pt>
              </c:strCache>
            </c:strRef>
          </c:tx>
          <c:cat>
            <c:numRef>
              <c:f>Sheet1!$B$2:$D$2</c:f>
              <c:numCache>
                <c:formatCode>General</c:formatCode>
                <c:ptCount val="3"/>
                <c:pt idx="0">
                  <c:v>2008</c:v>
                </c:pt>
                <c:pt idx="1">
                  <c:v>2009</c:v>
                </c:pt>
                <c:pt idx="2">
                  <c:v>2010</c:v>
                </c:pt>
              </c:numCache>
            </c:numRef>
          </c:cat>
          <c:val>
            <c:numRef>
              <c:f>Sheet1!$B$5:$D$5</c:f>
              <c:numCache>
                <c:formatCode>General</c:formatCode>
                <c:ptCount val="3"/>
                <c:pt idx="0">
                  <c:v>5.5</c:v>
                </c:pt>
                <c:pt idx="1">
                  <c:v>-3</c:v>
                </c:pt>
                <c:pt idx="2">
                  <c:v>0.9</c:v>
                </c:pt>
              </c:numCache>
            </c:numRef>
          </c:val>
        </c:ser>
        <c:ser>
          <c:idx val="3"/>
          <c:order val="3"/>
          <c:tx>
            <c:strRef>
              <c:f>Sheet1!$A$6</c:f>
              <c:strCache>
                <c:ptCount val="1"/>
                <c:pt idx="0">
                  <c:v>Bosnia</c:v>
                </c:pt>
              </c:strCache>
            </c:strRef>
          </c:tx>
          <c:cat>
            <c:numRef>
              <c:f>Sheet1!$B$2:$D$2</c:f>
              <c:numCache>
                <c:formatCode>General</c:formatCode>
                <c:ptCount val="3"/>
                <c:pt idx="0">
                  <c:v>2008</c:v>
                </c:pt>
                <c:pt idx="1">
                  <c:v>2009</c:v>
                </c:pt>
                <c:pt idx="2">
                  <c:v>2010</c:v>
                </c:pt>
              </c:numCache>
            </c:numRef>
          </c:cat>
          <c:val>
            <c:numRef>
              <c:f>Sheet1!$B$6:$D$6</c:f>
              <c:numCache>
                <c:formatCode>General</c:formatCode>
                <c:ptCount val="3"/>
                <c:pt idx="0">
                  <c:v>5.7</c:v>
                </c:pt>
                <c:pt idx="1">
                  <c:v>-3</c:v>
                </c:pt>
                <c:pt idx="2">
                  <c:v>0.9</c:v>
                </c:pt>
              </c:numCache>
            </c:numRef>
          </c:val>
        </c:ser>
        <c:ser>
          <c:idx val="4"/>
          <c:order val="4"/>
          <c:tx>
            <c:strRef>
              <c:f>Sheet1!$A$7</c:f>
              <c:strCache>
                <c:ptCount val="1"/>
                <c:pt idx="0">
                  <c:v>Macedonia</c:v>
                </c:pt>
              </c:strCache>
            </c:strRef>
          </c:tx>
          <c:cat>
            <c:numRef>
              <c:f>Sheet1!$B$2:$D$2</c:f>
              <c:numCache>
                <c:formatCode>General</c:formatCode>
                <c:ptCount val="3"/>
                <c:pt idx="0">
                  <c:v>2008</c:v>
                </c:pt>
                <c:pt idx="1">
                  <c:v>2009</c:v>
                </c:pt>
                <c:pt idx="2">
                  <c:v>2010</c:v>
                </c:pt>
              </c:numCache>
            </c:numRef>
          </c:cat>
          <c:val>
            <c:numRef>
              <c:f>Sheet1!$B$7:$D$7</c:f>
              <c:numCache>
                <c:formatCode>General</c:formatCode>
                <c:ptCount val="3"/>
                <c:pt idx="0">
                  <c:v>5</c:v>
                </c:pt>
                <c:pt idx="1">
                  <c:v>-0.9</c:v>
                </c:pt>
                <c:pt idx="2">
                  <c:v>0.70000000000000062</c:v>
                </c:pt>
              </c:numCache>
            </c:numRef>
          </c:val>
        </c:ser>
        <c:ser>
          <c:idx val="5"/>
          <c:order val="5"/>
          <c:tx>
            <c:strRef>
              <c:f>Sheet1!$A$8</c:f>
              <c:strCache>
                <c:ptCount val="1"/>
                <c:pt idx="0">
                  <c:v>Kosovo</c:v>
                </c:pt>
              </c:strCache>
            </c:strRef>
          </c:tx>
          <c:cat>
            <c:numRef>
              <c:f>Sheet1!$B$2:$D$2</c:f>
              <c:numCache>
                <c:formatCode>General</c:formatCode>
                <c:ptCount val="3"/>
                <c:pt idx="0">
                  <c:v>2008</c:v>
                </c:pt>
                <c:pt idx="1">
                  <c:v>2009</c:v>
                </c:pt>
                <c:pt idx="2">
                  <c:v>2010</c:v>
                </c:pt>
              </c:numCache>
            </c:numRef>
          </c:cat>
          <c:val>
            <c:numRef>
              <c:f>Sheet1!$B$8:$D$8</c:f>
              <c:numCache>
                <c:formatCode>General</c:formatCode>
                <c:ptCount val="3"/>
                <c:pt idx="0">
                  <c:v>6.9</c:v>
                </c:pt>
                <c:pt idx="1">
                  <c:v>2.9</c:v>
                </c:pt>
                <c:pt idx="2">
                  <c:v>4.5999999999999996</c:v>
                </c:pt>
              </c:numCache>
            </c:numRef>
          </c:val>
        </c:ser>
        <c:ser>
          <c:idx val="6"/>
          <c:order val="6"/>
          <c:tx>
            <c:strRef>
              <c:f>Sheet1!$A$9</c:f>
              <c:strCache>
                <c:ptCount val="1"/>
                <c:pt idx="0">
                  <c:v>Albania</c:v>
                </c:pt>
              </c:strCache>
            </c:strRef>
          </c:tx>
          <c:cat>
            <c:numRef>
              <c:f>Sheet1!$B$2:$D$2</c:f>
              <c:numCache>
                <c:formatCode>General</c:formatCode>
                <c:ptCount val="3"/>
                <c:pt idx="0">
                  <c:v>2008</c:v>
                </c:pt>
                <c:pt idx="1">
                  <c:v>2009</c:v>
                </c:pt>
                <c:pt idx="2">
                  <c:v>2010</c:v>
                </c:pt>
              </c:numCache>
            </c:numRef>
          </c:cat>
          <c:val>
            <c:numRef>
              <c:f>Sheet1!$B$9:$D$9</c:f>
              <c:numCache>
                <c:formatCode>General</c:formatCode>
                <c:ptCount val="3"/>
                <c:pt idx="0">
                  <c:v>7.7</c:v>
                </c:pt>
                <c:pt idx="1">
                  <c:v>3.3</c:v>
                </c:pt>
                <c:pt idx="2">
                  <c:v>4.0999999999999996</c:v>
                </c:pt>
              </c:numCache>
            </c:numRef>
          </c:val>
        </c:ser>
        <c:axId val="83057664"/>
        <c:axId val="83067648"/>
      </c:barChart>
      <c:catAx>
        <c:axId val="83057664"/>
        <c:scaling>
          <c:orientation val="minMax"/>
        </c:scaling>
        <c:axPos val="b"/>
        <c:numFmt formatCode="General" sourceLinked="0"/>
        <c:majorTickMark val="none"/>
        <c:tickLblPos val="low"/>
        <c:spPr>
          <a:ln w="25400"/>
        </c:spPr>
        <c:txPr>
          <a:bodyPr/>
          <a:lstStyle/>
          <a:p>
            <a:pPr>
              <a:defRPr sz="2000" b="1"/>
            </a:pPr>
            <a:endParaRPr lang="en-US"/>
          </a:p>
        </c:txPr>
        <c:crossAx val="83067648"/>
        <c:crosses val="autoZero"/>
        <c:auto val="1"/>
        <c:lblAlgn val="ctr"/>
        <c:lblOffset val="100"/>
      </c:catAx>
      <c:valAx>
        <c:axId val="83067648"/>
        <c:scaling>
          <c:orientation val="minMax"/>
        </c:scaling>
        <c:axPos val="l"/>
        <c:majorGridlines/>
        <c:numFmt formatCode="General" sourceLinked="1"/>
        <c:majorTickMark val="none"/>
        <c:tickLblPos val="nextTo"/>
        <c:spPr>
          <a:ln w="25400"/>
        </c:spPr>
        <c:txPr>
          <a:bodyPr/>
          <a:lstStyle/>
          <a:p>
            <a:pPr>
              <a:defRPr sz="2000" b="1"/>
            </a:pPr>
            <a:endParaRPr lang="en-US"/>
          </a:p>
        </c:txPr>
        <c:crossAx val="83057664"/>
        <c:crosses val="autoZero"/>
        <c:crossBetween val="between"/>
      </c:valAx>
    </c:plotArea>
    <c:legend>
      <c:legendPos val="r"/>
      <c:layout/>
      <c:txPr>
        <a:bodyPr/>
        <a:lstStyle/>
        <a:p>
          <a:pPr>
            <a:defRPr sz="1800"/>
          </a:pPr>
          <a:endParaRPr lang="en-US"/>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GB"/>
  <c:chart>
    <c:title>
      <c:tx>
        <c:rich>
          <a:bodyPr/>
          <a:lstStyle/>
          <a:p>
            <a:pPr>
              <a:defRPr sz="3200"/>
            </a:pPr>
            <a:r>
              <a:rPr lang="en-GB" sz="3200"/>
              <a:t>Absolute poverty headcount at $5</a:t>
            </a:r>
            <a:r>
              <a:rPr lang="en-GB" sz="3200" baseline="0"/>
              <a:t> per day</a:t>
            </a:r>
            <a:endParaRPr lang="en-GB" sz="3200"/>
          </a:p>
        </c:rich>
      </c:tx>
      <c:layout/>
    </c:title>
    <c:plotArea>
      <c:layout/>
      <c:barChart>
        <c:barDir val="bar"/>
        <c:grouping val="clustered"/>
        <c:ser>
          <c:idx val="0"/>
          <c:order val="0"/>
          <c:dLbls>
            <c:numFmt formatCode="0%" sourceLinked="0"/>
            <c:txPr>
              <a:bodyPr/>
              <a:lstStyle/>
              <a:p>
                <a:pPr>
                  <a:defRPr sz="1600" b="1"/>
                </a:pPr>
                <a:endParaRPr lang="en-US"/>
              </a:p>
            </c:txPr>
            <c:showVal val="1"/>
          </c:dLbls>
          <c:cat>
            <c:strRef>
              <c:f>Sheet1!$A$3:$A$9</c:f>
              <c:strCache>
                <c:ptCount val="7"/>
                <c:pt idx="0">
                  <c:v>Kosovo</c:v>
                </c:pt>
                <c:pt idx="1">
                  <c:v>Albania</c:v>
                </c:pt>
                <c:pt idx="2">
                  <c:v>Montenegro</c:v>
                </c:pt>
                <c:pt idx="3">
                  <c:v>Macedonia</c:v>
                </c:pt>
                <c:pt idx="4">
                  <c:v>Serbia</c:v>
                </c:pt>
                <c:pt idx="5">
                  <c:v>Bosnia</c:v>
                </c:pt>
                <c:pt idx="6">
                  <c:v>Croatia</c:v>
                </c:pt>
              </c:strCache>
            </c:strRef>
          </c:cat>
          <c:val>
            <c:numRef>
              <c:f>Sheet1!$B$3:$B$9</c:f>
              <c:numCache>
                <c:formatCode>0.0%</c:formatCode>
                <c:ptCount val="7"/>
                <c:pt idx="0">
                  <c:v>0.82000000000000051</c:v>
                </c:pt>
                <c:pt idx="1">
                  <c:v>0.60000000000000053</c:v>
                </c:pt>
                <c:pt idx="2">
                  <c:v>0.49200000000000033</c:v>
                </c:pt>
                <c:pt idx="3">
                  <c:v>0.37000000000000027</c:v>
                </c:pt>
                <c:pt idx="4">
                  <c:v>0.17100000000000001</c:v>
                </c:pt>
                <c:pt idx="5">
                  <c:v>8.0000000000000043E-2</c:v>
                </c:pt>
                <c:pt idx="6">
                  <c:v>2.0000000000000011E-2</c:v>
                </c:pt>
              </c:numCache>
            </c:numRef>
          </c:val>
        </c:ser>
        <c:axId val="83096704"/>
        <c:axId val="83098240"/>
      </c:barChart>
      <c:catAx>
        <c:axId val="83096704"/>
        <c:scaling>
          <c:orientation val="minMax"/>
        </c:scaling>
        <c:axPos val="l"/>
        <c:majorTickMark val="none"/>
        <c:tickLblPos val="nextTo"/>
        <c:txPr>
          <a:bodyPr/>
          <a:lstStyle/>
          <a:p>
            <a:pPr>
              <a:defRPr sz="2000" b="1"/>
            </a:pPr>
            <a:endParaRPr lang="en-US"/>
          </a:p>
        </c:txPr>
        <c:crossAx val="83098240"/>
        <c:crosses val="autoZero"/>
        <c:auto val="1"/>
        <c:lblAlgn val="ctr"/>
        <c:lblOffset val="100"/>
      </c:catAx>
      <c:valAx>
        <c:axId val="83098240"/>
        <c:scaling>
          <c:orientation val="minMax"/>
        </c:scaling>
        <c:axPos val="b"/>
        <c:majorGridlines/>
        <c:numFmt formatCode="0%" sourceLinked="0"/>
        <c:majorTickMark val="none"/>
        <c:tickLblPos val="nextTo"/>
        <c:txPr>
          <a:bodyPr/>
          <a:lstStyle/>
          <a:p>
            <a:pPr>
              <a:defRPr sz="1800" b="1"/>
            </a:pPr>
            <a:endParaRPr lang="en-US"/>
          </a:p>
        </c:txPr>
        <c:crossAx val="83096704"/>
        <c:crosses val="autoZero"/>
        <c:crossBetween val="between"/>
      </c:valAx>
    </c:plotArea>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AA1F1A-DAD8-4142-BA7E-34CD18DBB9E2}" type="datetimeFigureOut">
              <a:rPr lang="en-US" smtClean="0"/>
              <a:pPr/>
              <a:t>9/16/2011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a-IN" smtClean="0"/>
              <a:t>Click to edit Master text styles</a:t>
            </a:r>
          </a:p>
          <a:p>
            <a:pPr lvl="1"/>
            <a:r>
              <a:rPr lang="ta-IN" smtClean="0"/>
              <a:t>Second level</a:t>
            </a:r>
          </a:p>
          <a:p>
            <a:pPr lvl="2"/>
            <a:r>
              <a:rPr lang="ta-IN" smtClean="0"/>
              <a:t>Third level</a:t>
            </a:r>
          </a:p>
          <a:p>
            <a:pPr lvl="3"/>
            <a:r>
              <a:rPr lang="ta-IN" smtClean="0"/>
              <a:t>Fourth level</a:t>
            </a:r>
          </a:p>
          <a:p>
            <a:pPr lvl="4"/>
            <a:r>
              <a:rPr lang="ta-IN"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AA33C0-B9AE-BB4C-B1A4-5817EF1776D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BAA33C0-B9AE-BB4C-B1A4-5817EF1776DE}"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AE7629A-BE51-4F84-B42B-D158AD7B7332}" type="slidenum">
              <a:rPr lang="en-GB" smtClean="0"/>
              <a:pPr/>
              <a:t>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a-IN"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a-IN" smtClean="0"/>
              <a:t>Click to edit Master subtitle style</a:t>
            </a:r>
            <a:endParaRPr lang="en-US"/>
          </a:p>
        </p:txBody>
      </p:sp>
      <p:sp>
        <p:nvSpPr>
          <p:cNvPr id="4" name="Date Placeholder 3"/>
          <p:cNvSpPr>
            <a:spLocks noGrp="1"/>
          </p:cNvSpPr>
          <p:nvPr>
            <p:ph type="dt" sz="half" idx="10"/>
          </p:nvPr>
        </p:nvSpPr>
        <p:spPr/>
        <p:txBody>
          <a:bodyPr/>
          <a:lstStyle/>
          <a:p>
            <a:fld id="{6613F5AE-0152-DA42-B774-5376C3E2207D}" type="datetimeFigureOut">
              <a:rPr lang="en-US" smtClean="0"/>
              <a:pPr/>
              <a:t>9/16/2011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75EDC4-A91C-864C-B5D0-6B5971FD322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a-IN"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a-IN" smtClean="0"/>
              <a:t>Click to edit Master text styles</a:t>
            </a:r>
          </a:p>
          <a:p>
            <a:pPr lvl="1"/>
            <a:r>
              <a:rPr lang="ta-IN" smtClean="0"/>
              <a:t>Second level</a:t>
            </a:r>
          </a:p>
          <a:p>
            <a:pPr lvl="2"/>
            <a:r>
              <a:rPr lang="ta-IN" smtClean="0"/>
              <a:t>Third level</a:t>
            </a:r>
          </a:p>
          <a:p>
            <a:pPr lvl="3"/>
            <a:r>
              <a:rPr lang="ta-IN" smtClean="0"/>
              <a:t>Fourth level</a:t>
            </a:r>
          </a:p>
          <a:p>
            <a:pPr lvl="4"/>
            <a:r>
              <a:rPr lang="ta-IN" smtClean="0"/>
              <a:t>Fifth level</a:t>
            </a:r>
            <a:endParaRPr lang="en-US"/>
          </a:p>
        </p:txBody>
      </p:sp>
      <p:sp>
        <p:nvSpPr>
          <p:cNvPr id="4" name="Date Placeholder 3"/>
          <p:cNvSpPr>
            <a:spLocks noGrp="1"/>
          </p:cNvSpPr>
          <p:nvPr>
            <p:ph type="dt" sz="half" idx="10"/>
          </p:nvPr>
        </p:nvSpPr>
        <p:spPr/>
        <p:txBody>
          <a:bodyPr/>
          <a:lstStyle/>
          <a:p>
            <a:fld id="{6613F5AE-0152-DA42-B774-5376C3E2207D}" type="datetimeFigureOut">
              <a:rPr lang="en-US" smtClean="0"/>
              <a:pPr/>
              <a:t>9/16/2011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75EDC4-A91C-864C-B5D0-6B5971FD322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a-IN"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a-IN" smtClean="0"/>
              <a:t>Click to edit Master text styles</a:t>
            </a:r>
          </a:p>
          <a:p>
            <a:pPr lvl="1"/>
            <a:r>
              <a:rPr lang="ta-IN" smtClean="0"/>
              <a:t>Second level</a:t>
            </a:r>
          </a:p>
          <a:p>
            <a:pPr lvl="2"/>
            <a:r>
              <a:rPr lang="ta-IN" smtClean="0"/>
              <a:t>Third level</a:t>
            </a:r>
          </a:p>
          <a:p>
            <a:pPr lvl="3"/>
            <a:r>
              <a:rPr lang="ta-IN" smtClean="0"/>
              <a:t>Fourth level</a:t>
            </a:r>
          </a:p>
          <a:p>
            <a:pPr lvl="4"/>
            <a:r>
              <a:rPr lang="ta-IN" smtClean="0"/>
              <a:t>Fifth level</a:t>
            </a:r>
            <a:endParaRPr lang="en-US"/>
          </a:p>
        </p:txBody>
      </p:sp>
      <p:sp>
        <p:nvSpPr>
          <p:cNvPr id="4" name="Date Placeholder 3"/>
          <p:cNvSpPr>
            <a:spLocks noGrp="1"/>
          </p:cNvSpPr>
          <p:nvPr>
            <p:ph type="dt" sz="half" idx="10"/>
          </p:nvPr>
        </p:nvSpPr>
        <p:spPr/>
        <p:txBody>
          <a:bodyPr/>
          <a:lstStyle/>
          <a:p>
            <a:fld id="{6613F5AE-0152-DA42-B774-5376C3E2207D}" type="datetimeFigureOut">
              <a:rPr lang="en-US" smtClean="0"/>
              <a:pPr/>
              <a:t>9/16/2011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75EDC4-A91C-864C-B5D0-6B5971FD322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a-IN" smtClean="0"/>
              <a:t>Click to edit Master title style</a:t>
            </a:r>
            <a:endParaRPr lang="en-US"/>
          </a:p>
        </p:txBody>
      </p:sp>
      <p:sp>
        <p:nvSpPr>
          <p:cNvPr id="3" name="Content Placeholder 2"/>
          <p:cNvSpPr>
            <a:spLocks noGrp="1"/>
          </p:cNvSpPr>
          <p:nvPr>
            <p:ph idx="1"/>
          </p:nvPr>
        </p:nvSpPr>
        <p:spPr/>
        <p:txBody>
          <a:bodyPr/>
          <a:lstStyle/>
          <a:p>
            <a:pPr lvl="0"/>
            <a:r>
              <a:rPr lang="ta-IN" smtClean="0"/>
              <a:t>Click to edit Master text styles</a:t>
            </a:r>
          </a:p>
          <a:p>
            <a:pPr lvl="1"/>
            <a:r>
              <a:rPr lang="ta-IN" smtClean="0"/>
              <a:t>Second level</a:t>
            </a:r>
          </a:p>
          <a:p>
            <a:pPr lvl="2"/>
            <a:r>
              <a:rPr lang="ta-IN" smtClean="0"/>
              <a:t>Third level</a:t>
            </a:r>
          </a:p>
          <a:p>
            <a:pPr lvl="3"/>
            <a:r>
              <a:rPr lang="ta-IN" smtClean="0"/>
              <a:t>Fourth level</a:t>
            </a:r>
          </a:p>
          <a:p>
            <a:pPr lvl="4"/>
            <a:r>
              <a:rPr lang="ta-IN" smtClean="0"/>
              <a:t>Fifth level</a:t>
            </a:r>
            <a:endParaRPr lang="en-US"/>
          </a:p>
        </p:txBody>
      </p:sp>
      <p:sp>
        <p:nvSpPr>
          <p:cNvPr id="4" name="Date Placeholder 3"/>
          <p:cNvSpPr>
            <a:spLocks noGrp="1"/>
          </p:cNvSpPr>
          <p:nvPr>
            <p:ph type="dt" sz="half" idx="10"/>
          </p:nvPr>
        </p:nvSpPr>
        <p:spPr/>
        <p:txBody>
          <a:bodyPr/>
          <a:lstStyle/>
          <a:p>
            <a:fld id="{6613F5AE-0152-DA42-B774-5376C3E2207D}" type="datetimeFigureOut">
              <a:rPr lang="en-US" smtClean="0"/>
              <a:pPr/>
              <a:t>9/16/2011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75EDC4-A91C-864C-B5D0-6B5971FD322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a-IN"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a-IN" smtClean="0"/>
              <a:t>Click to edit Master text styles</a:t>
            </a:r>
          </a:p>
        </p:txBody>
      </p:sp>
      <p:sp>
        <p:nvSpPr>
          <p:cNvPr id="4" name="Date Placeholder 3"/>
          <p:cNvSpPr>
            <a:spLocks noGrp="1"/>
          </p:cNvSpPr>
          <p:nvPr>
            <p:ph type="dt" sz="half" idx="10"/>
          </p:nvPr>
        </p:nvSpPr>
        <p:spPr/>
        <p:txBody>
          <a:bodyPr/>
          <a:lstStyle/>
          <a:p>
            <a:fld id="{6613F5AE-0152-DA42-B774-5376C3E2207D}" type="datetimeFigureOut">
              <a:rPr lang="en-US" smtClean="0"/>
              <a:pPr/>
              <a:t>9/16/2011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75EDC4-A91C-864C-B5D0-6B5971FD322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a-IN"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a-IN" smtClean="0"/>
              <a:t>Click to edit Master text styles</a:t>
            </a:r>
          </a:p>
          <a:p>
            <a:pPr lvl="1"/>
            <a:r>
              <a:rPr lang="ta-IN" smtClean="0"/>
              <a:t>Second level</a:t>
            </a:r>
          </a:p>
          <a:p>
            <a:pPr lvl="2"/>
            <a:r>
              <a:rPr lang="ta-IN" smtClean="0"/>
              <a:t>Third level</a:t>
            </a:r>
          </a:p>
          <a:p>
            <a:pPr lvl="3"/>
            <a:r>
              <a:rPr lang="ta-IN" smtClean="0"/>
              <a:t>Fourth level</a:t>
            </a:r>
          </a:p>
          <a:p>
            <a:pPr lvl="4"/>
            <a:r>
              <a:rPr lang="ta-IN"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a-IN" smtClean="0"/>
              <a:t>Click to edit Master text styles</a:t>
            </a:r>
          </a:p>
          <a:p>
            <a:pPr lvl="1"/>
            <a:r>
              <a:rPr lang="ta-IN" smtClean="0"/>
              <a:t>Second level</a:t>
            </a:r>
          </a:p>
          <a:p>
            <a:pPr lvl="2"/>
            <a:r>
              <a:rPr lang="ta-IN" smtClean="0"/>
              <a:t>Third level</a:t>
            </a:r>
          </a:p>
          <a:p>
            <a:pPr lvl="3"/>
            <a:r>
              <a:rPr lang="ta-IN" smtClean="0"/>
              <a:t>Fourth level</a:t>
            </a:r>
          </a:p>
          <a:p>
            <a:pPr lvl="4"/>
            <a:r>
              <a:rPr lang="ta-IN" smtClean="0"/>
              <a:t>Fifth level</a:t>
            </a:r>
            <a:endParaRPr lang="en-US"/>
          </a:p>
        </p:txBody>
      </p:sp>
      <p:sp>
        <p:nvSpPr>
          <p:cNvPr id="5" name="Date Placeholder 4"/>
          <p:cNvSpPr>
            <a:spLocks noGrp="1"/>
          </p:cNvSpPr>
          <p:nvPr>
            <p:ph type="dt" sz="half" idx="10"/>
          </p:nvPr>
        </p:nvSpPr>
        <p:spPr/>
        <p:txBody>
          <a:bodyPr/>
          <a:lstStyle/>
          <a:p>
            <a:fld id="{6613F5AE-0152-DA42-B774-5376C3E2207D}" type="datetimeFigureOut">
              <a:rPr lang="en-US" smtClean="0"/>
              <a:pPr/>
              <a:t>9/16/2011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75EDC4-A91C-864C-B5D0-6B5971FD322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a-IN"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a-IN"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a-IN" smtClean="0"/>
              <a:t>Click to edit Master text styles</a:t>
            </a:r>
          </a:p>
          <a:p>
            <a:pPr lvl="1"/>
            <a:r>
              <a:rPr lang="ta-IN" smtClean="0"/>
              <a:t>Second level</a:t>
            </a:r>
          </a:p>
          <a:p>
            <a:pPr lvl="2"/>
            <a:r>
              <a:rPr lang="ta-IN" smtClean="0"/>
              <a:t>Third level</a:t>
            </a:r>
          </a:p>
          <a:p>
            <a:pPr lvl="3"/>
            <a:r>
              <a:rPr lang="ta-IN" smtClean="0"/>
              <a:t>Fourth level</a:t>
            </a:r>
          </a:p>
          <a:p>
            <a:pPr lvl="4"/>
            <a:r>
              <a:rPr lang="ta-IN"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a-IN"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a-IN" smtClean="0"/>
              <a:t>Click to edit Master text styles</a:t>
            </a:r>
          </a:p>
          <a:p>
            <a:pPr lvl="1"/>
            <a:r>
              <a:rPr lang="ta-IN" smtClean="0"/>
              <a:t>Second level</a:t>
            </a:r>
          </a:p>
          <a:p>
            <a:pPr lvl="2"/>
            <a:r>
              <a:rPr lang="ta-IN" smtClean="0"/>
              <a:t>Third level</a:t>
            </a:r>
          </a:p>
          <a:p>
            <a:pPr lvl="3"/>
            <a:r>
              <a:rPr lang="ta-IN" smtClean="0"/>
              <a:t>Fourth level</a:t>
            </a:r>
          </a:p>
          <a:p>
            <a:pPr lvl="4"/>
            <a:r>
              <a:rPr lang="ta-IN" smtClean="0"/>
              <a:t>Fifth level</a:t>
            </a:r>
            <a:endParaRPr lang="en-US"/>
          </a:p>
        </p:txBody>
      </p:sp>
      <p:sp>
        <p:nvSpPr>
          <p:cNvPr id="7" name="Date Placeholder 6"/>
          <p:cNvSpPr>
            <a:spLocks noGrp="1"/>
          </p:cNvSpPr>
          <p:nvPr>
            <p:ph type="dt" sz="half" idx="10"/>
          </p:nvPr>
        </p:nvSpPr>
        <p:spPr/>
        <p:txBody>
          <a:bodyPr/>
          <a:lstStyle/>
          <a:p>
            <a:fld id="{6613F5AE-0152-DA42-B774-5376C3E2207D}" type="datetimeFigureOut">
              <a:rPr lang="en-US" smtClean="0"/>
              <a:pPr/>
              <a:t>9/16/2011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75EDC4-A91C-864C-B5D0-6B5971FD322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a-IN" smtClean="0"/>
              <a:t>Click to edit Master title style</a:t>
            </a:r>
            <a:endParaRPr lang="en-US"/>
          </a:p>
        </p:txBody>
      </p:sp>
      <p:sp>
        <p:nvSpPr>
          <p:cNvPr id="3" name="Date Placeholder 2"/>
          <p:cNvSpPr>
            <a:spLocks noGrp="1"/>
          </p:cNvSpPr>
          <p:nvPr>
            <p:ph type="dt" sz="half" idx="10"/>
          </p:nvPr>
        </p:nvSpPr>
        <p:spPr/>
        <p:txBody>
          <a:bodyPr/>
          <a:lstStyle/>
          <a:p>
            <a:fld id="{6613F5AE-0152-DA42-B774-5376C3E2207D}" type="datetimeFigureOut">
              <a:rPr lang="en-US" smtClean="0"/>
              <a:pPr/>
              <a:t>9/16/2011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75EDC4-A91C-864C-B5D0-6B5971FD322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13F5AE-0152-DA42-B774-5376C3E2207D}" type="datetimeFigureOut">
              <a:rPr lang="en-US" smtClean="0"/>
              <a:pPr/>
              <a:t>9/16/2011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75EDC4-A91C-864C-B5D0-6B5971FD322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a-IN"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a-IN" smtClean="0"/>
              <a:t>Click to edit Master text styles</a:t>
            </a:r>
          </a:p>
          <a:p>
            <a:pPr lvl="1"/>
            <a:r>
              <a:rPr lang="ta-IN" smtClean="0"/>
              <a:t>Second level</a:t>
            </a:r>
          </a:p>
          <a:p>
            <a:pPr lvl="2"/>
            <a:r>
              <a:rPr lang="ta-IN" smtClean="0"/>
              <a:t>Third level</a:t>
            </a:r>
          </a:p>
          <a:p>
            <a:pPr lvl="3"/>
            <a:r>
              <a:rPr lang="ta-IN" smtClean="0"/>
              <a:t>Fourth level</a:t>
            </a:r>
          </a:p>
          <a:p>
            <a:pPr lvl="4"/>
            <a:r>
              <a:rPr lang="ta-IN"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a-IN" smtClean="0"/>
              <a:t>Click to edit Master text styles</a:t>
            </a:r>
          </a:p>
        </p:txBody>
      </p:sp>
      <p:sp>
        <p:nvSpPr>
          <p:cNvPr id="5" name="Date Placeholder 4"/>
          <p:cNvSpPr>
            <a:spLocks noGrp="1"/>
          </p:cNvSpPr>
          <p:nvPr>
            <p:ph type="dt" sz="half" idx="10"/>
          </p:nvPr>
        </p:nvSpPr>
        <p:spPr/>
        <p:txBody>
          <a:bodyPr/>
          <a:lstStyle/>
          <a:p>
            <a:fld id="{6613F5AE-0152-DA42-B774-5376C3E2207D}" type="datetimeFigureOut">
              <a:rPr lang="en-US" smtClean="0"/>
              <a:pPr/>
              <a:t>9/16/2011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75EDC4-A91C-864C-B5D0-6B5971FD322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a-IN"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a-IN" smtClean="0"/>
              <a:t>Click to edit Master text styles</a:t>
            </a:r>
          </a:p>
        </p:txBody>
      </p:sp>
      <p:sp>
        <p:nvSpPr>
          <p:cNvPr id="5" name="Date Placeholder 4"/>
          <p:cNvSpPr>
            <a:spLocks noGrp="1"/>
          </p:cNvSpPr>
          <p:nvPr>
            <p:ph type="dt" sz="half" idx="10"/>
          </p:nvPr>
        </p:nvSpPr>
        <p:spPr/>
        <p:txBody>
          <a:bodyPr/>
          <a:lstStyle/>
          <a:p>
            <a:fld id="{6613F5AE-0152-DA42-B774-5376C3E2207D}" type="datetimeFigureOut">
              <a:rPr lang="en-US" smtClean="0"/>
              <a:pPr/>
              <a:t>9/16/2011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75EDC4-A91C-864C-B5D0-6B5971FD322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99000"/>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13F5AE-0152-DA42-B774-5376C3E2207D}" type="datetimeFigureOut">
              <a:rPr lang="en-US" smtClean="0"/>
              <a:pPr/>
              <a:t>9/16/2011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75EDC4-A91C-864C-B5D0-6B5971FD322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447675"/>
            <a:ext cx="7772400" cy="2800350"/>
          </a:xfrm>
        </p:spPr>
        <p:txBody>
          <a:bodyPr/>
          <a:lstStyle/>
          <a:p>
            <a:r>
              <a:rPr lang="hr-HR" b="1" dirty="0" smtClean="0">
                <a:solidFill>
                  <a:schemeClr val="accent4">
                    <a:lumMod val="50000"/>
                  </a:schemeClr>
                </a:solidFill>
                <a:effectLst>
                  <a:outerShdw blurRad="38100" dist="38100" dir="2700000" algn="tl">
                    <a:srgbClr val="000000">
                      <a:alpha val="43137"/>
                    </a:srgbClr>
                  </a:outerShdw>
                </a:effectLst>
              </a:rPr>
              <a:t>Promoting Social Innovations for Inclusion in the Western Balkans: key challenges</a:t>
            </a:r>
            <a:endParaRPr lang="en-US" b="1" dirty="0">
              <a:solidFill>
                <a:schemeClr val="accent4">
                  <a:lumMod val="50000"/>
                </a:schemeClr>
              </a:solidFill>
              <a:effectLst>
                <a:outerShdw blurRad="38100" dist="38100" dir="2700000" algn="tl">
                  <a:srgbClr val="000000">
                    <a:alpha val="43137"/>
                  </a:srgbClr>
                </a:outerShdw>
              </a:effectLst>
            </a:endParaRPr>
          </a:p>
        </p:txBody>
      </p:sp>
      <p:sp>
        <p:nvSpPr>
          <p:cNvPr id="5" name="Subtitle 4"/>
          <p:cNvSpPr>
            <a:spLocks noGrp="1"/>
          </p:cNvSpPr>
          <p:nvPr>
            <p:ph type="subTitle" idx="1"/>
          </p:nvPr>
        </p:nvSpPr>
        <p:spPr>
          <a:xfrm>
            <a:off x="1371600" y="3438525"/>
            <a:ext cx="6400800" cy="1685925"/>
          </a:xfrm>
        </p:spPr>
        <p:txBody>
          <a:bodyPr>
            <a:normAutofit/>
          </a:bodyPr>
          <a:lstStyle/>
          <a:p>
            <a:r>
              <a:rPr lang="ta-IN" b="1" dirty="0" smtClean="0">
                <a:solidFill>
                  <a:schemeClr val="tx2">
                    <a:lumMod val="75000"/>
                  </a:schemeClr>
                </a:solidFill>
              </a:rPr>
              <a:t>Paul Stubbs</a:t>
            </a:r>
            <a:endParaRPr lang="hr-HR" b="1" dirty="0" smtClean="0">
              <a:solidFill>
                <a:schemeClr val="tx2">
                  <a:lumMod val="75000"/>
                </a:schemeClr>
              </a:solidFill>
            </a:endParaRPr>
          </a:p>
          <a:p>
            <a:r>
              <a:rPr lang="hr-HR" sz="2400" b="1" dirty="0" smtClean="0">
                <a:solidFill>
                  <a:schemeClr val="tx2">
                    <a:lumMod val="75000"/>
                  </a:schemeClr>
                </a:solidFill>
              </a:rPr>
              <a:t>pstubbs@eizg.hr</a:t>
            </a:r>
            <a:endParaRPr lang="ta-IN" sz="2400" b="1" dirty="0" smtClean="0">
              <a:solidFill>
                <a:schemeClr val="tx2">
                  <a:lumMod val="75000"/>
                </a:schemeClr>
              </a:solidFill>
            </a:endParaRPr>
          </a:p>
        </p:txBody>
      </p:sp>
      <p:pic>
        <p:nvPicPr>
          <p:cNvPr id="1026" name="Picture 2"/>
          <p:cNvPicPr>
            <a:picLocks noChangeAspect="1" noChangeArrowheads="1"/>
          </p:cNvPicPr>
          <p:nvPr/>
        </p:nvPicPr>
        <p:blipFill>
          <a:blip r:embed="rId3"/>
          <a:srcRect/>
          <a:stretch>
            <a:fillRect/>
          </a:stretch>
        </p:blipFill>
        <p:spPr bwMode="auto">
          <a:xfrm>
            <a:off x="0" y="5124450"/>
            <a:ext cx="9144000" cy="1733550"/>
          </a:xfrm>
          <a:prstGeom prst="rect">
            <a:avLst/>
          </a:prstGeom>
          <a:noFill/>
          <a:ln w="9525">
            <a:noFill/>
            <a:miter lim="800000"/>
            <a:headEnd/>
            <a:tailEnd/>
          </a:ln>
        </p:spPr>
      </p:pic>
      <p:pic>
        <p:nvPicPr>
          <p:cNvPr id="7" name="Picture 4"/>
          <p:cNvPicPr>
            <a:picLocks noChangeAspect="1" noChangeArrowheads="1"/>
          </p:cNvPicPr>
          <p:nvPr/>
        </p:nvPicPr>
        <p:blipFill>
          <a:blip r:embed="rId4"/>
          <a:srcRect/>
          <a:stretch>
            <a:fillRect/>
          </a:stretch>
        </p:blipFill>
        <p:spPr bwMode="auto">
          <a:xfrm>
            <a:off x="325437" y="230187"/>
            <a:ext cx="2092325" cy="4349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effectLst>
                  <a:outerShdw blurRad="38100" dist="38100" dir="2700000" algn="tl">
                    <a:srgbClr val="000000">
                      <a:alpha val="43137"/>
                    </a:srgbClr>
                  </a:outerShdw>
                </a:effectLst>
              </a:rPr>
              <a:t>Drivers of Social Exclusion</a:t>
            </a:r>
            <a:endParaRPr lang="en-GB"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7500" lnSpcReduction="20000"/>
          </a:bodyPr>
          <a:lstStyle/>
          <a:p>
            <a:pPr>
              <a:lnSpc>
                <a:spcPct val="120000"/>
              </a:lnSpc>
            </a:pPr>
            <a:r>
              <a:rPr lang="hr-HR" dirty="0" smtClean="0"/>
              <a:t>Multiple shocks: War/conflicts; Structural transition; Deindustrialisation; Erosion of social capital/solidarities; ‘Captured’ social policies; Economic and Financial Crisis </a:t>
            </a:r>
          </a:p>
          <a:p>
            <a:pPr>
              <a:lnSpc>
                <a:spcPct val="120000"/>
              </a:lnSpc>
            </a:pPr>
            <a:r>
              <a:rPr lang="hr-HR" dirty="0" smtClean="0"/>
              <a:t>Distortions caused by ‘locked in’ expenditures (tertiary health care; residential care) and new (informal) marketization</a:t>
            </a:r>
          </a:p>
          <a:p>
            <a:r>
              <a:rPr lang="hr-HR" dirty="0" smtClean="0"/>
              <a:t>Legacy of category-based (not needs-based) social protection </a:t>
            </a:r>
          </a:p>
          <a:p>
            <a:pPr>
              <a:lnSpc>
                <a:spcPct val="120000"/>
              </a:lnSpc>
            </a:pPr>
            <a:r>
              <a:rPr lang="hr-HR" dirty="0" smtClean="0"/>
              <a:t>Stigma, discrimination and over-professionalised approaches</a:t>
            </a:r>
          </a:p>
          <a:p>
            <a:pPr>
              <a:lnSpc>
                <a:spcPct val="120000"/>
              </a:lnSpc>
            </a:pPr>
            <a:r>
              <a:rPr lang="hr-HR" dirty="0" smtClean="0"/>
              <a:t>Political will – Fiscal space – Technical capacities</a:t>
            </a:r>
          </a:p>
          <a:p>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effectLst>
                  <a:outerShdw blurRad="38100" dist="38100" dir="2700000" algn="tl">
                    <a:srgbClr val="000000">
                      <a:alpha val="43137"/>
                    </a:srgbClr>
                  </a:outerShdw>
                </a:effectLst>
              </a:rPr>
              <a:t>Groups ‘At Risk’ of Exclusion</a:t>
            </a:r>
            <a:endParaRPr lang="en-GB"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pPr>
              <a:lnSpc>
                <a:spcPct val="160000"/>
              </a:lnSpc>
            </a:pPr>
            <a:r>
              <a:rPr lang="hr-HR" sz="2000" dirty="0" smtClean="0"/>
              <a:t>Multi-dimensionality and inter-sectionality of exclusion (n.b. research and data gaps)</a:t>
            </a:r>
          </a:p>
          <a:p>
            <a:pPr>
              <a:lnSpc>
                <a:spcPct val="160000"/>
              </a:lnSpc>
            </a:pPr>
            <a:r>
              <a:rPr lang="hr-HR" sz="2000" dirty="0" smtClean="0"/>
              <a:t>‘At risk’: (Long-term) Unemployed; Older people; Large families; Women; Children; Youth; Low education levels; RDPs; Minorities (esp. Roma but also national minorities and ‘small minorities’); People with Disabilities; People with long-term health issues; Migrants/returnees/left behind</a:t>
            </a:r>
          </a:p>
          <a:p>
            <a:pPr>
              <a:lnSpc>
                <a:spcPct val="160000"/>
              </a:lnSpc>
            </a:pPr>
            <a:r>
              <a:rPr lang="hr-HR" sz="2000" dirty="0" smtClean="0"/>
              <a:t>Spatial dimension: Arc of exclusion; Rural – Urban; Zones of exclusion </a:t>
            </a:r>
          </a:p>
          <a:p>
            <a:pPr>
              <a:lnSpc>
                <a:spcPct val="160000"/>
              </a:lnSpc>
            </a:pPr>
            <a:r>
              <a:rPr lang="hr-HR" sz="2000" dirty="0" smtClean="0"/>
              <a:t>‘New’ survival strategies eroding long-term capabilities?  </a:t>
            </a:r>
          </a:p>
          <a:p>
            <a:endParaRPr lang="en-GB"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dirty="0" smtClean="0">
                <a:effectLst>
                  <a:outerShdw blurRad="38100" dist="38100" dir="2700000" algn="tl">
                    <a:srgbClr val="000000">
                      <a:alpha val="43137"/>
                    </a:srgbClr>
                  </a:outerShdw>
                </a:effectLst>
              </a:rPr>
              <a:t>Social Innovation: </a:t>
            </a:r>
            <a:br>
              <a:rPr lang="hr-HR" b="1" dirty="0" smtClean="0">
                <a:effectLst>
                  <a:outerShdw blurRad="38100" dist="38100" dir="2700000" algn="tl">
                    <a:srgbClr val="000000">
                      <a:alpha val="43137"/>
                    </a:srgbClr>
                  </a:outerShdw>
                </a:effectLst>
              </a:rPr>
            </a:br>
            <a:r>
              <a:rPr lang="hr-HR" b="1" dirty="0" smtClean="0">
                <a:effectLst>
                  <a:outerShdw blurRad="38100" dist="38100" dir="2700000" algn="tl">
                    <a:srgbClr val="000000">
                      <a:alpha val="43137"/>
                    </a:srgbClr>
                  </a:outerShdw>
                </a:effectLst>
              </a:rPr>
              <a:t>the new ‘magic bullet’</a:t>
            </a:r>
            <a:endParaRPr lang="en-GB"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10000"/>
          </a:bodyPr>
          <a:lstStyle/>
          <a:p>
            <a:pPr>
              <a:buNone/>
            </a:pPr>
            <a:r>
              <a:rPr lang="hr-HR" dirty="0" smtClean="0"/>
              <a:t>“Social innovation is an important new field which should be nurtured. It is about tapping into the ingenuity of charities, associations and social entrepreneurs to find new ways of meeting social needs which are </a:t>
            </a:r>
            <a:r>
              <a:rPr lang="hr-HR" b="1" dirty="0" smtClean="0"/>
              <a:t>not adequately met by the market or the public sector</a:t>
            </a:r>
            <a:r>
              <a:rPr lang="hr-HR" dirty="0" smtClean="0"/>
              <a:t>. ... As well as meeting social needs and tackling societal challenges, social innovations empower people and create new social relationships and models of collaboration. They are thus innovative in themselves and good for society’s capacity to innovate.” </a:t>
            </a:r>
          </a:p>
          <a:p>
            <a:pPr>
              <a:buNone/>
            </a:pPr>
            <a:r>
              <a:rPr lang="hr-HR" dirty="0" smtClean="0"/>
              <a:t>Europe 2020 Flagship Initiative COM (2010) 546, October</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rmAutofit fontScale="90000"/>
          </a:bodyPr>
          <a:lstStyle/>
          <a:p>
            <a:r>
              <a:rPr lang="hr-HR" b="1" dirty="0" smtClean="0">
                <a:effectLst>
                  <a:outerShdw blurRad="38100" dist="38100" dir="2700000" algn="tl">
                    <a:srgbClr val="000000">
                      <a:alpha val="43137"/>
                    </a:srgbClr>
                  </a:outerShdw>
                </a:effectLst>
              </a:rPr>
              <a:t>Promoting Social Inclusion: </a:t>
            </a:r>
            <a:br>
              <a:rPr lang="hr-HR" b="1" dirty="0" smtClean="0">
                <a:effectLst>
                  <a:outerShdw blurRad="38100" dist="38100" dir="2700000" algn="tl">
                    <a:srgbClr val="000000">
                      <a:alpha val="43137"/>
                    </a:srgbClr>
                  </a:outerShdw>
                </a:effectLst>
              </a:rPr>
            </a:br>
            <a:r>
              <a:rPr lang="hr-HR" b="1" dirty="0" smtClean="0">
                <a:effectLst>
                  <a:outerShdw blurRad="38100" dist="38100" dir="2700000" algn="tl">
                    <a:srgbClr val="000000">
                      <a:alpha val="43137"/>
                    </a:srgbClr>
                  </a:outerShdw>
                </a:effectLst>
              </a:rPr>
              <a:t>the state/public sector</a:t>
            </a:r>
            <a:endParaRPr lang="en-GB"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199" y="1417638"/>
            <a:ext cx="8410575" cy="5135562"/>
          </a:xfrm>
        </p:spPr>
        <p:txBody>
          <a:bodyPr>
            <a:noAutofit/>
          </a:bodyPr>
          <a:lstStyle/>
          <a:p>
            <a:r>
              <a:rPr lang="hr-HR" sz="2600" dirty="0" smtClean="0"/>
              <a:t>The role of the state: public goods – bloated bureaucracy – clientelistic rent seeker?</a:t>
            </a:r>
          </a:p>
          <a:p>
            <a:r>
              <a:rPr lang="hr-HR" sz="2600" dirty="0" smtClean="0"/>
              <a:t>Post-Yu countries – Centres for Social Work</a:t>
            </a:r>
          </a:p>
          <a:p>
            <a:r>
              <a:rPr lang="hr-HR" sz="2600" dirty="0" smtClean="0"/>
              <a:t>Governance – poor horizontal and vertical co-ordination</a:t>
            </a:r>
          </a:p>
          <a:p>
            <a:r>
              <a:rPr lang="hr-HR" sz="2600" dirty="0" smtClean="0"/>
              <a:t>Regulation - over legalistic but with many gaps</a:t>
            </a:r>
          </a:p>
          <a:p>
            <a:r>
              <a:rPr lang="hr-HR" sz="2600" dirty="0" smtClean="0"/>
              <a:t>Human resources -  limited skills to meet ‘new’ social risks</a:t>
            </a:r>
          </a:p>
          <a:p>
            <a:r>
              <a:rPr lang="hr-HR" sz="2600" dirty="0" smtClean="0"/>
              <a:t>Funding  - low and inconsistent; little support for non-state actors/providers </a:t>
            </a:r>
          </a:p>
          <a:p>
            <a:r>
              <a:rPr lang="hr-HR" sz="2600" dirty="0" smtClean="0"/>
              <a:t>Strategy – too many strategies; too little participation; no real M&amp;E; too influenced by international organisations (nb JIM/JAP process)</a:t>
            </a:r>
            <a:endParaRPr lang="en-GB" sz="2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hr-HR" sz="4000" b="1" dirty="0" smtClean="0">
                <a:effectLst>
                  <a:outerShdw blurRad="38100" dist="38100" dir="2700000" algn="tl">
                    <a:srgbClr val="000000">
                      <a:alpha val="43137"/>
                    </a:srgbClr>
                  </a:outerShdw>
                </a:effectLst>
              </a:rPr>
              <a:t>Promoting Social Inclusion: the market</a:t>
            </a:r>
            <a:endParaRPr lang="en-GB" sz="4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r>
              <a:rPr lang="hr-HR" dirty="0" smtClean="0"/>
              <a:t>Few incentives for private, for-profit providers (health, education, social services, ...)</a:t>
            </a:r>
          </a:p>
          <a:p>
            <a:r>
              <a:rPr lang="hr-HR" dirty="0" smtClean="0"/>
              <a:t>Some development of Corporate Social Responsibility: move from </a:t>
            </a:r>
            <a:r>
              <a:rPr lang="hr-HR" dirty="0" smtClean="0"/>
              <a:t>philanthropy </a:t>
            </a:r>
            <a:r>
              <a:rPr lang="hr-HR" dirty="0" smtClean="0"/>
              <a:t>to sustainable partnerships</a:t>
            </a:r>
          </a:p>
          <a:p>
            <a:r>
              <a:rPr lang="hr-HR" dirty="0" smtClean="0"/>
              <a:t>Growth of market ideas within the public sector (new public management)</a:t>
            </a:r>
          </a:p>
          <a:p>
            <a:r>
              <a:rPr lang="hr-HR" dirty="0" smtClean="0"/>
              <a:t> Informal marketization / commodification of public goods /privatization of public space</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dirty="0" smtClean="0">
                <a:effectLst>
                  <a:outerShdw blurRad="38100" dist="38100" dir="2700000" algn="tl">
                    <a:srgbClr val="000000">
                      <a:alpha val="43137"/>
                    </a:srgbClr>
                  </a:outerShdw>
                </a:effectLst>
              </a:rPr>
              <a:t>Promoting Social Innovation: NGOs</a:t>
            </a:r>
            <a:endParaRPr lang="en-GB"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r>
              <a:rPr lang="hr-HR" dirty="0" smtClean="0"/>
              <a:t>Inverse care law – NGOs where they are needed least</a:t>
            </a:r>
          </a:p>
          <a:p>
            <a:r>
              <a:rPr lang="hr-HR" dirty="0" smtClean="0"/>
              <a:t>Time-limited, donor-driven funding</a:t>
            </a:r>
          </a:p>
          <a:p>
            <a:r>
              <a:rPr lang="hr-HR" dirty="0" smtClean="0"/>
              <a:t>Service provision at the expense of advocacy and empowerment?</a:t>
            </a:r>
          </a:p>
          <a:p>
            <a:r>
              <a:rPr lang="hr-HR" dirty="0" smtClean="0"/>
              <a:t>Projectisation and endless pilot projects</a:t>
            </a:r>
          </a:p>
          <a:p>
            <a:r>
              <a:rPr lang="hr-HR" dirty="0" smtClean="0"/>
              <a:t>‘The new project class’ and ‘the rise of the meta-NGO’</a:t>
            </a:r>
          </a:p>
          <a:p>
            <a:r>
              <a:rPr lang="hr-HR" dirty="0" smtClean="0"/>
              <a:t>Innovations are very rarely scaled up or rolled out</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dirty="0" smtClean="0">
                <a:effectLst>
                  <a:outerShdw blurRad="38100" dist="38100" dir="2700000" algn="tl">
                    <a:srgbClr val="000000">
                      <a:alpha val="43137"/>
                    </a:srgbClr>
                  </a:outerShdw>
                </a:effectLst>
              </a:rPr>
              <a:t>Promoting Social Innovation: </a:t>
            </a:r>
            <a:br>
              <a:rPr lang="hr-HR" b="1" dirty="0" smtClean="0">
                <a:effectLst>
                  <a:outerShdw blurRad="38100" dist="38100" dir="2700000" algn="tl">
                    <a:srgbClr val="000000">
                      <a:alpha val="43137"/>
                    </a:srgbClr>
                  </a:outerShdw>
                </a:effectLst>
              </a:rPr>
            </a:br>
            <a:r>
              <a:rPr lang="hr-HR" b="1" dirty="0" smtClean="0">
                <a:effectLst>
                  <a:outerShdw blurRad="38100" dist="38100" dir="2700000" algn="tl">
                    <a:srgbClr val="000000">
                      <a:alpha val="43137"/>
                    </a:srgbClr>
                  </a:outerShdw>
                </a:effectLst>
              </a:rPr>
              <a:t>social entrepreneurship</a:t>
            </a:r>
            <a:endParaRPr lang="en-GB"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r>
              <a:rPr lang="hr-HR" dirty="0" smtClean="0"/>
              <a:t>Lack of definition, understanding and legal framework</a:t>
            </a:r>
          </a:p>
          <a:p>
            <a:r>
              <a:rPr lang="hr-HR" dirty="0" smtClean="0"/>
              <a:t>Donor-driven model with policy transfer (CEE -&gt; SEE)</a:t>
            </a:r>
          </a:p>
          <a:p>
            <a:r>
              <a:rPr lang="hr-HR" dirty="0" smtClean="0"/>
              <a:t>Implicit or explicit neo-liberal agenda</a:t>
            </a:r>
          </a:p>
          <a:p>
            <a:r>
              <a:rPr lang="hr-HR" dirty="0" smtClean="0"/>
              <a:t>SE from below – green, gender, informal networks, etc</a:t>
            </a:r>
          </a:p>
          <a:p>
            <a:r>
              <a:rPr lang="hr-HR" dirty="0" smtClean="0"/>
              <a:t>New social energy – disability advocacy coalitions</a:t>
            </a:r>
          </a:p>
          <a:p>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dirty="0" smtClean="0">
                <a:effectLst>
                  <a:outerShdw blurRad="38100" dist="38100" dir="2700000" algn="tl">
                    <a:srgbClr val="000000">
                      <a:alpha val="43137"/>
                    </a:srgbClr>
                  </a:outerShdw>
                </a:effectLst>
              </a:rPr>
              <a:t>Towards Social Innovations for Soial Inclusion I</a:t>
            </a:r>
            <a:endParaRPr lang="en-GB"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20000"/>
          </a:bodyPr>
          <a:lstStyle/>
          <a:p>
            <a:r>
              <a:rPr lang="hr-HR" dirty="0" smtClean="0"/>
              <a:t>Inclusive labour markets (disability; age; gender) and improved returns to education (life-long learning; skills; transitioning e.g school to work)</a:t>
            </a:r>
          </a:p>
          <a:p>
            <a:r>
              <a:rPr lang="hr-HR" dirty="0" smtClean="0"/>
              <a:t>Holistic and integrated child and family policies (early childhood interventions; universal child benefits; family support services) </a:t>
            </a:r>
          </a:p>
          <a:p>
            <a:r>
              <a:rPr lang="hr-HR" dirty="0" smtClean="0"/>
              <a:t>Deinstitutionalisation and minimum basket of community-based services</a:t>
            </a:r>
          </a:p>
          <a:p>
            <a:r>
              <a:rPr lang="hr-HR" dirty="0" smtClean="0"/>
              <a:t>Social pensions within ‘active ageing’ policies</a:t>
            </a:r>
          </a:p>
          <a:p>
            <a:r>
              <a:rPr lang="hr-HR" dirty="0" smtClean="0"/>
              <a:t>Anti-discrimination laws and practices</a:t>
            </a:r>
          </a:p>
          <a:p>
            <a:r>
              <a:rPr lang="hr-HR" dirty="0" smtClean="0"/>
              <a:t>Area-based approaches/Action zones</a:t>
            </a:r>
            <a:endParaRPr lang="en-GB" dirty="0" smtClean="0"/>
          </a:p>
          <a:p>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dirty="0" smtClean="0">
                <a:effectLst>
                  <a:outerShdw blurRad="38100" dist="38100" dir="2700000" algn="tl">
                    <a:srgbClr val="000000">
                      <a:alpha val="43137"/>
                    </a:srgbClr>
                  </a:outerShdw>
                </a:effectLst>
              </a:rPr>
              <a:t>Towards Social Innovations for Soial Inclusion II</a:t>
            </a:r>
            <a:endParaRPr lang="en-GB" dirty="0"/>
          </a:p>
        </p:txBody>
      </p:sp>
      <p:sp>
        <p:nvSpPr>
          <p:cNvPr id="3" name="Content Placeholder 2"/>
          <p:cNvSpPr>
            <a:spLocks noGrp="1"/>
          </p:cNvSpPr>
          <p:nvPr>
            <p:ph idx="1"/>
          </p:nvPr>
        </p:nvSpPr>
        <p:spPr/>
        <p:txBody>
          <a:bodyPr/>
          <a:lstStyle/>
          <a:p>
            <a:r>
              <a:rPr lang="hr-HR" dirty="0" smtClean="0"/>
              <a:t>Support for ‘evidence-based’ policy making – Strategic Goals; Benchmarks; Indicators; M&amp;E; Impact Assessment (including all stakeholders)</a:t>
            </a:r>
          </a:p>
          <a:p>
            <a:r>
              <a:rPr lang="hr-HR" dirty="0" smtClean="0"/>
              <a:t>Enhanced ‘social’ dimension of IPA programming</a:t>
            </a:r>
          </a:p>
          <a:p>
            <a:r>
              <a:rPr lang="hr-HR" dirty="0" smtClean="0"/>
              <a:t>Regional cooperation (modelling OMC-JIM; Peer review/peer learning; common concerns; RCC as bridge to EU/global frameworks?) </a:t>
            </a: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a-IN" b="1" dirty="0" smtClean="0">
                <a:effectLst>
                  <a:outerShdw blurRad="38100" dist="38100" dir="2700000" algn="tl">
                    <a:srgbClr val="000000">
                      <a:alpha val="43137"/>
                    </a:srgbClr>
                  </a:outerShdw>
                </a:effectLst>
              </a:rPr>
              <a:t>The </a:t>
            </a:r>
            <a:r>
              <a:rPr lang="hr-HR" b="1" dirty="0" smtClean="0">
                <a:effectLst>
                  <a:outerShdw blurRad="38100" dist="38100" dir="2700000" algn="tl">
                    <a:srgbClr val="000000">
                      <a:alpha val="43137"/>
                    </a:srgbClr>
                  </a:outerShdw>
                </a:effectLst>
              </a:rPr>
              <a:t>Presentation</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514350" indent="-514350">
              <a:buAutoNum type="arabicPeriod"/>
            </a:pPr>
            <a:r>
              <a:rPr lang="hr-HR" b="1" dirty="0" smtClean="0"/>
              <a:t>On Coats of Paint and MUD</a:t>
            </a:r>
          </a:p>
          <a:p>
            <a:pPr marL="514350" indent="-514350">
              <a:buAutoNum type="arabicPeriod"/>
            </a:pPr>
            <a:r>
              <a:rPr lang="hr-HR" b="1" dirty="0" smtClean="0"/>
              <a:t>Social Exclusion in the Western Balkans</a:t>
            </a:r>
          </a:p>
          <a:p>
            <a:pPr marL="514350" indent="-514350">
              <a:buAutoNum type="arabicPeriod"/>
            </a:pPr>
            <a:r>
              <a:rPr lang="hr-HR" b="1" dirty="0" smtClean="0"/>
              <a:t>Promoting Social Inclusion I: state and market</a:t>
            </a:r>
          </a:p>
          <a:p>
            <a:pPr marL="514350" indent="-514350">
              <a:buAutoNum type="arabicPeriod"/>
            </a:pPr>
            <a:r>
              <a:rPr lang="hr-HR" b="1" dirty="0" smtClean="0"/>
              <a:t>Promoting Social Inclusion II: the social economy</a:t>
            </a:r>
          </a:p>
          <a:p>
            <a:pPr marL="514350" indent="-514350">
              <a:buAutoNum type="arabicPeriod"/>
            </a:pPr>
            <a:r>
              <a:rPr lang="hr-HR" b="1" dirty="0" smtClean="0"/>
              <a:t>Towards Social Innovations for Social Inclusion</a:t>
            </a:r>
            <a:endParaRPr lang="en-US"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dirty="0" smtClean="0">
                <a:effectLst>
                  <a:outerShdw blurRad="38100" dist="38100" dir="2700000" algn="tl">
                    <a:srgbClr val="000000">
                      <a:alpha val="43137"/>
                    </a:srgbClr>
                  </a:outerShdw>
                </a:effectLst>
              </a:rPr>
              <a:t>A ‘Coat of Paint’ Theory of Social Exclusion</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7500" lnSpcReduction="20000"/>
          </a:bodyPr>
          <a:lstStyle/>
          <a:p>
            <a:pPr>
              <a:buNone/>
            </a:pPr>
            <a:r>
              <a:rPr lang="hr-HR" sz="3100" b="1" dirty="0" smtClean="0"/>
              <a:t>Following</a:t>
            </a:r>
            <a:r>
              <a:rPr lang="hr-HR" b="1" dirty="0" smtClean="0"/>
              <a:t> Paul Gilroy (1987) on racism:</a:t>
            </a:r>
          </a:p>
          <a:p>
            <a:pPr>
              <a:buFont typeface="Arial" charset="0"/>
              <a:buChar char="•"/>
            </a:pPr>
            <a:r>
              <a:rPr lang="en-GB" dirty="0" smtClean="0"/>
              <a:t>“</a:t>
            </a:r>
            <a:r>
              <a:rPr lang="hr-HR" dirty="0" smtClean="0"/>
              <a:t>A</a:t>
            </a:r>
            <a:r>
              <a:rPr lang="en-GB" dirty="0" smtClean="0"/>
              <a:t> coat of paint theory”</a:t>
            </a:r>
            <a:r>
              <a:rPr lang="hr-HR" dirty="0" smtClean="0"/>
              <a:t> of social exclusion sees it as </a:t>
            </a:r>
            <a:r>
              <a:rPr lang="en-GB" dirty="0" smtClean="0"/>
              <a:t>an aberrant</a:t>
            </a:r>
            <a:r>
              <a:rPr lang="hr-HR" dirty="0" smtClean="0"/>
              <a:t> or surface feature of society, and therefore easily removed.</a:t>
            </a:r>
          </a:p>
          <a:p>
            <a:pPr>
              <a:buFont typeface="Arial" charset="0"/>
              <a:buChar char="•"/>
            </a:pPr>
            <a:r>
              <a:rPr lang="hr-HR" dirty="0" smtClean="0"/>
              <a:t>Seeing social exclusion as an</a:t>
            </a:r>
            <a:r>
              <a:rPr lang="en-GB" dirty="0" smtClean="0"/>
              <a:t> integral </a:t>
            </a:r>
            <a:r>
              <a:rPr lang="hr-HR" dirty="0" smtClean="0"/>
              <a:t>part of th</a:t>
            </a:r>
            <a:r>
              <a:rPr lang="en-GB" dirty="0" smtClean="0"/>
              <a:t>e way</a:t>
            </a:r>
            <a:r>
              <a:rPr lang="hr-HR" dirty="0" smtClean="0"/>
              <a:t> contemporary </a:t>
            </a:r>
            <a:r>
              <a:rPr lang="en-GB" dirty="0" err="1" smtClean="0"/>
              <a:t>societ</a:t>
            </a:r>
            <a:r>
              <a:rPr lang="hr-HR" dirty="0" smtClean="0"/>
              <a:t>ies are</a:t>
            </a:r>
            <a:r>
              <a:rPr lang="en-GB" dirty="0" smtClean="0"/>
              <a:t> structured, organised and legitimated</a:t>
            </a:r>
            <a:r>
              <a:rPr lang="hr-HR" dirty="0" smtClean="0"/>
              <a:t>, offers a very different perspective.</a:t>
            </a:r>
          </a:p>
          <a:p>
            <a:pPr>
              <a:buFont typeface="Arial" charset="0"/>
              <a:buChar char="•"/>
            </a:pPr>
            <a:r>
              <a:rPr lang="hr-HR" dirty="0" smtClean="0"/>
              <a:t>Exploring the </a:t>
            </a:r>
            <a:r>
              <a:rPr lang="en-GB" dirty="0" smtClean="0"/>
              <a:t>institutionalised nature of </a:t>
            </a:r>
            <a:r>
              <a:rPr lang="hr-HR" dirty="0" smtClean="0"/>
              <a:t>social exclusion requires </a:t>
            </a:r>
            <a:r>
              <a:rPr lang="en-GB" dirty="0" smtClean="0"/>
              <a:t> understanding how </a:t>
            </a:r>
            <a:r>
              <a:rPr lang="hr-HR" dirty="0" smtClean="0"/>
              <a:t>it </a:t>
            </a:r>
            <a:r>
              <a:rPr lang="en-GB" dirty="0" smtClean="0"/>
              <a:t>is embedded in social relations. </a:t>
            </a:r>
            <a:endParaRPr lang="hr-HR" dirty="0" smtClean="0"/>
          </a:p>
          <a:p>
            <a:pPr>
              <a:buFont typeface="Arial" charset="0"/>
              <a:buChar char="•"/>
            </a:pPr>
            <a:r>
              <a:rPr lang="en-GB" dirty="0" smtClean="0"/>
              <a:t>The challenge is</a:t>
            </a:r>
            <a:r>
              <a:rPr lang="hr-HR" dirty="0" smtClean="0"/>
              <a:t>, therefore,</a:t>
            </a:r>
            <a:r>
              <a:rPr lang="en-GB" dirty="0" smtClean="0"/>
              <a:t> to deal with the complex and diverse ways that </a:t>
            </a:r>
            <a:r>
              <a:rPr lang="hr-HR" dirty="0" smtClean="0"/>
              <a:t>diverse </a:t>
            </a:r>
            <a:r>
              <a:rPr lang="en-GB" dirty="0" smtClean="0"/>
              <a:t>forms of </a:t>
            </a:r>
            <a:r>
              <a:rPr lang="hr-HR" dirty="0" smtClean="0"/>
              <a:t>social exclusion </a:t>
            </a:r>
            <a:r>
              <a:rPr lang="en-GB" dirty="0" smtClean="0"/>
              <a:t>actually work. </a:t>
            </a:r>
          </a:p>
          <a:p>
            <a:pPr>
              <a:buNone/>
            </a:pPr>
            <a:endParaRPr lang="en-US"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b="1" dirty="0" smtClean="0">
                <a:effectLst>
                  <a:outerShdw blurRad="38100" dist="38100" dir="2700000" algn="tl">
                    <a:srgbClr val="000000">
                      <a:alpha val="43137"/>
                    </a:srgbClr>
                  </a:outerShdw>
                </a:effectLst>
              </a:rPr>
              <a:t>A ‘Moral Underclass Discourse’</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buNone/>
            </a:pPr>
            <a:r>
              <a:rPr lang="hr-HR" sz="2400" b="1" dirty="0" smtClean="0"/>
              <a:t>Ruth Levitas (1990) </a:t>
            </a:r>
            <a:r>
              <a:rPr lang="hr-HR" sz="2400" dirty="0" smtClean="0"/>
              <a:t>expressed concern about the rise of a Moral Underclass Discourse (</a:t>
            </a:r>
            <a:r>
              <a:rPr lang="hr-HR" sz="2400" b="1" dirty="0" smtClean="0"/>
              <a:t>MUD</a:t>
            </a:r>
            <a:r>
              <a:rPr lang="hr-HR" sz="2400" dirty="0" smtClean="0"/>
              <a:t>) at the expense of both a Social Integrationist Discourse (</a:t>
            </a:r>
            <a:r>
              <a:rPr lang="hr-HR" sz="2400" b="1" dirty="0" smtClean="0"/>
              <a:t>SID</a:t>
            </a:r>
            <a:r>
              <a:rPr lang="hr-HR" sz="2400" dirty="0" smtClean="0"/>
              <a:t>) and, in particular, a Redistributive Discourse (</a:t>
            </a:r>
            <a:r>
              <a:rPr lang="hr-HR" sz="2400" b="1" dirty="0" smtClean="0"/>
              <a:t>RED</a:t>
            </a:r>
            <a:r>
              <a:rPr lang="hr-HR" sz="2400" dirty="0" smtClean="0"/>
              <a:t>)</a:t>
            </a:r>
          </a:p>
          <a:p>
            <a:pPr>
              <a:buFont typeface="Arial" charset="0"/>
              <a:buChar char="•"/>
            </a:pPr>
            <a:r>
              <a:rPr lang="hr-HR" sz="2400" dirty="0" smtClean="0"/>
              <a:t>Social exclusion is caused by the </a:t>
            </a:r>
            <a:r>
              <a:rPr lang="hr-HR" sz="2400" smtClean="0"/>
              <a:t>moral attitudes </a:t>
            </a:r>
            <a:r>
              <a:rPr lang="hr-HR" sz="2400" dirty="0" smtClean="0"/>
              <a:t>and cultural practices of those who are excluded</a:t>
            </a:r>
          </a:p>
          <a:p>
            <a:pPr>
              <a:buFont typeface="Arial" charset="0"/>
              <a:buChar char="•"/>
            </a:pPr>
            <a:r>
              <a:rPr lang="hr-HR" sz="2400" dirty="0" smtClean="0"/>
              <a:t>Responses to social exclusion may promote dependency and reinforce a “cycle of poverty and deprivation”</a:t>
            </a:r>
          </a:p>
          <a:p>
            <a:pPr>
              <a:buFont typeface="Arial" charset="0"/>
              <a:buChar char="•"/>
            </a:pPr>
            <a:r>
              <a:rPr lang="hr-HR" sz="2400" dirty="0" smtClean="0"/>
              <a:t>Programmes for those capable to work should be conditioned in some way to ensure attitudinal and behavioural change</a:t>
            </a:r>
          </a:p>
          <a:p>
            <a:pPr>
              <a:buFont typeface="Arial" charset="0"/>
              <a:buChar char="•"/>
            </a:pPr>
            <a:endParaRPr lang="hr-HR" sz="2400" dirty="0" smtClean="0"/>
          </a:p>
          <a:p>
            <a:pPr>
              <a:buFont typeface="Arial" charset="0"/>
              <a:buChar char="•"/>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see map"/>
          <p:cNvPicPr>
            <a:picLocks noChangeAspect="1" noChangeArrowheads="1"/>
          </p:cNvPicPr>
          <p:nvPr/>
        </p:nvPicPr>
        <p:blipFill>
          <a:blip r:embed="rId2" cstate="print"/>
          <a:srcRect/>
          <a:stretch>
            <a:fillRect/>
          </a:stretch>
        </p:blipFill>
        <p:spPr bwMode="auto">
          <a:xfrm>
            <a:off x="2014538" y="114300"/>
            <a:ext cx="5114925" cy="66294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8C886F-5558-4170-B2F9-15464C1C22A9}" type="slidenum">
              <a:rPr lang="en-GB" smtClean="0"/>
              <a:pPr/>
              <a:t>6</a:t>
            </a:fld>
            <a:endParaRPr lang="en-GB"/>
          </a:p>
        </p:txBody>
      </p:sp>
      <p:graphicFrame>
        <p:nvGraphicFramePr>
          <p:cNvPr id="3" name="Chart 2"/>
          <p:cNvGraphicFramePr>
            <a:graphicFrameLocks noGrp="1"/>
          </p:cNvGraphicFramePr>
          <p:nvPr/>
        </p:nvGraphicFramePr>
        <p:xfrm>
          <a:off x="-84044" y="-1"/>
          <a:ext cx="9312088" cy="67214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8C886F-5558-4170-B2F9-15464C1C22A9}" type="slidenum">
              <a:rPr lang="en-GB" smtClean="0"/>
              <a:pPr/>
              <a:t>7</a:t>
            </a:fld>
            <a:endParaRPr lang="en-GB"/>
          </a:p>
        </p:txBody>
      </p:sp>
      <p:graphicFrame>
        <p:nvGraphicFramePr>
          <p:cNvPr id="3" name="Chart 2"/>
          <p:cNvGraphicFramePr>
            <a:graphicFrameLocks noGrp="1"/>
          </p:cNvGraphicFramePr>
          <p:nvPr/>
        </p:nvGraphicFramePr>
        <p:xfrm>
          <a:off x="-84044" y="386603"/>
          <a:ext cx="9312088" cy="608479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b="1" dirty="0" smtClean="0">
                <a:effectLst>
                  <a:outerShdw blurRad="38100" dist="38100" dir="2700000" algn="tl">
                    <a:srgbClr val="000000">
                      <a:alpha val="43137"/>
                    </a:srgbClr>
                  </a:outerShdw>
                </a:effectLst>
              </a:rPr>
              <a:t>The Myth of High Social Spending</a:t>
            </a:r>
            <a:endParaRPr lang="en-GB" b="1" dirty="0">
              <a:solidFill>
                <a:schemeClr val="tx2"/>
              </a:solidFill>
            </a:endParaRPr>
          </a:p>
        </p:txBody>
      </p:sp>
      <p:pic>
        <p:nvPicPr>
          <p:cNvPr id="4" name="Picture 5"/>
          <p:cNvPicPr>
            <a:picLocks noGrp="1" noChangeAspect="1" noChangeArrowheads="1"/>
          </p:cNvPicPr>
          <p:nvPr>
            <p:ph idx="1"/>
          </p:nvPr>
        </p:nvPicPr>
        <p:blipFill>
          <a:blip r:embed="rId2"/>
          <a:srcRect/>
          <a:stretch>
            <a:fillRect/>
          </a:stretch>
        </p:blipFill>
        <p:spPr bwMode="auto">
          <a:xfrm>
            <a:off x="520777" y="1552575"/>
            <a:ext cx="7946948" cy="4532525"/>
          </a:xfrm>
          <a:prstGeom prst="rect">
            <a:avLst/>
          </a:prstGeom>
          <a:noFill/>
          <a:ln w="9525">
            <a:noFill/>
            <a:miter lim="800000"/>
            <a:headEnd/>
            <a:tailEnd/>
          </a:ln>
        </p:spPr>
      </p:pic>
      <p:sp>
        <p:nvSpPr>
          <p:cNvPr id="5" name="Rectangle 4"/>
          <p:cNvSpPr/>
          <p:nvPr/>
        </p:nvSpPr>
        <p:spPr>
          <a:xfrm>
            <a:off x="1238250" y="6085100"/>
            <a:ext cx="6877050" cy="646331"/>
          </a:xfrm>
          <a:prstGeom prst="rect">
            <a:avLst/>
          </a:prstGeom>
        </p:spPr>
        <p:txBody>
          <a:bodyPr wrap="square">
            <a:spAutoFit/>
          </a:bodyPr>
          <a:lstStyle/>
          <a:p>
            <a:r>
              <a:rPr lang="en-US" dirty="0" smtClean="0"/>
              <a:t>Source: </a:t>
            </a:r>
            <a:r>
              <a:rPr lang="en-GB" dirty="0" smtClean="0"/>
              <a:t> </a:t>
            </a:r>
            <a:r>
              <a:rPr lang="hr-HR" dirty="0" smtClean="0"/>
              <a:t>O’Mahony RCC 2011, </a:t>
            </a:r>
            <a:r>
              <a:rPr lang="en-GB" dirty="0" smtClean="0"/>
              <a:t>For EU data EUROSTAT and for WB data IMF and  </a:t>
            </a:r>
            <a:r>
              <a:rPr lang="en-US" dirty="0" smtClean="0"/>
              <a:t>EFPs/PEPs</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b="1" dirty="0" smtClean="0">
                <a:effectLst>
                  <a:outerShdw blurRad="38100" dist="38100" dir="2700000" algn="tl">
                    <a:srgbClr val="000000">
                      <a:alpha val="43137"/>
                    </a:srgbClr>
                  </a:outerShdw>
                </a:effectLst>
              </a:rPr>
              <a:t>A Varied Fiscal Envelope</a:t>
            </a:r>
            <a:endParaRPr lang="en-GB" dirty="0"/>
          </a:p>
        </p:txBody>
      </p:sp>
      <p:pic>
        <p:nvPicPr>
          <p:cNvPr id="4" name="Picture 5"/>
          <p:cNvPicPr>
            <a:picLocks noGrp="1" noChangeAspect="1" noChangeArrowheads="1"/>
          </p:cNvPicPr>
          <p:nvPr>
            <p:ph idx="1"/>
          </p:nvPr>
        </p:nvPicPr>
        <p:blipFill>
          <a:blip r:embed="rId2"/>
          <a:srcRect/>
          <a:stretch>
            <a:fillRect/>
          </a:stretch>
        </p:blipFill>
        <p:spPr bwMode="auto">
          <a:xfrm>
            <a:off x="457200" y="1762124"/>
            <a:ext cx="8229600" cy="3667125"/>
          </a:xfrm>
          <a:prstGeom prst="rect">
            <a:avLst/>
          </a:prstGeom>
          <a:noFill/>
          <a:ln w="9525">
            <a:noFill/>
            <a:miter lim="800000"/>
            <a:headEnd/>
            <a:tailEnd/>
          </a:ln>
        </p:spPr>
      </p:pic>
      <p:sp>
        <p:nvSpPr>
          <p:cNvPr id="5" name="Rectangle 4"/>
          <p:cNvSpPr/>
          <p:nvPr/>
        </p:nvSpPr>
        <p:spPr>
          <a:xfrm>
            <a:off x="1104900" y="5616059"/>
            <a:ext cx="2920608" cy="369332"/>
          </a:xfrm>
          <a:prstGeom prst="rect">
            <a:avLst/>
          </a:prstGeom>
        </p:spPr>
        <p:txBody>
          <a:bodyPr wrap="none">
            <a:spAutoFit/>
          </a:bodyPr>
          <a:lstStyle/>
          <a:p>
            <a:r>
              <a:rPr lang="en-US" dirty="0" smtClean="0"/>
              <a:t>Source: </a:t>
            </a:r>
            <a:r>
              <a:rPr lang="en-GB" dirty="0" smtClean="0"/>
              <a:t> </a:t>
            </a:r>
            <a:r>
              <a:rPr lang="hr-HR" dirty="0" smtClean="0"/>
              <a:t>O’Mahony RCC 2011</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573</TotalTime>
  <Words>973</Words>
  <Application>Microsoft Office PowerPoint</Application>
  <PresentationFormat>On-screen Show (4:3)</PresentationFormat>
  <Paragraphs>81</Paragraphs>
  <Slides>18</Slides>
  <Notes>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Promoting Social Innovations for Inclusion in the Western Balkans: key challenges</vt:lpstr>
      <vt:lpstr>The Presentation</vt:lpstr>
      <vt:lpstr>A ‘Coat of Paint’ Theory of Social Exclusion</vt:lpstr>
      <vt:lpstr>A ‘Moral Underclass Discourse’</vt:lpstr>
      <vt:lpstr>Slide 5</vt:lpstr>
      <vt:lpstr>Slide 6</vt:lpstr>
      <vt:lpstr>Slide 7</vt:lpstr>
      <vt:lpstr>The Myth of High Social Spending</vt:lpstr>
      <vt:lpstr>A Varied Fiscal Envelope</vt:lpstr>
      <vt:lpstr>Drivers of Social Exclusion</vt:lpstr>
      <vt:lpstr>Groups ‘At Risk’ of Exclusion</vt:lpstr>
      <vt:lpstr>Social Innovation:  the new ‘magic bullet’</vt:lpstr>
      <vt:lpstr>Promoting Social Inclusion:  the state/public sector</vt:lpstr>
      <vt:lpstr>Promoting Social Inclusion: the market</vt:lpstr>
      <vt:lpstr>Promoting Social Innovation: NGOs</vt:lpstr>
      <vt:lpstr>Promoting Social Innovation:  social entrepreneurship</vt:lpstr>
      <vt:lpstr>Towards Social Innovations for Soial Inclusion I</vt:lpstr>
      <vt:lpstr>Towards Social Innovations for Soial Inclusion II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Rethinking Clientelism, Governance and Citizenship in Social Welfare: the case of Croatia</dc:title>
  <dc:creator>Paul Stubbs</dc:creator>
  <cp:lastModifiedBy>Paul Stubbs</cp:lastModifiedBy>
  <cp:revision>38</cp:revision>
  <dcterms:created xsi:type="dcterms:W3CDTF">2011-08-25T12:40:37Z</dcterms:created>
  <dcterms:modified xsi:type="dcterms:W3CDTF">2011-09-16T14:30:51Z</dcterms:modified>
</cp:coreProperties>
</file>