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handoutMasterIdLst>
    <p:handoutMasterId r:id="rId12"/>
  </p:handoutMasterIdLst>
  <p:sldIdLst>
    <p:sldId id="308" r:id="rId2"/>
    <p:sldId id="320" r:id="rId3"/>
    <p:sldId id="321" r:id="rId4"/>
    <p:sldId id="322" r:id="rId5"/>
    <p:sldId id="323" r:id="rId6"/>
    <p:sldId id="324" r:id="rId7"/>
    <p:sldId id="325" r:id="rId8"/>
    <p:sldId id="326" r:id="rId9"/>
    <p:sldId id="328" r:id="rId10"/>
    <p:sldId id="319"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 " initials="MSOffice" lastIdx="3"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FFCC00"/>
    <a:srgbClr val="FFCC66"/>
    <a:srgbClr val="3366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1" autoAdjust="0"/>
    <p:restoredTop sz="94707" autoAdjust="0"/>
  </p:normalViewPr>
  <p:slideViewPr>
    <p:cSldViewPr>
      <p:cViewPr varScale="1">
        <p:scale>
          <a:sx n="70" d="100"/>
          <a:sy n="70" d="100"/>
        </p:scale>
        <p:origin x="-1386"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6DE231BD-EB04-4D72-8B0F-F54C507150A1}" type="datetimeFigureOut">
              <a:rPr lang="en-US" smtClean="0"/>
              <a:pPr/>
              <a:t>9/18/2011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1D6BD1B9-EFDC-42E6-8D4A-2E3A09AEB317}" type="slidenum">
              <a:rPr lang="en-US" smtClean="0"/>
              <a:pPr/>
              <a:t>‹#›</a:t>
            </a:fld>
            <a:endParaRPr lang="en-US"/>
          </a:p>
        </p:txBody>
      </p:sp>
    </p:spTree>
    <p:extLst>
      <p:ext uri="{BB962C8B-B14F-4D97-AF65-F5344CB8AC3E}">
        <p14:creationId xmlns:p14="http://schemas.microsoft.com/office/powerpoint/2010/main" val="2092627841"/>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32" name="Picture 7" descr="BG"/>
          <p:cNvPicPr>
            <a:picLocks noChangeAspect="1" noChangeArrowheads="1"/>
          </p:cNvPicPr>
          <p:nvPr userDrawn="1"/>
        </p:nvPicPr>
        <p:blipFill>
          <a:blip r:embed="rId2" cstate="print"/>
          <a:srcRect/>
          <a:stretch>
            <a:fillRect/>
          </a:stretch>
        </p:blipFill>
        <p:spPr bwMode="auto">
          <a:xfrm>
            <a:off x="0" y="0"/>
            <a:ext cx="9144000" cy="6858000"/>
          </a:xfrm>
          <a:prstGeom prst="rect">
            <a:avLst/>
          </a:prstGeom>
          <a:noFill/>
          <a:ln w="9525">
            <a:noFill/>
            <a:miter lim="800000"/>
            <a:headEnd/>
            <a:tailEnd/>
          </a:ln>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lvl1pPr>
              <a:defRPr>
                <a:latin typeface="Calibri" pitchFamily="34" charset="0"/>
              </a:defRPr>
            </a:lvl1pPr>
            <a:lvl2pPr>
              <a:defRPr>
                <a:latin typeface="Calibri" pitchFamily="34" charset="0"/>
              </a:defRPr>
            </a:lvl2pPr>
            <a:lvl3pPr>
              <a:defRPr>
                <a:latin typeface="Calibri" pitchFamily="34" charset="0"/>
              </a:defRPr>
            </a:lvl3pPr>
            <a:lvl4pPr>
              <a:defRPr>
                <a:latin typeface="Calibri" pitchFamily="34" charset="0"/>
              </a:defRPr>
            </a:lvl4pPr>
            <a:lvl5pPr>
              <a:defRPr>
                <a:latin typeface="Calibri" pitchFamily="34" charset="0"/>
              </a:defRPr>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9E4D8AF7-3BE2-4B79-AA77-7343F810150B}" type="datetimeFigureOut">
              <a:rPr lang="en-US" smtClean="0"/>
              <a:pPr/>
              <a:t>9/18/2011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258285D-D848-4E2F-A78A-9561BEE89153}"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1143000"/>
            <a:ext cx="1905000" cy="5486400"/>
          </a:xfrm>
        </p:spPr>
        <p:txBody>
          <a:bodyPr vert="eaVert"/>
          <a:lstStyle>
            <a:lvl1pPr>
              <a:defRPr>
                <a:latin typeface="Calibri" pitchFamily="34" charset="0"/>
              </a:defRPr>
            </a:lvl1p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143000"/>
            <a:ext cx="6248400" cy="5486400"/>
          </a:xfrm>
        </p:spPr>
        <p:txBody>
          <a:bodyPr vert="eaVert"/>
          <a:lstStyle>
            <a:lvl1pPr>
              <a:defRPr>
                <a:latin typeface="Calibri" pitchFamily="34" charset="0"/>
              </a:defRPr>
            </a:lvl1pPr>
            <a:lvl2pPr>
              <a:defRPr>
                <a:latin typeface="Calibri" pitchFamily="34" charset="0"/>
              </a:defRPr>
            </a:lvl2pPr>
            <a:lvl3pPr>
              <a:defRPr>
                <a:latin typeface="Calibri" pitchFamily="34" charset="0"/>
              </a:defRPr>
            </a:lvl3pPr>
            <a:lvl4pPr>
              <a:defRPr>
                <a:latin typeface="Calibri" pitchFamily="34" charset="0"/>
              </a:defRPr>
            </a:lvl4pPr>
            <a:lvl5pPr>
              <a:defRPr>
                <a:latin typeface="Calibri" pitchFamily="34" charset="0"/>
              </a:defRPr>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lvl1pPr>
              <a:defRPr>
                <a:latin typeface="Calibri" pitchFamily="34" charset="0"/>
              </a:defRPr>
            </a:lvl1pPr>
          </a:lstStyle>
          <a:p>
            <a:fld id="{9E4D8AF7-3BE2-4B79-AA77-7343F810150B}" type="datetimeFigureOut">
              <a:rPr lang="en-US" smtClean="0"/>
              <a:pPr/>
              <a:t>9/18/2011</a:t>
            </a:fld>
            <a:endParaRPr lang="en-US"/>
          </a:p>
        </p:txBody>
      </p:sp>
      <p:sp>
        <p:nvSpPr>
          <p:cNvPr id="5" name="Footer Placeholder 4"/>
          <p:cNvSpPr>
            <a:spLocks noGrp="1"/>
          </p:cNvSpPr>
          <p:nvPr>
            <p:ph type="ftr" sz="quarter" idx="11"/>
          </p:nvPr>
        </p:nvSpPr>
        <p:spPr/>
        <p:txBody>
          <a:bodyPr/>
          <a:lstStyle>
            <a:lvl1pPr>
              <a:defRPr>
                <a:latin typeface="Calibri" pitchFamily="34" charset="0"/>
              </a:defRPr>
            </a:lvl1pPr>
          </a:lstStyle>
          <a:p>
            <a:endParaRPr lang="en-US"/>
          </a:p>
        </p:txBody>
      </p:sp>
      <p:sp>
        <p:nvSpPr>
          <p:cNvPr id="6" name="Slide Number Placeholder 5"/>
          <p:cNvSpPr>
            <a:spLocks noGrp="1"/>
          </p:cNvSpPr>
          <p:nvPr>
            <p:ph type="sldNum" sz="quarter" idx="12"/>
          </p:nvPr>
        </p:nvSpPr>
        <p:spPr/>
        <p:txBody>
          <a:bodyPr/>
          <a:lstStyle>
            <a:lvl1pPr>
              <a:defRPr>
                <a:latin typeface="Calibri" pitchFamily="34" charset="0"/>
              </a:defRPr>
            </a:lvl1pPr>
          </a:lstStyle>
          <a:p>
            <a:fld id="{4258285D-D848-4E2F-A78A-9561BEE89153}"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sr-Latn-C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sr-Latn-CS"/>
          </a:p>
        </p:txBody>
      </p:sp>
      <p:sp>
        <p:nvSpPr>
          <p:cNvPr id="4" name="Date Placeholder 3"/>
          <p:cNvSpPr>
            <a:spLocks noGrp="1"/>
          </p:cNvSpPr>
          <p:nvPr>
            <p:ph type="dt" sz="half" idx="10"/>
          </p:nvPr>
        </p:nvSpPr>
        <p:spPr/>
        <p:txBody>
          <a:bodyPr/>
          <a:lstStyle>
            <a:lvl1pPr>
              <a:defRPr/>
            </a:lvl1pPr>
          </a:lstStyle>
          <a:p>
            <a:pPr>
              <a:defRPr/>
            </a:pPr>
            <a:fld id="{C61422D6-5F4C-454A-AB59-DE0CD9904640}" type="datetimeFigureOut">
              <a:rPr lang="sr-Latn-CS"/>
              <a:pPr>
                <a:defRPr/>
              </a:pPr>
              <a:t>18.9.2011</a:t>
            </a:fld>
            <a:endParaRPr lang="sr-Latn-CS"/>
          </a:p>
        </p:txBody>
      </p:sp>
      <p:sp>
        <p:nvSpPr>
          <p:cNvPr id="5" name="Footer Placeholder 4"/>
          <p:cNvSpPr>
            <a:spLocks noGrp="1"/>
          </p:cNvSpPr>
          <p:nvPr>
            <p:ph type="ftr" sz="quarter" idx="11"/>
          </p:nvPr>
        </p:nvSpPr>
        <p:spPr/>
        <p:txBody>
          <a:bodyPr/>
          <a:lstStyle>
            <a:lvl1pPr>
              <a:defRPr/>
            </a:lvl1pPr>
          </a:lstStyle>
          <a:p>
            <a:pPr>
              <a:defRPr/>
            </a:pPr>
            <a:endParaRPr lang="sr-Latn-CS"/>
          </a:p>
        </p:txBody>
      </p:sp>
      <p:sp>
        <p:nvSpPr>
          <p:cNvPr id="6" name="Slide Number Placeholder 5"/>
          <p:cNvSpPr>
            <a:spLocks noGrp="1"/>
          </p:cNvSpPr>
          <p:nvPr>
            <p:ph type="sldNum" sz="quarter" idx="12"/>
          </p:nvPr>
        </p:nvSpPr>
        <p:spPr/>
        <p:txBody>
          <a:bodyPr/>
          <a:lstStyle>
            <a:lvl1pPr>
              <a:defRPr/>
            </a:lvl1pPr>
          </a:lstStyle>
          <a:p>
            <a:pPr>
              <a:defRPr/>
            </a:pPr>
            <a:fld id="{CE67086F-310F-4DE8-A1C3-F29AE118670C}" type="slidenum">
              <a:rPr lang="sr-Latn-CS"/>
              <a:pPr>
                <a:defRPr/>
              </a:pPr>
              <a:t>‹#›</a:t>
            </a:fld>
            <a:endParaRPr lang="sr-Latn-C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dirty="0" smtClean="0"/>
              <a:t>Click to edit Master title style</a:t>
            </a:r>
            <a:endParaRPr kumimoji="0" lang="en-US" dirty="0"/>
          </a:p>
        </p:txBody>
      </p:sp>
      <p:sp>
        <p:nvSpPr>
          <p:cNvPr id="3" name="Content Placeholder 2"/>
          <p:cNvSpPr>
            <a:spLocks noGrp="1"/>
          </p:cNvSpPr>
          <p:nvPr>
            <p:ph idx="1"/>
          </p:nvPr>
        </p:nvSpPr>
        <p:spPr/>
        <p:txBody>
          <a:bodyPr/>
          <a:lstStyle>
            <a:lvl1pPr>
              <a:defRPr>
                <a:latin typeface="Calibri" pitchFamily="34" charset="0"/>
              </a:defRPr>
            </a:lvl1pPr>
            <a:lvl2pPr>
              <a:defRPr>
                <a:latin typeface="Calibri" pitchFamily="34" charset="0"/>
              </a:defRPr>
            </a:lvl2pPr>
            <a:lvl3pPr>
              <a:defRPr>
                <a:latin typeface="Calibri" pitchFamily="34" charset="0"/>
              </a:defRPr>
            </a:lvl3pPr>
            <a:lvl4pPr>
              <a:defRPr>
                <a:latin typeface="Calibri" pitchFamily="34" charset="0"/>
              </a:defRPr>
            </a:lvl4pPr>
            <a:lvl5pPr>
              <a:defRPr>
                <a:latin typeface="Calibri" pitchFamily="34" charset="0"/>
              </a:defRPr>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9E4D8AF7-3BE2-4B79-AA77-7343F810150B}" type="datetimeFigureOut">
              <a:rPr lang="en-US" smtClean="0"/>
              <a:pPr/>
              <a:t>9/18/2011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258285D-D848-4E2F-A78A-9561BEE89153}"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kumimoji="0" lang="en-US" dirty="0" smtClean="0"/>
              <a:t>Click to edit Master title style</a:t>
            </a:r>
            <a:endParaRPr kumimoji="0" lang="en-US" dirty="0"/>
          </a:p>
        </p:txBody>
      </p:sp>
      <p:sp>
        <p:nvSpPr>
          <p:cNvPr id="3" name="Text Placeholder 2"/>
          <p:cNvSpPr>
            <a:spLocks noGrp="1"/>
          </p:cNvSpPr>
          <p:nvPr>
            <p:ph type="body" idx="1"/>
          </p:nvPr>
        </p:nvSpPr>
        <p:spPr>
          <a:xfrm>
            <a:off x="722313" y="3367088"/>
            <a:ext cx="7772400" cy="1509712"/>
          </a:xfrm>
        </p:spPr>
        <p:txBody>
          <a:bodyPr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dirty="0" smtClean="0"/>
              <a:t>Click to edit Master text styles</a:t>
            </a:r>
          </a:p>
        </p:txBody>
      </p:sp>
      <p:sp>
        <p:nvSpPr>
          <p:cNvPr id="4" name="Date Placeholder 3"/>
          <p:cNvSpPr>
            <a:spLocks noGrp="1"/>
          </p:cNvSpPr>
          <p:nvPr>
            <p:ph type="dt" sz="half" idx="10"/>
          </p:nvPr>
        </p:nvSpPr>
        <p:spPr/>
        <p:txBody>
          <a:bodyPr/>
          <a:lstStyle/>
          <a:p>
            <a:fld id="{9E4D8AF7-3BE2-4B79-AA77-7343F810150B}" type="datetimeFigureOut">
              <a:rPr lang="en-US" smtClean="0"/>
              <a:pPr/>
              <a:t>9/18/2011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258285D-D848-4E2F-A78A-9561BEE89153}"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2249424"/>
            <a:ext cx="4038600" cy="4525963"/>
          </a:xfrm>
        </p:spPr>
        <p:txBody>
          <a:bodyPr/>
          <a:lstStyle>
            <a:lvl1pPr>
              <a:defRPr sz="2000">
                <a:latin typeface="Calibri" pitchFamily="34" charset="0"/>
              </a:defRPr>
            </a:lvl1pPr>
            <a:lvl2pPr>
              <a:defRPr sz="1900">
                <a:latin typeface="Calibri" pitchFamily="34" charset="0"/>
              </a:defRPr>
            </a:lvl2pPr>
            <a:lvl3pPr>
              <a:defRPr sz="1800">
                <a:latin typeface="Calibri" pitchFamily="34" charset="0"/>
              </a:defRPr>
            </a:lvl3pPr>
            <a:lvl4pPr>
              <a:defRPr sz="1800">
                <a:latin typeface="Calibri" pitchFamily="34" charset="0"/>
              </a:defRPr>
            </a:lvl4pPr>
            <a:lvl5pPr>
              <a:defRPr sz="1800">
                <a:latin typeface="Calibri" pitchFamily="34" charset="0"/>
              </a:defRPr>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2249424"/>
            <a:ext cx="4038600" cy="4525963"/>
          </a:xfrm>
        </p:spPr>
        <p:txBody>
          <a:bodyPr/>
          <a:lstStyle>
            <a:lvl1pPr>
              <a:defRPr sz="2000">
                <a:latin typeface="Calibri" pitchFamily="34" charset="0"/>
              </a:defRPr>
            </a:lvl1pPr>
            <a:lvl2pPr>
              <a:defRPr sz="1900">
                <a:latin typeface="Calibri" pitchFamily="34" charset="0"/>
              </a:defRPr>
            </a:lvl2pPr>
            <a:lvl3pPr>
              <a:defRPr sz="1800">
                <a:latin typeface="Calibri" pitchFamily="34" charset="0"/>
              </a:defRPr>
            </a:lvl3pPr>
            <a:lvl4pPr>
              <a:defRPr sz="1800">
                <a:latin typeface="Calibri" pitchFamily="34" charset="0"/>
              </a:defRPr>
            </a:lvl4pPr>
            <a:lvl5pPr>
              <a:defRPr sz="1800">
                <a:latin typeface="Calibri" pitchFamily="34" charset="0"/>
              </a:defRPr>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9E4D8AF7-3BE2-4B79-AA77-7343F810150B}" type="datetimeFigureOut">
              <a:rPr lang="en-US" smtClean="0"/>
              <a:pPr/>
              <a:t>9/18/2011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258285D-D848-4E2F-A78A-9561BEE89153}"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81000" y="1143000"/>
            <a:ext cx="8382000" cy="1069848"/>
          </a:xfrm>
        </p:spPr>
        <p:txBody>
          <a:bodyPr anchor="ctr"/>
          <a:lstStyle>
            <a:lvl1pPr>
              <a:defRPr sz="4000" b="0" i="0" cap="none"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Date Placeholder 25"/>
          <p:cNvSpPr>
            <a:spLocks noGrp="1"/>
          </p:cNvSpPr>
          <p:nvPr>
            <p:ph type="dt" sz="half" idx="10"/>
          </p:nvPr>
        </p:nvSpPr>
        <p:spPr/>
        <p:txBody>
          <a:bodyPr rtlCol="0"/>
          <a:lstStyle/>
          <a:p>
            <a:fld id="{9E4D8AF7-3BE2-4B79-AA77-7343F810150B}" type="datetimeFigureOut">
              <a:rPr lang="en-US" smtClean="0"/>
              <a:pPr/>
              <a:t>9/18/2011</a:t>
            </a:fld>
            <a:endParaRPr lang="en-US"/>
          </a:p>
        </p:txBody>
      </p:sp>
      <p:sp>
        <p:nvSpPr>
          <p:cNvPr id="27" name="Slide Number Placeholder 26"/>
          <p:cNvSpPr>
            <a:spLocks noGrp="1"/>
          </p:cNvSpPr>
          <p:nvPr>
            <p:ph type="sldNum" sz="quarter" idx="11"/>
          </p:nvPr>
        </p:nvSpPr>
        <p:spPr/>
        <p:txBody>
          <a:bodyPr rtlCol="0"/>
          <a:lstStyle/>
          <a:p>
            <a:fld id="{4258285D-D848-4E2F-A78A-9561BEE89153}" type="slidenum">
              <a:rPr lang="en-US" smtClean="0"/>
              <a:pPr/>
              <a:t>‹#›</a:t>
            </a:fld>
            <a:endParaRPr lang="en-US"/>
          </a:p>
        </p:txBody>
      </p:sp>
      <p:sp>
        <p:nvSpPr>
          <p:cNvPr id="28" name="Footer Placeholder 27"/>
          <p:cNvSpPr>
            <a:spLocks noGrp="1"/>
          </p:cNvSpPr>
          <p:nvPr>
            <p:ph type="ftr" sz="quarter" idx="12"/>
          </p:nvPr>
        </p:nvSpPr>
        <p:spPr/>
        <p:txBody>
          <a:bodyPr rtlCol="0"/>
          <a:lstStyle/>
          <a:p>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1143000"/>
            <a:ext cx="8229600" cy="1069848"/>
          </a:xfrm>
        </p:spPr>
        <p:txBody>
          <a:bodyPr anchor="ctr"/>
          <a:lstStyle>
            <a:lvl1pPr>
              <a:defRPr sz="4000">
                <a:solidFill>
                  <a:schemeClr val="tx2"/>
                </a:solidFill>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a:xfrm>
            <a:off x="6583680" y="612648"/>
            <a:ext cx="957264" cy="457200"/>
          </a:xfrm>
        </p:spPr>
        <p:txBody>
          <a:bodyPr/>
          <a:lstStyle/>
          <a:p>
            <a:fld id="{9E4D8AF7-3BE2-4B79-AA77-7343F810150B}" type="datetimeFigureOut">
              <a:rPr lang="en-US" smtClean="0"/>
              <a:pPr/>
              <a:t>9/18/2011</a:t>
            </a:fld>
            <a:endParaRPr lang="en-US"/>
          </a:p>
        </p:txBody>
      </p:sp>
      <p:sp>
        <p:nvSpPr>
          <p:cNvPr id="4" name="Footer Placeholder 3"/>
          <p:cNvSpPr>
            <a:spLocks noGrp="1"/>
          </p:cNvSpPr>
          <p:nvPr>
            <p:ph type="ftr" sz="quarter" idx="11"/>
          </p:nvPr>
        </p:nvSpPr>
        <p:spPr>
          <a:xfrm>
            <a:off x="5257800" y="612648"/>
            <a:ext cx="1325880" cy="457200"/>
          </a:xfrm>
        </p:spPr>
        <p:txBody>
          <a:bodyPr/>
          <a:lstStyle/>
          <a:p>
            <a:endParaRPr lang="en-US"/>
          </a:p>
        </p:txBody>
      </p:sp>
      <p:sp>
        <p:nvSpPr>
          <p:cNvPr id="5" name="Slide Number Placeholder 4"/>
          <p:cNvSpPr>
            <a:spLocks noGrp="1"/>
          </p:cNvSpPr>
          <p:nvPr>
            <p:ph type="sldNum" sz="quarter" idx="12"/>
          </p:nvPr>
        </p:nvSpPr>
        <p:spPr>
          <a:xfrm>
            <a:off x="8174736" y="2272"/>
            <a:ext cx="762000" cy="365760"/>
          </a:xfrm>
        </p:spPr>
        <p:txBody>
          <a:bodyPr/>
          <a:lstStyle/>
          <a:p>
            <a:fld id="{4258285D-D848-4E2F-A78A-9561BEE89153}"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E4D8AF7-3BE2-4B79-AA77-7343F810150B}" type="datetimeFigureOut">
              <a:rPr lang="en-US" smtClean="0"/>
              <a:pPr/>
              <a:t>9/18/2011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258285D-D848-4E2F-A78A-9561BEE89153}"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496" y="1101970"/>
            <a:ext cx="3383280" cy="877824"/>
          </a:xfrm>
        </p:spPr>
        <p:txBody>
          <a:bodyPr anchor="b"/>
          <a:lstStyle>
            <a:lvl1pPr algn="l">
              <a:buNone/>
              <a:defRPr sz="1800" b="1"/>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9E4D8AF7-3BE2-4B79-AA77-7343F810150B}" type="datetimeFigureOut">
              <a:rPr lang="en-US" smtClean="0"/>
              <a:pPr/>
              <a:t>9/18/2011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258285D-D848-4E2F-A78A-9561BEE89153}"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440434" y="1109160"/>
            <a:ext cx="586803" cy="4681637"/>
          </a:xfrm>
        </p:spPr>
        <p:txBody>
          <a:bodyPr vert="vert270" lIns="45720" tIns="0" rIns="45720" anchor="t"/>
          <a:lstStyle>
            <a:lvl1pPr algn="ctr">
              <a:buNone/>
              <a:defRPr sz="2000" b="1">
                <a:latin typeface="Calibri" pitchFamily="34" charset="0"/>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atin typeface="Calibri" pitchFamily="34" charset="0"/>
              </a:defRPr>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6088443" y="3274308"/>
            <a:ext cx="2590800" cy="2516489"/>
          </a:xfrm>
        </p:spPr>
        <p:txBody>
          <a:bodyPr lIns="0" tIns="0" rIns="45720" anchor="t"/>
          <a:lstStyle>
            <a:lvl1pPr marL="0" indent="0">
              <a:lnSpc>
                <a:spcPct val="100000"/>
              </a:lnSpc>
              <a:spcBef>
                <a:spcPts val="0"/>
              </a:spcBef>
              <a:buFontTx/>
              <a:buNone/>
              <a:defRPr sz="1300">
                <a:latin typeface="Calibri" pitchFamily="34" charset="0"/>
              </a:defRPr>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lvl1pPr>
              <a:defRPr>
                <a:latin typeface="Calibri" pitchFamily="34" charset="0"/>
              </a:defRPr>
            </a:lvl1pPr>
          </a:lstStyle>
          <a:p>
            <a:fld id="{9E4D8AF7-3BE2-4B79-AA77-7343F810150B}" type="datetimeFigureOut">
              <a:rPr lang="en-US" smtClean="0"/>
              <a:pPr/>
              <a:t>9/18/2011</a:t>
            </a:fld>
            <a:endParaRPr lang="en-US"/>
          </a:p>
        </p:txBody>
      </p:sp>
      <p:sp>
        <p:nvSpPr>
          <p:cNvPr id="6" name="Footer Placeholder 5"/>
          <p:cNvSpPr>
            <a:spLocks noGrp="1"/>
          </p:cNvSpPr>
          <p:nvPr>
            <p:ph type="ftr" sz="quarter" idx="11"/>
          </p:nvPr>
        </p:nvSpPr>
        <p:spPr/>
        <p:txBody>
          <a:bodyPr/>
          <a:lstStyle>
            <a:lvl1pPr>
              <a:defRPr>
                <a:latin typeface="Calibri" pitchFamily="34" charset="0"/>
              </a:defRPr>
            </a:lvl1pPr>
          </a:lstStyle>
          <a:p>
            <a:endParaRPr lang="en-US"/>
          </a:p>
        </p:txBody>
      </p:sp>
      <p:sp>
        <p:nvSpPr>
          <p:cNvPr id="7" name="Slide Number Placeholder 6"/>
          <p:cNvSpPr>
            <a:spLocks noGrp="1"/>
          </p:cNvSpPr>
          <p:nvPr>
            <p:ph type="sldNum" sz="quarter" idx="12"/>
          </p:nvPr>
        </p:nvSpPr>
        <p:spPr/>
        <p:txBody>
          <a:bodyPr/>
          <a:lstStyle>
            <a:lvl1pPr>
              <a:defRPr>
                <a:latin typeface="Calibri" pitchFamily="34" charset="0"/>
              </a:defRPr>
            </a:lvl1pPr>
          </a:lstStyle>
          <a:p>
            <a:fld id="{4258285D-D848-4E2F-A78A-9561BEE89153}"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FFC000">
                <a:alpha val="10000"/>
              </a:srgbClr>
            </a:gs>
            <a:gs pos="50000">
              <a:schemeClr val="accent4">
                <a:lumMod val="20000"/>
                <a:lumOff val="80000"/>
                <a:alpha val="10000"/>
              </a:schemeClr>
            </a:gs>
          </a:gsLst>
          <a:lin ang="5400000" scaled="0"/>
          <a:tileRect/>
        </a:gradFill>
        <a:effectLst/>
      </p:bgPr>
    </p:bg>
    <p:spTree>
      <p:nvGrpSpPr>
        <p:cNvPr id="1" name=""/>
        <p:cNvGrpSpPr/>
        <p:nvPr/>
      </p:nvGrpSpPr>
      <p:grpSpPr>
        <a:xfrm>
          <a:off x="0" y="0"/>
          <a:ext cx="0" cy="0"/>
          <a:chOff x="0" y="0"/>
          <a:chExt cx="0" cy="0"/>
        </a:xfrm>
      </p:grpSpPr>
      <p:sp useBgFill="1">
        <p:nvSpPr>
          <p:cNvPr id="33" name="Rounded Rectangle 32"/>
          <p:cNvSpPr/>
          <p:nvPr/>
        </p:nvSpPr>
        <p:spPr bwMode="white">
          <a:xfrm>
            <a:off x="5407339" y="497504"/>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4" name="Rounded Rectangle 33"/>
          <p:cNvSpPr/>
          <p:nvPr/>
        </p:nvSpPr>
        <p:spPr bwMode="white">
          <a:xfrm>
            <a:off x="7373646" y="58894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5" name="Rectangle 34"/>
          <p:cNvSpPr/>
          <p:nvPr/>
        </p:nvSpPr>
        <p:spPr bwMode="invGray">
          <a:xfrm>
            <a:off x="9084966" y="-2001"/>
            <a:ext cx="5762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6" name="Rectangle 35"/>
          <p:cNvSpPr/>
          <p:nvPr/>
        </p:nvSpPr>
        <p:spPr bwMode="invGray">
          <a:xfrm>
            <a:off x="9044481" y="-2001"/>
            <a:ext cx="27432"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7" name="Rectangle 36"/>
          <p:cNvSpPr/>
          <p:nvPr/>
        </p:nvSpPr>
        <p:spPr bwMode="invGray">
          <a:xfrm>
            <a:off x="9025428" y="-2001"/>
            <a:ext cx="9144"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8" name="Rectangle 37"/>
          <p:cNvSpPr/>
          <p:nvPr/>
        </p:nvSpPr>
        <p:spPr bwMode="invGray">
          <a:xfrm>
            <a:off x="8975423" y="-2001"/>
            <a:ext cx="27432"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9" name="Rectangle 38"/>
          <p:cNvSpPr/>
          <p:nvPr/>
        </p:nvSpPr>
        <p:spPr bwMode="invGray">
          <a:xfrm>
            <a:off x="8915677" y="380"/>
            <a:ext cx="54864"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0" name="Rectangle 39"/>
          <p:cNvSpPr/>
          <p:nvPr/>
        </p:nvSpPr>
        <p:spPr bwMode="invGray">
          <a:xfrm>
            <a:off x="8873475" y="380"/>
            <a:ext cx="9144"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Title Placeholder 21"/>
          <p:cNvSpPr>
            <a:spLocks noGrp="1"/>
          </p:cNvSpPr>
          <p:nvPr>
            <p:ph type="title"/>
          </p:nvPr>
        </p:nvSpPr>
        <p:spPr>
          <a:xfrm>
            <a:off x="457200" y="1143000"/>
            <a:ext cx="8229600" cy="1066800"/>
          </a:xfrm>
          <a:prstGeom prst="rect">
            <a:avLst/>
          </a:prstGeom>
        </p:spPr>
        <p:txBody>
          <a:bodyPr vert="horz" anchor="ctr">
            <a:normAutofit/>
          </a:bodyPr>
          <a:lstStyle/>
          <a:p>
            <a:r>
              <a:rPr kumimoji="0" lang="en-US" dirty="0" smtClean="0"/>
              <a:t>Click to edit Master title style</a:t>
            </a:r>
            <a:endParaRPr kumimoji="0" lang="en-US" dirty="0"/>
          </a:p>
        </p:txBody>
      </p:sp>
      <p:sp>
        <p:nvSpPr>
          <p:cNvPr id="13" name="Text Placeholder 12"/>
          <p:cNvSpPr>
            <a:spLocks noGrp="1"/>
          </p:cNvSpPr>
          <p:nvPr>
            <p:ph type="body" idx="1"/>
          </p:nvPr>
        </p:nvSpPr>
        <p:spPr>
          <a:xfrm>
            <a:off x="457200" y="2249424"/>
            <a:ext cx="8229600" cy="4325112"/>
          </a:xfrm>
          <a:prstGeom prst="rect">
            <a:avLst/>
          </a:prstGeom>
        </p:spPr>
        <p:txBody>
          <a:bodyPr vert="horz">
            <a:normAutofit/>
          </a:bodyPr>
          <a:lstStyle/>
          <a:p>
            <a:pPr lvl="0" eaLnBrk="1" latinLnBrk="0" hangingPunct="1"/>
            <a:r>
              <a:rPr kumimoji="0" lang="en-US" dirty="0" smtClean="0"/>
              <a:t>Click to edit Master text styles</a:t>
            </a:r>
          </a:p>
          <a:p>
            <a:pPr lvl="1" eaLnBrk="1" latinLnBrk="0" hangingPunct="1"/>
            <a:r>
              <a:rPr kumimoji="0" lang="en-US" dirty="0" smtClean="0"/>
              <a:t>Second level</a:t>
            </a:r>
          </a:p>
          <a:p>
            <a:pPr lvl="2" eaLnBrk="1" latinLnBrk="0" hangingPunct="1"/>
            <a:r>
              <a:rPr kumimoji="0" lang="en-US" dirty="0" smtClean="0"/>
              <a:t>Third level</a:t>
            </a:r>
          </a:p>
          <a:p>
            <a:pPr lvl="3" eaLnBrk="1" latinLnBrk="0" hangingPunct="1"/>
            <a:r>
              <a:rPr kumimoji="0" lang="en-US" dirty="0" smtClean="0"/>
              <a:t>Fourth level</a:t>
            </a:r>
          </a:p>
          <a:p>
            <a:pPr lvl="4" eaLnBrk="1" latinLnBrk="0" hangingPunct="1"/>
            <a:r>
              <a:rPr kumimoji="0" lang="en-US" dirty="0" smtClean="0"/>
              <a:t>Fifth level</a:t>
            </a:r>
            <a:endParaRPr kumimoji="0" lang="en-US" dirty="0"/>
          </a:p>
        </p:txBody>
      </p:sp>
      <p:sp>
        <p:nvSpPr>
          <p:cNvPr id="14" name="Date Placeholder 13"/>
          <p:cNvSpPr>
            <a:spLocks noGrp="1"/>
          </p:cNvSpPr>
          <p:nvPr>
            <p:ph type="dt" sz="half" idx="2"/>
          </p:nvPr>
        </p:nvSpPr>
        <p:spPr>
          <a:xfrm>
            <a:off x="6586536" y="612648"/>
            <a:ext cx="957264" cy="457200"/>
          </a:xfrm>
          <a:prstGeom prst="rect">
            <a:avLst/>
          </a:prstGeom>
        </p:spPr>
        <p:txBody>
          <a:bodyPr vert="horz"/>
          <a:lstStyle>
            <a:lvl1pPr algn="l" eaLnBrk="1" latinLnBrk="0" hangingPunct="1">
              <a:defRPr kumimoji="0" sz="800">
                <a:solidFill>
                  <a:schemeClr val="accent2"/>
                </a:solidFill>
              </a:defRPr>
            </a:lvl1pPr>
          </a:lstStyle>
          <a:p>
            <a:fld id="{9E4D8AF7-3BE2-4B79-AA77-7343F810150B}" type="datetimeFigureOut">
              <a:rPr lang="en-US" smtClean="0"/>
              <a:pPr/>
              <a:t>9/18/2011</a:t>
            </a:fld>
            <a:endParaRPr lang="en-US"/>
          </a:p>
        </p:txBody>
      </p:sp>
      <p:sp>
        <p:nvSpPr>
          <p:cNvPr id="3" name="Footer Placeholder 2"/>
          <p:cNvSpPr>
            <a:spLocks noGrp="1"/>
          </p:cNvSpPr>
          <p:nvPr>
            <p:ph type="ftr" sz="quarter" idx="3"/>
          </p:nvPr>
        </p:nvSpPr>
        <p:spPr>
          <a:xfrm>
            <a:off x="5257800" y="612648"/>
            <a:ext cx="1325880" cy="457200"/>
          </a:xfrm>
          <a:prstGeom prst="rect">
            <a:avLst/>
          </a:prstGeom>
        </p:spPr>
        <p:txBody>
          <a:bodyPr vert="horz"/>
          <a:lstStyle>
            <a:lvl1pPr algn="r" eaLnBrk="1" latinLnBrk="0" hangingPunct="1">
              <a:defRPr kumimoji="0" sz="800">
                <a:solidFill>
                  <a:schemeClr val="accent2"/>
                </a:solidFill>
              </a:defRPr>
            </a:lvl1pPr>
          </a:lstStyle>
          <a:p>
            <a:endParaRPr lang="en-US"/>
          </a:p>
        </p:txBody>
      </p:sp>
      <p:sp>
        <p:nvSpPr>
          <p:cNvPr id="23" name="Slide Number Placeholder 22"/>
          <p:cNvSpPr>
            <a:spLocks noGrp="1"/>
          </p:cNvSpPr>
          <p:nvPr>
            <p:ph type="sldNum" sz="quarter" idx="4"/>
          </p:nvPr>
        </p:nvSpPr>
        <p:spPr>
          <a:xfrm>
            <a:off x="8174736" y="2272"/>
            <a:ext cx="762000" cy="365760"/>
          </a:xfrm>
          <a:prstGeom prst="rect">
            <a:avLst/>
          </a:prstGeom>
        </p:spPr>
        <p:txBody>
          <a:bodyPr vert="horz" anchor="b"/>
          <a:lstStyle>
            <a:lvl1pPr algn="r" eaLnBrk="1" latinLnBrk="0" hangingPunct="1">
              <a:defRPr kumimoji="0" sz="1800">
                <a:solidFill>
                  <a:srgbClr val="FFFFFF"/>
                </a:solidFill>
              </a:defRPr>
            </a:lvl1pPr>
          </a:lstStyle>
          <a:p>
            <a:fld id="{4258285D-D848-4E2F-A78A-9561BEE89153}" type="slidenum">
              <a:rPr lang="en-US" smtClean="0"/>
              <a:pPr/>
              <a:t>‹#›</a:t>
            </a:fld>
            <a:endParaRPr lang="en-US"/>
          </a:p>
        </p:txBody>
      </p:sp>
      <p:grpSp>
        <p:nvGrpSpPr>
          <p:cNvPr id="24" name="Group 23"/>
          <p:cNvGrpSpPr/>
          <p:nvPr userDrawn="1"/>
        </p:nvGrpSpPr>
        <p:grpSpPr>
          <a:xfrm>
            <a:off x="0" y="0"/>
            <a:ext cx="9144000" cy="838200"/>
            <a:chOff x="0" y="0"/>
            <a:chExt cx="9144000" cy="838200"/>
          </a:xfrm>
        </p:grpSpPr>
        <p:pic>
          <p:nvPicPr>
            <p:cNvPr id="1026" name="Picture 2"/>
            <p:cNvPicPr>
              <a:picLocks noChangeAspect="1" noChangeArrowheads="1"/>
            </p:cNvPicPr>
            <p:nvPr userDrawn="1"/>
          </p:nvPicPr>
          <p:blipFill>
            <a:blip r:embed="rId14" cstate="print"/>
            <a:srcRect/>
            <a:stretch>
              <a:fillRect/>
            </a:stretch>
          </p:blipFill>
          <p:spPr bwMode="auto">
            <a:xfrm>
              <a:off x="0" y="0"/>
              <a:ext cx="9144000" cy="838200"/>
            </a:xfrm>
            <a:prstGeom prst="roundRect">
              <a:avLst/>
            </a:prstGeom>
            <a:noFill/>
            <a:ln w="9525">
              <a:noFill/>
              <a:miter lim="800000"/>
              <a:headEnd/>
              <a:tailEnd/>
            </a:ln>
            <a:effectLst/>
          </p:spPr>
        </p:pic>
        <p:pic>
          <p:nvPicPr>
            <p:cNvPr id="1027" name="Picture 3"/>
            <p:cNvPicPr>
              <a:picLocks noChangeAspect="1" noChangeArrowheads="1"/>
            </p:cNvPicPr>
            <p:nvPr userDrawn="1"/>
          </p:nvPicPr>
          <p:blipFill>
            <a:blip r:embed="rId15" cstate="print"/>
            <a:srcRect/>
            <a:stretch>
              <a:fillRect/>
            </a:stretch>
          </p:blipFill>
          <p:spPr bwMode="auto">
            <a:xfrm>
              <a:off x="8270522" y="36576"/>
              <a:ext cx="797278" cy="762000"/>
            </a:xfrm>
            <a:prstGeom prst="ellipse">
              <a:avLst/>
            </a:prstGeom>
            <a:noFill/>
            <a:ln w="9525">
              <a:noFill/>
              <a:miter lim="800000"/>
              <a:headEnd/>
              <a:tailEnd/>
            </a:ln>
            <a:effectLst/>
            <a:scene3d>
              <a:camera prst="orthographicFront">
                <a:rot lat="0" lon="0" rev="0"/>
              </a:camera>
              <a:lightRig rig="contrasting" dir="t">
                <a:rot lat="0" lon="0" rev="7800000"/>
              </a:lightRig>
            </a:scene3d>
            <a:sp3d>
              <a:bevelT w="139700" h="139700"/>
            </a:sp3d>
          </p:spPr>
        </p:pic>
      </p:grpSp>
    </p:spTree>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 id="2147483744" r:id="rId12"/>
  </p:sldLayoutIdLst>
  <p:txStyles>
    <p:titleStyle>
      <a:lvl1pPr algn="l" rtl="0" eaLnBrk="1" latinLnBrk="0" hangingPunct="1">
        <a:spcBef>
          <a:spcPct val="0"/>
        </a:spcBef>
        <a:buNone/>
        <a:defRPr kumimoji="0" sz="4000" kern="1200" baseline="0">
          <a:solidFill>
            <a:schemeClr val="tx1">
              <a:lumMod val="75000"/>
              <a:lumOff val="25000"/>
            </a:schemeClr>
          </a:solidFill>
          <a:latin typeface="+mj-lt"/>
          <a:ea typeface="+mj-ea"/>
          <a:cs typeface="+mj-cs"/>
        </a:defRPr>
      </a:lvl1pPr>
    </p:titleStyle>
    <p:bodyStyle>
      <a:lvl1pPr marL="365760" indent="-256032" algn="l" rtl="0" eaLnBrk="1" latinLnBrk="0" hangingPunct="1">
        <a:spcBef>
          <a:spcPts val="300"/>
        </a:spcBef>
        <a:buClr>
          <a:schemeClr val="tx1">
            <a:lumMod val="75000"/>
            <a:lumOff val="25000"/>
          </a:schemeClr>
        </a:buClr>
        <a:buFont typeface="Wingdings" pitchFamily="2" charset="2"/>
        <a:buChar char="Ø"/>
        <a:defRPr kumimoji="0" sz="2800" kern="1200" baseline="0">
          <a:solidFill>
            <a:schemeClr val="tx1">
              <a:lumMod val="75000"/>
              <a:lumOff val="25000"/>
            </a:schemeClr>
          </a:solidFill>
          <a:latin typeface="Calibri" pitchFamily="34" charset="0"/>
          <a:ea typeface="+mn-ea"/>
          <a:cs typeface="+mn-cs"/>
        </a:defRPr>
      </a:lvl1pPr>
      <a:lvl2pPr marL="658368" indent="-246888" algn="l" rtl="0" eaLnBrk="1" latinLnBrk="0" hangingPunct="1">
        <a:spcBef>
          <a:spcPts val="300"/>
        </a:spcBef>
        <a:buClr>
          <a:schemeClr val="accent2"/>
        </a:buClr>
        <a:buFont typeface="Georgia"/>
        <a:buChar char="▫"/>
        <a:defRPr kumimoji="0" sz="2600" kern="1200" baseline="0">
          <a:solidFill>
            <a:schemeClr val="accent2"/>
          </a:solidFill>
          <a:latin typeface="Calibri" pitchFamily="34" charset="0"/>
          <a:ea typeface="+mn-ea"/>
          <a:cs typeface="+mn-cs"/>
        </a:defRPr>
      </a:lvl2pPr>
      <a:lvl3pPr marL="923544" indent="-219456" algn="l" rtl="0" eaLnBrk="1" latinLnBrk="0" hangingPunct="1">
        <a:spcBef>
          <a:spcPts val="300"/>
        </a:spcBef>
        <a:buClr>
          <a:schemeClr val="accent1"/>
        </a:buClr>
        <a:buFont typeface="Wingdings 2"/>
        <a:buChar char=""/>
        <a:defRPr kumimoji="0" sz="2400" kern="1200" baseline="0">
          <a:solidFill>
            <a:schemeClr val="accent1"/>
          </a:solidFill>
          <a:latin typeface="Calibri" pitchFamily="34" charset="0"/>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baseline="0">
          <a:solidFill>
            <a:schemeClr val="accent3"/>
          </a:solidFill>
          <a:latin typeface="Calibri" pitchFamily="34" charset="0"/>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1999" y="1524000"/>
            <a:ext cx="7732713" cy="1819275"/>
          </a:xfrm>
        </p:spPr>
        <p:txBody>
          <a:bodyPr/>
          <a:lstStyle/>
          <a:p>
            <a:r>
              <a:rPr lang="sr-Latn-CS" sz="3600" dirty="0" smtClean="0"/>
              <a:t>INCLUSION OF FEMALE BUSINESS COMMUNITY IN THE ECONOMIC MAINSTREAM</a:t>
            </a:r>
            <a:endParaRPr lang="en-US" sz="3600" dirty="0"/>
          </a:p>
        </p:txBody>
      </p:sp>
      <p:sp>
        <p:nvSpPr>
          <p:cNvPr id="3" name="Text Placeholder 2"/>
          <p:cNvSpPr>
            <a:spLocks noGrp="1"/>
          </p:cNvSpPr>
          <p:nvPr>
            <p:ph type="body" idx="1"/>
          </p:nvPr>
        </p:nvSpPr>
        <p:spPr/>
        <p:txBody>
          <a:bodyPr>
            <a:normAutofit fontScale="47500" lnSpcReduction="20000"/>
          </a:bodyPr>
          <a:lstStyle/>
          <a:p>
            <a:endParaRPr lang="sr-Latn-CS" dirty="0" smtClean="0"/>
          </a:p>
          <a:p>
            <a:endParaRPr lang="sr-Latn-CS" dirty="0" smtClean="0"/>
          </a:p>
          <a:p>
            <a:endParaRPr lang="sr-Latn-CS" dirty="0" smtClean="0"/>
          </a:p>
          <a:p>
            <a:endParaRPr lang="sr-Latn-CS" dirty="0" smtClean="0"/>
          </a:p>
          <a:p>
            <a:r>
              <a:rPr lang="sr-Latn-CS" sz="3800" b="1" dirty="0" smtClean="0"/>
              <a:t>M.A Sanja Popović-Pantić</a:t>
            </a:r>
          </a:p>
          <a:p>
            <a:r>
              <a:rPr lang="sr-Latn-CS" sz="3800" b="1" dirty="0" smtClean="0"/>
              <a:t>Science and Technology Policy Research Center</a:t>
            </a:r>
          </a:p>
          <a:p>
            <a:r>
              <a:rPr lang="sr-Latn-CS" sz="3800" b="1" dirty="0" smtClean="0"/>
              <a:t> “Mihajlo Pupin” Inst</a:t>
            </a:r>
            <a:r>
              <a:rPr lang="en-US" sz="3800" b="1" dirty="0" smtClean="0"/>
              <a:t>it</a:t>
            </a:r>
            <a:r>
              <a:rPr lang="sr-Latn-CS" sz="3800" b="1" dirty="0" smtClean="0"/>
              <a:t>ute</a:t>
            </a:r>
            <a:endParaRPr lang="en-US" sz="3800" b="1"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a:t>
            </a:r>
            <a:endParaRPr lang="en-US" dirty="0"/>
          </a:p>
        </p:txBody>
      </p:sp>
      <p:sp>
        <p:nvSpPr>
          <p:cNvPr id="3" name="Content Placeholder 2"/>
          <p:cNvSpPr>
            <a:spLocks noGrp="1"/>
          </p:cNvSpPr>
          <p:nvPr>
            <p:ph idx="1"/>
          </p:nvPr>
        </p:nvSpPr>
        <p:spPr/>
        <p:txBody>
          <a:bodyPr>
            <a:normAutofit/>
          </a:bodyPr>
          <a:lstStyle/>
          <a:p>
            <a:r>
              <a:rPr lang="en-US" sz="3600" dirty="0" smtClean="0"/>
              <a:t>Synergy of measures to improve innovativeness  and to encourage networking among women entrepreneurs, can ensure inclusion of female business population in mainstream.</a:t>
            </a:r>
          </a:p>
          <a:p>
            <a:endParaRPr lang="en-US" sz="2000" dirty="0" smtClean="0"/>
          </a:p>
          <a:p>
            <a:pPr>
              <a:buNone/>
            </a:pPr>
            <a:endParaRPr lang="en-US" sz="20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r-Latn-CS" dirty="0" smtClean="0"/>
              <a:t>Gender g</a:t>
            </a:r>
            <a:r>
              <a:rPr lang="en-US" dirty="0" smtClean="0"/>
              <a:t>a</a:t>
            </a:r>
            <a:r>
              <a:rPr lang="sr-Latn-CS" dirty="0" smtClean="0"/>
              <a:t>p</a:t>
            </a:r>
            <a:endParaRPr lang="en-US" dirty="0"/>
          </a:p>
        </p:txBody>
      </p:sp>
      <p:sp>
        <p:nvSpPr>
          <p:cNvPr id="3" name="Content Placeholder 2"/>
          <p:cNvSpPr>
            <a:spLocks noGrp="1"/>
          </p:cNvSpPr>
          <p:nvPr>
            <p:ph idx="1"/>
          </p:nvPr>
        </p:nvSpPr>
        <p:spPr/>
        <p:txBody>
          <a:bodyPr/>
          <a:lstStyle/>
          <a:p>
            <a:pPr>
              <a:buNone/>
            </a:pPr>
            <a:r>
              <a:rPr lang="en-US" dirty="0" smtClean="0"/>
              <a:t>G</a:t>
            </a:r>
            <a:r>
              <a:rPr lang="sr-Latn-CS" dirty="0" smtClean="0"/>
              <a:t>ender gap is still present in many countr</a:t>
            </a:r>
            <a:r>
              <a:rPr lang="en-US" dirty="0" err="1" smtClean="0"/>
              <a:t>i</a:t>
            </a:r>
            <a:r>
              <a:rPr lang="sr-Latn-CS" dirty="0" smtClean="0"/>
              <a:t>es, different areas</a:t>
            </a:r>
            <a:endParaRPr lang="en-US" dirty="0" smtClean="0"/>
          </a:p>
          <a:p>
            <a:pPr>
              <a:buNone/>
            </a:pPr>
            <a:r>
              <a:rPr lang="sr-Latn-CS" dirty="0" smtClean="0"/>
              <a:t>1. Unequal representa</a:t>
            </a:r>
            <a:r>
              <a:rPr lang="en-US" dirty="0" smtClean="0"/>
              <a:t>t</a:t>
            </a:r>
            <a:r>
              <a:rPr lang="sr-Latn-CS" dirty="0" smtClean="0"/>
              <a:t>ion of women in the economic mainstream and </a:t>
            </a:r>
            <a:r>
              <a:rPr lang="sr-Latn-CS" dirty="0" smtClean="0"/>
              <a:t> consequently</a:t>
            </a:r>
            <a:r>
              <a:rPr lang="en-US" smtClean="0"/>
              <a:t>,</a:t>
            </a:r>
            <a:r>
              <a:rPr lang="sr-Latn-CS" smtClean="0"/>
              <a:t> </a:t>
            </a:r>
            <a:r>
              <a:rPr lang="sr-Latn-CS" dirty="0" smtClean="0"/>
              <a:t>all other inequalities came from that fact.</a:t>
            </a:r>
          </a:p>
          <a:p>
            <a:r>
              <a:rPr lang="sr-Latn-CS" dirty="0" smtClean="0"/>
              <a:t>Participation of women in political life</a:t>
            </a:r>
          </a:p>
          <a:p>
            <a:r>
              <a:rPr lang="sr-Latn-CS" dirty="0" smtClean="0"/>
              <a:t>  inequality in sharing of the roles in family life</a:t>
            </a:r>
          </a:p>
          <a:p>
            <a:r>
              <a:rPr lang="sr-Latn-CS" dirty="0" smtClean="0"/>
              <a:t>Participation in decision making posit</a:t>
            </a:r>
            <a:r>
              <a:rPr lang="en-US" dirty="0" err="1" smtClean="0"/>
              <a:t>i</a:t>
            </a:r>
            <a:r>
              <a:rPr lang="sr-Latn-CS" dirty="0" smtClean="0"/>
              <a:t>on</a:t>
            </a:r>
          </a:p>
          <a:p>
            <a:pPr>
              <a:buNone/>
            </a:pP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sr-Latn-CS" sz="3200" dirty="0" smtClean="0"/>
              <a:t>Gender equality became leverage for socio-economic development and growth</a:t>
            </a:r>
            <a:endParaRPr lang="en-US" sz="3200" dirty="0"/>
          </a:p>
        </p:txBody>
      </p:sp>
      <p:sp>
        <p:nvSpPr>
          <p:cNvPr id="3" name="Content Placeholder 2"/>
          <p:cNvSpPr>
            <a:spLocks noGrp="1"/>
          </p:cNvSpPr>
          <p:nvPr>
            <p:ph idx="1"/>
          </p:nvPr>
        </p:nvSpPr>
        <p:spPr/>
        <p:txBody>
          <a:bodyPr/>
          <a:lstStyle/>
          <a:p>
            <a:endParaRPr lang="en-US" dirty="0" smtClean="0"/>
          </a:p>
          <a:p>
            <a:r>
              <a:rPr lang="sr-Latn-CS" dirty="0" smtClean="0"/>
              <a:t>Third Millennium Development goal refers to the need to promote gender equality and empower women</a:t>
            </a:r>
          </a:p>
          <a:p>
            <a:r>
              <a:rPr lang="sr-Latn-CS" dirty="0" smtClean="0"/>
              <a:t>CSR strategies of the MNC gender oriented (Women in the Boards, break of “glass ce</a:t>
            </a:r>
            <a:r>
              <a:rPr lang="en-US" dirty="0" err="1" smtClean="0"/>
              <a:t>i</a:t>
            </a:r>
            <a:r>
              <a:rPr lang="sr-Latn-CS" dirty="0" smtClean="0"/>
              <a:t>lling”</a:t>
            </a:r>
            <a:r>
              <a:rPr lang="en-US" dirty="0" smtClean="0"/>
              <a:t>-Coca Cola</a:t>
            </a:r>
            <a:endParaRPr lang="sr-Latn-CS" dirty="0" smtClean="0"/>
          </a:p>
          <a:p>
            <a:pPr>
              <a:buNone/>
            </a:pPr>
            <a:r>
              <a:rPr lang="sr-Latn-CS" dirty="0" smtClean="0"/>
              <a:t>Main contribution</a:t>
            </a:r>
            <a:r>
              <a:rPr lang="en-US" dirty="0" smtClean="0"/>
              <a:t> of gender equality to growth is through </a:t>
            </a:r>
            <a:r>
              <a:rPr lang="en-US" dirty="0" err="1" smtClean="0"/>
              <a:t>labour</a:t>
            </a:r>
            <a:r>
              <a:rPr lang="en-US" dirty="0" smtClean="0"/>
              <a:t> productivity and efficient allocation of human capital.</a:t>
            </a:r>
            <a:endParaRPr lang="sr-Latn-CS" dirty="0" smtClean="0"/>
          </a:p>
          <a:p>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Women and the growth</a:t>
            </a:r>
            <a:endParaRPr lang="en-US" dirty="0"/>
          </a:p>
        </p:txBody>
      </p:sp>
      <p:sp>
        <p:nvSpPr>
          <p:cNvPr id="3" name="Content Placeholder 2"/>
          <p:cNvSpPr>
            <a:spLocks noGrp="1"/>
          </p:cNvSpPr>
          <p:nvPr>
            <p:ph idx="1"/>
          </p:nvPr>
        </p:nvSpPr>
        <p:spPr/>
        <p:txBody>
          <a:bodyPr/>
          <a:lstStyle/>
          <a:p>
            <a:r>
              <a:rPr lang="en-US" dirty="0" smtClean="0"/>
              <a:t>Larger and more diversified talent pool</a:t>
            </a:r>
          </a:p>
          <a:p>
            <a:r>
              <a:rPr lang="en-US" dirty="0" smtClean="0"/>
              <a:t>Less corruption and better governance</a:t>
            </a:r>
          </a:p>
          <a:p>
            <a:pPr algn="ctr">
              <a:buNone/>
            </a:pPr>
            <a:r>
              <a:rPr lang="en-US" sz="6000" b="1" dirty="0" smtClean="0">
                <a:sym typeface="Symbol"/>
              </a:rPr>
              <a:t>        </a:t>
            </a:r>
          </a:p>
          <a:p>
            <a:pPr algn="ctr">
              <a:buNone/>
            </a:pPr>
            <a:r>
              <a:rPr lang="en-US" sz="3200" b="1" dirty="0" smtClean="0">
                <a:sym typeface="Symbol"/>
              </a:rPr>
              <a:t>Sustainable growth</a:t>
            </a:r>
          </a:p>
          <a:p>
            <a:pPr>
              <a:buNone/>
            </a:pPr>
            <a:r>
              <a:rPr lang="en-US" sz="3200" b="1" dirty="0" smtClean="0">
                <a:sym typeface="Symbol"/>
              </a:rPr>
              <a:t>-</a:t>
            </a:r>
            <a:r>
              <a:rPr lang="en-US" sz="3200" dirty="0" smtClean="0">
                <a:sym typeface="Symbol"/>
              </a:rPr>
              <a:t>promotion of the entrepreneurship among women</a:t>
            </a:r>
            <a:endParaRPr lang="en-US" sz="32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NEW CHALLANGE</a:t>
            </a:r>
            <a:endParaRPr lang="en-US" dirty="0"/>
          </a:p>
        </p:txBody>
      </p:sp>
      <p:sp>
        <p:nvSpPr>
          <p:cNvPr id="3" name="Content Placeholder 2"/>
          <p:cNvSpPr>
            <a:spLocks noGrp="1"/>
          </p:cNvSpPr>
          <p:nvPr>
            <p:ph idx="1"/>
          </p:nvPr>
        </p:nvSpPr>
        <p:spPr/>
        <p:txBody>
          <a:bodyPr/>
          <a:lstStyle/>
          <a:p>
            <a:r>
              <a:rPr lang="en-US" dirty="0" smtClean="0"/>
              <a:t>Gender balanced development is not challenge any more</a:t>
            </a:r>
          </a:p>
          <a:p>
            <a:endParaRPr lang="en-US" dirty="0" smtClean="0"/>
          </a:p>
          <a:p>
            <a:pPr algn="ctr">
              <a:buNone/>
            </a:pPr>
            <a:r>
              <a:rPr lang="en-US" dirty="0" smtClean="0"/>
              <a:t>WHAT REPRESENTS NEW CHALLENGE?</a:t>
            </a:r>
          </a:p>
          <a:p>
            <a:pPr algn="just">
              <a:buNone/>
            </a:pPr>
            <a:endParaRPr lang="en-US" dirty="0" smtClean="0"/>
          </a:p>
          <a:p>
            <a:pPr algn="just">
              <a:buNone/>
            </a:pPr>
            <a:r>
              <a:rPr lang="en-US" b="1" dirty="0" smtClean="0"/>
              <a:t>Sustainability of female businesses and mainstreaming</a:t>
            </a:r>
            <a:endParaRPr lang="en-US" b="1"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ENSURING MAINSTREAMING- statistics</a:t>
            </a:r>
            <a:endParaRPr lang="en-US" dirty="0"/>
          </a:p>
        </p:txBody>
      </p:sp>
      <p:sp>
        <p:nvSpPr>
          <p:cNvPr id="3" name="Content Placeholder 2"/>
          <p:cNvSpPr>
            <a:spLocks noGrp="1"/>
          </p:cNvSpPr>
          <p:nvPr>
            <p:ph idx="1"/>
          </p:nvPr>
        </p:nvSpPr>
        <p:spPr/>
        <p:txBody>
          <a:bodyPr/>
          <a:lstStyle/>
          <a:p>
            <a:r>
              <a:rPr lang="en-US" dirty="0" smtClean="0"/>
              <a:t>According to the GEM 2007, the scope of female entrepreneurship is significantly less than   of male entrepreneurship in all countries involved in GEM research (41 countries globally-</a:t>
            </a:r>
            <a:r>
              <a:rPr lang="sr-Latn-CS" u="sng" dirty="0" smtClean="0"/>
              <a:t>145.248 </a:t>
            </a:r>
            <a:r>
              <a:rPr lang="en-US" u="sng" dirty="0" smtClean="0"/>
              <a:t>respondent</a:t>
            </a:r>
            <a:r>
              <a:rPr lang="en-US" dirty="0" smtClean="0"/>
              <a:t>)</a:t>
            </a:r>
          </a:p>
          <a:p>
            <a:r>
              <a:rPr lang="en-US" dirty="0" smtClean="0"/>
              <a:t>Also, statistics show that in EU countries the share of female companies is ranging from 30%-40%) </a:t>
            </a:r>
          </a:p>
          <a:p>
            <a:r>
              <a:rPr lang="en-US" u="sng" dirty="0" smtClean="0"/>
              <a:t>In Serbia</a:t>
            </a:r>
            <a:r>
              <a:rPr lang="en-US" dirty="0" smtClean="0"/>
              <a:t>, it is less than average for EU 27, and it is </a:t>
            </a:r>
            <a:r>
              <a:rPr lang="en-US" u="sng" dirty="0" smtClean="0"/>
              <a:t>25,9%</a:t>
            </a:r>
          </a:p>
          <a:p>
            <a:endParaRPr lang="en-US" dirty="0" smtClean="0"/>
          </a:p>
          <a:p>
            <a:endParaRPr lang="en-US" dirty="0" smtClean="0"/>
          </a:p>
          <a:p>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ENSURING MAINSTREAMING- tools</a:t>
            </a:r>
            <a:endParaRPr lang="en-US" dirty="0"/>
          </a:p>
        </p:txBody>
      </p:sp>
      <p:sp>
        <p:nvSpPr>
          <p:cNvPr id="3" name="Content Placeholder 2"/>
          <p:cNvSpPr>
            <a:spLocks noGrp="1"/>
          </p:cNvSpPr>
          <p:nvPr>
            <p:ph idx="1"/>
          </p:nvPr>
        </p:nvSpPr>
        <p:spPr/>
        <p:txBody>
          <a:bodyPr>
            <a:normAutofit/>
          </a:bodyPr>
          <a:lstStyle/>
          <a:p>
            <a:r>
              <a:rPr lang="en-US" dirty="0" smtClean="0"/>
              <a:t> measures to prevent the loss of female companies is to strengthen the </a:t>
            </a:r>
            <a:r>
              <a:rPr lang="en-US" u="sng" dirty="0" smtClean="0"/>
              <a:t>innovativeness o</a:t>
            </a:r>
            <a:r>
              <a:rPr lang="en-US" dirty="0" smtClean="0"/>
              <a:t>f female companies as well as their </a:t>
            </a:r>
            <a:r>
              <a:rPr lang="en-US" u="sng" dirty="0" smtClean="0"/>
              <a:t>networking</a:t>
            </a:r>
            <a:r>
              <a:rPr lang="en-US" dirty="0" smtClean="0"/>
              <a:t>, locally, regionally, globally.</a:t>
            </a:r>
          </a:p>
          <a:p>
            <a:r>
              <a:rPr lang="en-US" sz="2200" dirty="0" smtClean="0"/>
              <a:t>One research in Serbia on the sample of 38 companies, shows that women entrepreneurs are aware that investments in innovations are a prerequisite for the market competitiveness. However, due to the current environment, especially limited financial and human resources, it is only possible to have modest investments in the development of information technologies within an enterprise and these are on the basic level. </a:t>
            </a:r>
            <a:endParaRPr lang="en-US" sz="22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fontAlgn="base"/>
            <a:r>
              <a:rPr lang="en-US" dirty="0" smtClean="0"/>
              <a:t>Benchmark analysis on innovativeness  </a:t>
            </a:r>
            <a:r>
              <a:rPr lang="en-US" b="1" dirty="0" smtClean="0"/>
              <a:t> </a:t>
            </a:r>
            <a:endParaRPr lang="en-US" dirty="0"/>
          </a:p>
        </p:txBody>
      </p:sp>
      <p:sp>
        <p:nvSpPr>
          <p:cNvPr id="3" name="Content Placeholder 2"/>
          <p:cNvSpPr>
            <a:spLocks noGrp="1"/>
          </p:cNvSpPr>
          <p:nvPr>
            <p:ph idx="1"/>
          </p:nvPr>
        </p:nvSpPr>
        <p:spPr/>
        <p:txBody>
          <a:bodyPr>
            <a:normAutofit lnSpcReduction="10000"/>
          </a:bodyPr>
          <a:lstStyle/>
          <a:p>
            <a:r>
              <a:rPr lang="en-US" dirty="0" smtClean="0"/>
              <a:t>Good tool to highlight the gap in the institutional measures to encourage innovativeness among female business population</a:t>
            </a:r>
          </a:p>
          <a:p>
            <a:r>
              <a:rPr lang="en-US" dirty="0" smtClean="0"/>
              <a:t>Benchmark analysis of innovativeness  between Serbian and German companies show that institutions in pre-accession countries should invest even more effort and probably design specialized programs only for women in order to reach average values of indicators in  female entrepreneurship in EU countries</a:t>
            </a:r>
          </a:p>
          <a:p>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8" name="Picture 3" descr="00home-strana.jpg"/>
          <p:cNvPicPr>
            <a:picLocks noChangeAspect="1"/>
          </p:cNvPicPr>
          <p:nvPr/>
        </p:nvPicPr>
        <p:blipFill>
          <a:blip r:embed="rId2" cstate="print"/>
          <a:srcRect/>
          <a:stretch>
            <a:fillRect/>
          </a:stretch>
        </p:blipFill>
        <p:spPr bwMode="auto">
          <a:xfrm>
            <a:off x="0" y="0"/>
            <a:ext cx="6630988" cy="6858000"/>
          </a:xfrm>
          <a:prstGeom prst="rect">
            <a:avLst/>
          </a:prstGeom>
          <a:noFill/>
          <a:ln w="9525">
            <a:noFill/>
            <a:miter lim="800000"/>
            <a:headEnd/>
            <a:tailEnd/>
          </a:ln>
        </p:spPr>
      </p:pic>
      <p:cxnSp>
        <p:nvCxnSpPr>
          <p:cNvPr id="9" name="Straight Arrow Connector 8"/>
          <p:cNvCxnSpPr/>
          <p:nvPr/>
        </p:nvCxnSpPr>
        <p:spPr>
          <a:xfrm rot="16200000" flipV="1">
            <a:off x="2590800" y="1905000"/>
            <a:ext cx="457200" cy="457200"/>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5" name="Straight Arrow Connector 4"/>
          <p:cNvCxnSpPr/>
          <p:nvPr/>
        </p:nvCxnSpPr>
        <p:spPr>
          <a:xfrm rot="16200000" flipV="1">
            <a:off x="6324600" y="1905000"/>
            <a:ext cx="457200" cy="457200"/>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6" name="Title 5"/>
          <p:cNvSpPr>
            <a:spLocks noGrp="1"/>
          </p:cNvSpPr>
          <p:nvPr>
            <p:ph type="ctrTitle"/>
          </p:nvPr>
        </p:nvSpPr>
        <p:spPr>
          <a:xfrm>
            <a:off x="6400800" y="1905000"/>
            <a:ext cx="2743200" cy="476250"/>
          </a:xfrm>
        </p:spPr>
        <p:txBody>
          <a:bodyPr>
            <a:noAutofit/>
          </a:bodyPr>
          <a:lstStyle/>
          <a:p>
            <a:r>
              <a:rPr lang="en-US" sz="2400" b="1" dirty="0" smtClean="0"/>
              <a:t>Networking as a tool of mainstreaming</a:t>
            </a:r>
            <a:endParaRPr lang="en-US" sz="2400" b="1"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Urban">
  <a:themeElements>
    <a:clrScheme name="Urban">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Office 2">
      <a:majorFont>
        <a:latin typeface="Calibri"/>
        <a:ea typeface=""/>
        <a:cs typeface=""/>
        <a:font script="Jpan" typeface="HGｺﾞｼｯｸM"/>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ambria"/>
        <a:ea typeface=""/>
        <a:cs typeface=""/>
        <a:font script="Jpan" typeface="HG明朝B"/>
        <a:font script="Hang" typeface="맑은 고딕"/>
        <a:font script="Hans" typeface="黑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Urban">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1068</TotalTime>
  <Words>436</Words>
  <Application>Microsoft Office PowerPoint</Application>
  <PresentationFormat>On-screen Show (4:3)</PresentationFormat>
  <Paragraphs>45</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Urban</vt:lpstr>
      <vt:lpstr>INCLUSION OF FEMALE BUSINESS COMMUNITY IN THE ECONOMIC MAINSTREAM</vt:lpstr>
      <vt:lpstr>Gender gap</vt:lpstr>
      <vt:lpstr>Gender equality became leverage for socio-economic development and growth</vt:lpstr>
      <vt:lpstr>Women and the growth</vt:lpstr>
      <vt:lpstr>NEW CHALLANGE</vt:lpstr>
      <vt:lpstr>ENSURING MAINSTREAMING- statistics</vt:lpstr>
      <vt:lpstr>ENSURING MAINSTREAMING- tools</vt:lpstr>
      <vt:lpstr>Benchmark analysis on innovativeness   </vt:lpstr>
      <vt:lpstr>Networking as a tool of mainstreaming</vt:lpstr>
      <vt:lpstr>CONCLUSION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Inovacije</dc:title>
  <dc:subject>Srpska preduzeca</dc:subject>
  <dc:creator>Maja Djordjevic</dc:creator>
  <cp:lastModifiedBy>korisnik</cp:lastModifiedBy>
  <cp:revision>127</cp:revision>
  <dcterms:created xsi:type="dcterms:W3CDTF">2011-06-07T18:25:52Z</dcterms:created>
  <dcterms:modified xsi:type="dcterms:W3CDTF">2011-09-18T21:43:01Z</dcterms:modified>
</cp:coreProperties>
</file>